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62" r:id="rId6"/>
    <p:sldMasterId id="2147483669" r:id="rId7"/>
    <p:sldMasterId id="2147483676" r:id="rId8"/>
  </p:sldMasterIdLst>
  <p:notesMasterIdLst>
    <p:notesMasterId r:id="rId36"/>
  </p:notesMasterIdLst>
  <p:sldIdLst>
    <p:sldId id="285" r:id="rId9"/>
    <p:sldId id="2147375788" r:id="rId10"/>
    <p:sldId id="2147375789" r:id="rId11"/>
    <p:sldId id="2147375790" r:id="rId12"/>
    <p:sldId id="2147375798" r:id="rId13"/>
    <p:sldId id="2147375792" r:id="rId14"/>
    <p:sldId id="2147375791" r:id="rId15"/>
    <p:sldId id="2147375796" r:id="rId16"/>
    <p:sldId id="2147375793" r:id="rId17"/>
    <p:sldId id="2147375799" r:id="rId18"/>
    <p:sldId id="2147375794" r:id="rId19"/>
    <p:sldId id="2147375802" r:id="rId20"/>
    <p:sldId id="2147375800" r:id="rId21"/>
    <p:sldId id="2147375801" r:id="rId22"/>
    <p:sldId id="2147375795" r:id="rId23"/>
    <p:sldId id="2147375803" r:id="rId24"/>
    <p:sldId id="2147375813" r:id="rId25"/>
    <p:sldId id="2147375804" r:id="rId26"/>
    <p:sldId id="2147375805" r:id="rId27"/>
    <p:sldId id="2147375814" r:id="rId28"/>
    <p:sldId id="2147375806" r:id="rId29"/>
    <p:sldId id="2147375807" r:id="rId30"/>
    <p:sldId id="2147375808" r:id="rId31"/>
    <p:sldId id="2147375812" r:id="rId32"/>
    <p:sldId id="2147375809" r:id="rId33"/>
    <p:sldId id="2147375810" r:id="rId34"/>
    <p:sldId id="2147375816"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E5C"/>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p:restoredTop sz="94694"/>
  </p:normalViewPr>
  <p:slideViewPr>
    <p:cSldViewPr snapToGrid="0">
      <p:cViewPr varScale="1">
        <p:scale>
          <a:sx n="101" d="100"/>
          <a:sy n="101"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 Pluym, Alexandra" userId="a5cff0a7-175c-4c52-bf31-098958d646c9" providerId="ADAL" clId="{41068DF4-6648-4CD7-96DE-7CBC71CE5637}"/>
    <pc:docChg chg="delSld">
      <pc:chgData name="Brewer - Pluym, Alexandra" userId="a5cff0a7-175c-4c52-bf31-098958d646c9" providerId="ADAL" clId="{41068DF4-6648-4CD7-96DE-7CBC71CE5637}" dt="2024-07-16T10:25:13.459" v="18" actId="47"/>
      <pc:docMkLst>
        <pc:docMk/>
      </pc:docMkLst>
      <pc:sldChg chg="del">
        <pc:chgData name="Brewer - Pluym, Alexandra" userId="a5cff0a7-175c-4c52-bf31-098958d646c9" providerId="ADAL" clId="{41068DF4-6648-4CD7-96DE-7CBC71CE5637}" dt="2024-07-16T10:23:31.125" v="0" actId="47"/>
        <pc:sldMkLst>
          <pc:docMk/>
          <pc:sldMk cId="659106947" sldId="256"/>
        </pc:sldMkLst>
      </pc:sldChg>
      <pc:sldChg chg="del">
        <pc:chgData name="Brewer - Pluym, Alexandra" userId="a5cff0a7-175c-4c52-bf31-098958d646c9" providerId="ADAL" clId="{41068DF4-6648-4CD7-96DE-7CBC71CE5637}" dt="2024-07-16T10:23:36.162" v="6" actId="47"/>
        <pc:sldMkLst>
          <pc:docMk/>
          <pc:sldMk cId="4103547011" sldId="257"/>
        </pc:sldMkLst>
      </pc:sldChg>
      <pc:sldChg chg="del">
        <pc:chgData name="Brewer - Pluym, Alexandra" userId="a5cff0a7-175c-4c52-bf31-098958d646c9" providerId="ADAL" clId="{41068DF4-6648-4CD7-96DE-7CBC71CE5637}" dt="2024-07-16T10:25:13.459" v="18" actId="47"/>
        <pc:sldMkLst>
          <pc:docMk/>
          <pc:sldMk cId="3802418224" sldId="258"/>
        </pc:sldMkLst>
      </pc:sldChg>
      <pc:sldChg chg="del">
        <pc:chgData name="Brewer - Pluym, Alexandra" userId="a5cff0a7-175c-4c52-bf31-098958d646c9" providerId="ADAL" clId="{41068DF4-6648-4CD7-96DE-7CBC71CE5637}" dt="2024-07-16T10:23:32.065" v="1" actId="47"/>
        <pc:sldMkLst>
          <pc:docMk/>
          <pc:sldMk cId="2883535254" sldId="260"/>
        </pc:sldMkLst>
      </pc:sldChg>
      <pc:sldChg chg="del">
        <pc:chgData name="Brewer - Pluym, Alexandra" userId="a5cff0a7-175c-4c52-bf31-098958d646c9" providerId="ADAL" clId="{41068DF4-6648-4CD7-96DE-7CBC71CE5637}" dt="2024-07-16T10:23:32.854" v="2" actId="47"/>
        <pc:sldMkLst>
          <pc:docMk/>
          <pc:sldMk cId="1740777882" sldId="261"/>
        </pc:sldMkLst>
      </pc:sldChg>
      <pc:sldChg chg="del">
        <pc:chgData name="Brewer - Pluym, Alexandra" userId="a5cff0a7-175c-4c52-bf31-098958d646c9" providerId="ADAL" clId="{41068DF4-6648-4CD7-96DE-7CBC71CE5637}" dt="2024-07-16T10:25:13.459" v="18" actId="47"/>
        <pc:sldMkLst>
          <pc:docMk/>
          <pc:sldMk cId="1385470999" sldId="264"/>
        </pc:sldMkLst>
      </pc:sldChg>
      <pc:sldChg chg="del">
        <pc:chgData name="Brewer - Pluym, Alexandra" userId="a5cff0a7-175c-4c52-bf31-098958d646c9" providerId="ADAL" clId="{41068DF4-6648-4CD7-96DE-7CBC71CE5637}" dt="2024-07-16T10:25:13.459" v="18" actId="47"/>
        <pc:sldMkLst>
          <pc:docMk/>
          <pc:sldMk cId="2967987634" sldId="265"/>
        </pc:sldMkLst>
      </pc:sldChg>
      <pc:sldChg chg="del">
        <pc:chgData name="Brewer - Pluym, Alexandra" userId="a5cff0a7-175c-4c52-bf31-098958d646c9" providerId="ADAL" clId="{41068DF4-6648-4CD7-96DE-7CBC71CE5637}" dt="2024-07-16T10:25:13.459" v="18" actId="47"/>
        <pc:sldMkLst>
          <pc:docMk/>
          <pc:sldMk cId="2250559226" sldId="266"/>
        </pc:sldMkLst>
      </pc:sldChg>
      <pc:sldChg chg="del">
        <pc:chgData name="Brewer - Pluym, Alexandra" userId="a5cff0a7-175c-4c52-bf31-098958d646c9" providerId="ADAL" clId="{41068DF4-6648-4CD7-96DE-7CBC71CE5637}" dt="2024-07-16T10:23:33.624" v="3" actId="47"/>
        <pc:sldMkLst>
          <pc:docMk/>
          <pc:sldMk cId="2249283054" sldId="269"/>
        </pc:sldMkLst>
      </pc:sldChg>
      <pc:sldChg chg="del">
        <pc:chgData name="Brewer - Pluym, Alexandra" userId="a5cff0a7-175c-4c52-bf31-098958d646c9" providerId="ADAL" clId="{41068DF4-6648-4CD7-96DE-7CBC71CE5637}" dt="2024-07-16T10:23:36.949" v="7" actId="47"/>
        <pc:sldMkLst>
          <pc:docMk/>
          <pc:sldMk cId="3695998094" sldId="271"/>
        </pc:sldMkLst>
      </pc:sldChg>
      <pc:sldChg chg="del">
        <pc:chgData name="Brewer - Pluym, Alexandra" userId="a5cff0a7-175c-4c52-bf31-098958d646c9" providerId="ADAL" clId="{41068DF4-6648-4CD7-96DE-7CBC71CE5637}" dt="2024-07-16T10:23:37.714" v="8" actId="47"/>
        <pc:sldMkLst>
          <pc:docMk/>
          <pc:sldMk cId="3544246412" sldId="272"/>
        </pc:sldMkLst>
      </pc:sldChg>
      <pc:sldChg chg="del">
        <pc:chgData name="Brewer - Pluym, Alexandra" userId="a5cff0a7-175c-4c52-bf31-098958d646c9" providerId="ADAL" clId="{41068DF4-6648-4CD7-96DE-7CBC71CE5637}" dt="2024-07-16T10:23:38.484" v="9" actId="47"/>
        <pc:sldMkLst>
          <pc:docMk/>
          <pc:sldMk cId="2078038989" sldId="273"/>
        </pc:sldMkLst>
      </pc:sldChg>
      <pc:sldChg chg="del">
        <pc:chgData name="Brewer - Pluym, Alexandra" userId="a5cff0a7-175c-4c52-bf31-098958d646c9" providerId="ADAL" clId="{41068DF4-6648-4CD7-96DE-7CBC71CE5637}" dt="2024-07-16T10:23:39.265" v="10" actId="47"/>
        <pc:sldMkLst>
          <pc:docMk/>
          <pc:sldMk cId="1566742357" sldId="274"/>
        </pc:sldMkLst>
      </pc:sldChg>
      <pc:sldChg chg="del">
        <pc:chgData name="Brewer - Pluym, Alexandra" userId="a5cff0a7-175c-4c52-bf31-098958d646c9" providerId="ADAL" clId="{41068DF4-6648-4CD7-96DE-7CBC71CE5637}" dt="2024-07-16T10:23:40.057" v="11" actId="47"/>
        <pc:sldMkLst>
          <pc:docMk/>
          <pc:sldMk cId="851996203" sldId="275"/>
        </pc:sldMkLst>
      </pc:sldChg>
      <pc:sldChg chg="del">
        <pc:chgData name="Brewer - Pluym, Alexandra" userId="a5cff0a7-175c-4c52-bf31-098958d646c9" providerId="ADAL" clId="{41068DF4-6648-4CD7-96DE-7CBC71CE5637}" dt="2024-07-16T10:23:41.305" v="12" actId="47"/>
        <pc:sldMkLst>
          <pc:docMk/>
          <pc:sldMk cId="3960247563" sldId="276"/>
        </pc:sldMkLst>
      </pc:sldChg>
      <pc:sldChg chg="del">
        <pc:chgData name="Brewer - Pluym, Alexandra" userId="a5cff0a7-175c-4c52-bf31-098958d646c9" providerId="ADAL" clId="{41068DF4-6648-4CD7-96DE-7CBC71CE5637}" dt="2024-07-16T10:23:42.145" v="13" actId="47"/>
        <pc:sldMkLst>
          <pc:docMk/>
          <pc:sldMk cId="535241169" sldId="277"/>
        </pc:sldMkLst>
      </pc:sldChg>
      <pc:sldChg chg="del">
        <pc:chgData name="Brewer - Pluym, Alexandra" userId="a5cff0a7-175c-4c52-bf31-098958d646c9" providerId="ADAL" clId="{41068DF4-6648-4CD7-96DE-7CBC71CE5637}" dt="2024-07-16T10:23:34.622" v="4" actId="47"/>
        <pc:sldMkLst>
          <pc:docMk/>
          <pc:sldMk cId="1569828487" sldId="280"/>
        </pc:sldMkLst>
      </pc:sldChg>
      <pc:sldChg chg="del">
        <pc:chgData name="Brewer - Pluym, Alexandra" userId="a5cff0a7-175c-4c52-bf31-098958d646c9" providerId="ADAL" clId="{41068DF4-6648-4CD7-96DE-7CBC71CE5637}" dt="2024-07-16T10:25:13.459" v="18" actId="47"/>
        <pc:sldMkLst>
          <pc:docMk/>
          <pc:sldMk cId="2659228252" sldId="281"/>
        </pc:sldMkLst>
      </pc:sldChg>
      <pc:sldChg chg="del">
        <pc:chgData name="Brewer - Pluym, Alexandra" userId="a5cff0a7-175c-4c52-bf31-098958d646c9" providerId="ADAL" clId="{41068DF4-6648-4CD7-96DE-7CBC71CE5637}" dt="2024-07-16T10:23:50.483" v="14" actId="47"/>
        <pc:sldMkLst>
          <pc:docMk/>
          <pc:sldMk cId="3968019065" sldId="282"/>
        </pc:sldMkLst>
      </pc:sldChg>
      <pc:sldChg chg="del">
        <pc:chgData name="Brewer - Pluym, Alexandra" userId="a5cff0a7-175c-4c52-bf31-098958d646c9" providerId="ADAL" clId="{41068DF4-6648-4CD7-96DE-7CBC71CE5637}" dt="2024-07-16T10:23:52.623" v="16" actId="47"/>
        <pc:sldMkLst>
          <pc:docMk/>
          <pc:sldMk cId="1257573581" sldId="283"/>
        </pc:sldMkLst>
      </pc:sldChg>
      <pc:sldChg chg="del">
        <pc:chgData name="Brewer - Pluym, Alexandra" userId="a5cff0a7-175c-4c52-bf31-098958d646c9" providerId="ADAL" clId="{41068DF4-6648-4CD7-96DE-7CBC71CE5637}" dt="2024-07-16T10:23:53.461" v="17" actId="47"/>
        <pc:sldMkLst>
          <pc:docMk/>
          <pc:sldMk cId="2055040784" sldId="284"/>
        </pc:sldMkLst>
      </pc:sldChg>
      <pc:sldChg chg="del">
        <pc:chgData name="Brewer - Pluym, Alexandra" userId="a5cff0a7-175c-4c52-bf31-098958d646c9" providerId="ADAL" clId="{41068DF4-6648-4CD7-96DE-7CBC71CE5637}" dt="2024-07-16T10:25:13.459" v="18" actId="47"/>
        <pc:sldMkLst>
          <pc:docMk/>
          <pc:sldMk cId="1334096583" sldId="286"/>
        </pc:sldMkLst>
      </pc:sldChg>
      <pc:sldChg chg="del">
        <pc:chgData name="Brewer - Pluym, Alexandra" userId="a5cff0a7-175c-4c52-bf31-098958d646c9" providerId="ADAL" clId="{41068DF4-6648-4CD7-96DE-7CBC71CE5637}" dt="2024-07-16T10:25:13.459" v="18" actId="47"/>
        <pc:sldMkLst>
          <pc:docMk/>
          <pc:sldMk cId="2886832951" sldId="288"/>
        </pc:sldMkLst>
      </pc:sldChg>
      <pc:sldChg chg="del">
        <pc:chgData name="Brewer - Pluym, Alexandra" userId="a5cff0a7-175c-4c52-bf31-098958d646c9" providerId="ADAL" clId="{41068DF4-6648-4CD7-96DE-7CBC71CE5637}" dt="2024-07-16T10:25:13.459" v="18" actId="47"/>
        <pc:sldMkLst>
          <pc:docMk/>
          <pc:sldMk cId="3713783100" sldId="289"/>
        </pc:sldMkLst>
      </pc:sldChg>
      <pc:sldChg chg="del">
        <pc:chgData name="Brewer - Pluym, Alexandra" userId="a5cff0a7-175c-4c52-bf31-098958d646c9" providerId="ADAL" clId="{41068DF4-6648-4CD7-96DE-7CBC71CE5637}" dt="2024-07-16T10:25:13.459" v="18" actId="47"/>
        <pc:sldMkLst>
          <pc:docMk/>
          <pc:sldMk cId="2781407645" sldId="304"/>
        </pc:sldMkLst>
      </pc:sldChg>
      <pc:sldChg chg="del">
        <pc:chgData name="Brewer - Pluym, Alexandra" userId="a5cff0a7-175c-4c52-bf31-098958d646c9" providerId="ADAL" clId="{41068DF4-6648-4CD7-96DE-7CBC71CE5637}" dt="2024-07-16T10:25:13.459" v="18" actId="47"/>
        <pc:sldMkLst>
          <pc:docMk/>
          <pc:sldMk cId="902691523" sldId="362"/>
        </pc:sldMkLst>
      </pc:sldChg>
      <pc:sldChg chg="del">
        <pc:chgData name="Brewer - Pluym, Alexandra" userId="a5cff0a7-175c-4c52-bf31-098958d646c9" providerId="ADAL" clId="{41068DF4-6648-4CD7-96DE-7CBC71CE5637}" dt="2024-07-16T10:25:13.459" v="18" actId="47"/>
        <pc:sldMkLst>
          <pc:docMk/>
          <pc:sldMk cId="1651882692" sldId="618"/>
        </pc:sldMkLst>
      </pc:sldChg>
      <pc:sldChg chg="del">
        <pc:chgData name="Brewer - Pluym, Alexandra" userId="a5cff0a7-175c-4c52-bf31-098958d646c9" providerId="ADAL" clId="{41068DF4-6648-4CD7-96DE-7CBC71CE5637}" dt="2024-07-16T10:25:13.459" v="18" actId="47"/>
        <pc:sldMkLst>
          <pc:docMk/>
          <pc:sldMk cId="2238938683" sldId="2147375770"/>
        </pc:sldMkLst>
      </pc:sldChg>
      <pc:sldChg chg="del">
        <pc:chgData name="Brewer - Pluym, Alexandra" userId="a5cff0a7-175c-4c52-bf31-098958d646c9" providerId="ADAL" clId="{41068DF4-6648-4CD7-96DE-7CBC71CE5637}" dt="2024-07-16T10:25:13.459" v="18" actId="47"/>
        <pc:sldMkLst>
          <pc:docMk/>
          <pc:sldMk cId="3972304400" sldId="2147375784"/>
        </pc:sldMkLst>
      </pc:sldChg>
      <pc:sldChg chg="del">
        <pc:chgData name="Brewer - Pluym, Alexandra" userId="a5cff0a7-175c-4c52-bf31-098958d646c9" providerId="ADAL" clId="{41068DF4-6648-4CD7-96DE-7CBC71CE5637}" dt="2024-07-16T10:25:13.459" v="18" actId="47"/>
        <pc:sldMkLst>
          <pc:docMk/>
          <pc:sldMk cId="529585027" sldId="2147375797"/>
        </pc:sldMkLst>
      </pc:sldChg>
      <pc:sldChg chg="del">
        <pc:chgData name="Brewer - Pluym, Alexandra" userId="a5cff0a7-175c-4c52-bf31-098958d646c9" providerId="ADAL" clId="{41068DF4-6648-4CD7-96DE-7CBC71CE5637}" dt="2024-07-16T10:25:13.459" v="18" actId="47"/>
        <pc:sldMkLst>
          <pc:docMk/>
          <pc:sldMk cId="1443076549" sldId="2147375817"/>
        </pc:sldMkLst>
      </pc:sldChg>
      <pc:sldChg chg="del">
        <pc:chgData name="Brewer - Pluym, Alexandra" userId="a5cff0a7-175c-4c52-bf31-098958d646c9" providerId="ADAL" clId="{41068DF4-6648-4CD7-96DE-7CBC71CE5637}" dt="2024-07-16T10:25:13.459" v="18" actId="47"/>
        <pc:sldMkLst>
          <pc:docMk/>
          <pc:sldMk cId="2524598047" sldId="2147375819"/>
        </pc:sldMkLst>
      </pc:sldChg>
      <pc:sldChg chg="del">
        <pc:chgData name="Brewer - Pluym, Alexandra" userId="a5cff0a7-175c-4c52-bf31-098958d646c9" providerId="ADAL" clId="{41068DF4-6648-4CD7-96DE-7CBC71CE5637}" dt="2024-07-16T10:25:13.459" v="18" actId="47"/>
        <pc:sldMkLst>
          <pc:docMk/>
          <pc:sldMk cId="3689026371" sldId="2147375820"/>
        </pc:sldMkLst>
      </pc:sldChg>
      <pc:sldChg chg="del">
        <pc:chgData name="Brewer - Pluym, Alexandra" userId="a5cff0a7-175c-4c52-bf31-098958d646c9" providerId="ADAL" clId="{41068DF4-6648-4CD7-96DE-7CBC71CE5637}" dt="2024-07-16T10:25:13.459" v="18" actId="47"/>
        <pc:sldMkLst>
          <pc:docMk/>
          <pc:sldMk cId="98123315" sldId="2147375821"/>
        </pc:sldMkLst>
      </pc:sldChg>
      <pc:sldChg chg="del">
        <pc:chgData name="Brewer - Pluym, Alexandra" userId="a5cff0a7-175c-4c52-bf31-098958d646c9" providerId="ADAL" clId="{41068DF4-6648-4CD7-96DE-7CBC71CE5637}" dt="2024-07-16T10:25:13.459" v="18" actId="47"/>
        <pc:sldMkLst>
          <pc:docMk/>
          <pc:sldMk cId="3979808521" sldId="2147375822"/>
        </pc:sldMkLst>
      </pc:sldChg>
      <pc:sldChg chg="del">
        <pc:chgData name="Brewer - Pluym, Alexandra" userId="a5cff0a7-175c-4c52-bf31-098958d646c9" providerId="ADAL" clId="{41068DF4-6648-4CD7-96DE-7CBC71CE5637}" dt="2024-07-16T10:25:13.459" v="18" actId="47"/>
        <pc:sldMkLst>
          <pc:docMk/>
          <pc:sldMk cId="4237076384" sldId="2147375823"/>
        </pc:sldMkLst>
      </pc:sldChg>
      <pc:sldChg chg="del">
        <pc:chgData name="Brewer - Pluym, Alexandra" userId="a5cff0a7-175c-4c52-bf31-098958d646c9" providerId="ADAL" clId="{41068DF4-6648-4CD7-96DE-7CBC71CE5637}" dt="2024-07-16T10:25:13.459" v="18" actId="47"/>
        <pc:sldMkLst>
          <pc:docMk/>
          <pc:sldMk cId="665769957" sldId="2147375824"/>
        </pc:sldMkLst>
      </pc:sldChg>
      <pc:sldChg chg="del">
        <pc:chgData name="Brewer - Pluym, Alexandra" userId="a5cff0a7-175c-4c52-bf31-098958d646c9" providerId="ADAL" clId="{41068DF4-6648-4CD7-96DE-7CBC71CE5637}" dt="2024-07-16T10:25:13.459" v="18" actId="47"/>
        <pc:sldMkLst>
          <pc:docMk/>
          <pc:sldMk cId="1640827131" sldId="2147375825"/>
        </pc:sldMkLst>
      </pc:sldChg>
      <pc:sldChg chg="del">
        <pc:chgData name="Brewer - Pluym, Alexandra" userId="a5cff0a7-175c-4c52-bf31-098958d646c9" providerId="ADAL" clId="{41068DF4-6648-4CD7-96DE-7CBC71CE5637}" dt="2024-07-16T10:25:13.459" v="18" actId="47"/>
        <pc:sldMkLst>
          <pc:docMk/>
          <pc:sldMk cId="1123410525" sldId="2147375826"/>
        </pc:sldMkLst>
      </pc:sldChg>
      <pc:sldChg chg="del">
        <pc:chgData name="Brewer - Pluym, Alexandra" userId="a5cff0a7-175c-4c52-bf31-098958d646c9" providerId="ADAL" clId="{41068DF4-6648-4CD7-96DE-7CBC71CE5637}" dt="2024-07-16T10:25:13.459" v="18" actId="47"/>
        <pc:sldMkLst>
          <pc:docMk/>
          <pc:sldMk cId="71824195" sldId="2147375828"/>
        </pc:sldMkLst>
      </pc:sldChg>
      <pc:sldChg chg="del">
        <pc:chgData name="Brewer - Pluym, Alexandra" userId="a5cff0a7-175c-4c52-bf31-098958d646c9" providerId="ADAL" clId="{41068DF4-6648-4CD7-96DE-7CBC71CE5637}" dt="2024-07-16T10:25:13.459" v="18" actId="47"/>
        <pc:sldMkLst>
          <pc:docMk/>
          <pc:sldMk cId="3959668064" sldId="2147375829"/>
        </pc:sldMkLst>
      </pc:sldChg>
      <pc:sldChg chg="del">
        <pc:chgData name="Brewer - Pluym, Alexandra" userId="a5cff0a7-175c-4c52-bf31-098958d646c9" providerId="ADAL" clId="{41068DF4-6648-4CD7-96DE-7CBC71CE5637}" dt="2024-07-16T10:25:13.459" v="18" actId="47"/>
        <pc:sldMkLst>
          <pc:docMk/>
          <pc:sldMk cId="3094777636" sldId="2147375830"/>
        </pc:sldMkLst>
      </pc:sldChg>
      <pc:sldChg chg="del">
        <pc:chgData name="Brewer - Pluym, Alexandra" userId="a5cff0a7-175c-4c52-bf31-098958d646c9" providerId="ADAL" clId="{41068DF4-6648-4CD7-96DE-7CBC71CE5637}" dt="2024-07-16T10:25:13.459" v="18" actId="47"/>
        <pc:sldMkLst>
          <pc:docMk/>
          <pc:sldMk cId="2363089382" sldId="2147375831"/>
        </pc:sldMkLst>
      </pc:sldChg>
      <pc:sldChg chg="del">
        <pc:chgData name="Brewer - Pluym, Alexandra" userId="a5cff0a7-175c-4c52-bf31-098958d646c9" providerId="ADAL" clId="{41068DF4-6648-4CD7-96DE-7CBC71CE5637}" dt="2024-07-16T10:25:13.459" v="18" actId="47"/>
        <pc:sldMkLst>
          <pc:docMk/>
          <pc:sldMk cId="245222455" sldId="2147375832"/>
        </pc:sldMkLst>
      </pc:sldChg>
      <pc:sldChg chg="del">
        <pc:chgData name="Brewer - Pluym, Alexandra" userId="a5cff0a7-175c-4c52-bf31-098958d646c9" providerId="ADAL" clId="{41068DF4-6648-4CD7-96DE-7CBC71CE5637}" dt="2024-07-16T10:25:13.459" v="18" actId="47"/>
        <pc:sldMkLst>
          <pc:docMk/>
          <pc:sldMk cId="2964265079" sldId="2147375834"/>
        </pc:sldMkLst>
      </pc:sldChg>
      <pc:sldChg chg="del">
        <pc:chgData name="Brewer - Pluym, Alexandra" userId="a5cff0a7-175c-4c52-bf31-098958d646c9" providerId="ADAL" clId="{41068DF4-6648-4CD7-96DE-7CBC71CE5637}" dt="2024-07-16T10:25:13.459" v="18" actId="47"/>
        <pc:sldMkLst>
          <pc:docMk/>
          <pc:sldMk cId="2310358519" sldId="2147375835"/>
        </pc:sldMkLst>
      </pc:sldChg>
      <pc:sldChg chg="del">
        <pc:chgData name="Brewer - Pluym, Alexandra" userId="a5cff0a7-175c-4c52-bf31-098958d646c9" providerId="ADAL" clId="{41068DF4-6648-4CD7-96DE-7CBC71CE5637}" dt="2024-07-16T10:25:13.459" v="18" actId="47"/>
        <pc:sldMkLst>
          <pc:docMk/>
          <pc:sldMk cId="4166023673" sldId="2147375836"/>
        </pc:sldMkLst>
      </pc:sldChg>
      <pc:sldChg chg="del">
        <pc:chgData name="Brewer - Pluym, Alexandra" userId="a5cff0a7-175c-4c52-bf31-098958d646c9" providerId="ADAL" clId="{41068DF4-6648-4CD7-96DE-7CBC71CE5637}" dt="2024-07-16T10:25:13.459" v="18" actId="47"/>
        <pc:sldMkLst>
          <pc:docMk/>
          <pc:sldMk cId="3830386477" sldId="2147375837"/>
        </pc:sldMkLst>
      </pc:sldChg>
      <pc:sldChg chg="del">
        <pc:chgData name="Brewer - Pluym, Alexandra" userId="a5cff0a7-175c-4c52-bf31-098958d646c9" providerId="ADAL" clId="{41068DF4-6648-4CD7-96DE-7CBC71CE5637}" dt="2024-07-16T10:25:13.459" v="18" actId="47"/>
        <pc:sldMkLst>
          <pc:docMk/>
          <pc:sldMk cId="1318726972" sldId="2147375838"/>
        </pc:sldMkLst>
      </pc:sldChg>
      <pc:sldChg chg="del">
        <pc:chgData name="Brewer - Pluym, Alexandra" userId="a5cff0a7-175c-4c52-bf31-098958d646c9" providerId="ADAL" clId="{41068DF4-6648-4CD7-96DE-7CBC71CE5637}" dt="2024-07-16T10:25:13.459" v="18" actId="47"/>
        <pc:sldMkLst>
          <pc:docMk/>
          <pc:sldMk cId="826389938" sldId="2147375839"/>
        </pc:sldMkLst>
      </pc:sldChg>
      <pc:sldChg chg="del">
        <pc:chgData name="Brewer - Pluym, Alexandra" userId="a5cff0a7-175c-4c52-bf31-098958d646c9" providerId="ADAL" clId="{41068DF4-6648-4CD7-96DE-7CBC71CE5637}" dt="2024-07-16T10:25:13.459" v="18" actId="47"/>
        <pc:sldMkLst>
          <pc:docMk/>
          <pc:sldMk cId="1230223024" sldId="2147375840"/>
        </pc:sldMkLst>
      </pc:sldChg>
      <pc:sldChg chg="del">
        <pc:chgData name="Brewer - Pluym, Alexandra" userId="a5cff0a7-175c-4c52-bf31-098958d646c9" providerId="ADAL" clId="{41068DF4-6648-4CD7-96DE-7CBC71CE5637}" dt="2024-07-16T10:25:13.459" v="18" actId="47"/>
        <pc:sldMkLst>
          <pc:docMk/>
          <pc:sldMk cId="698290464" sldId="2147375841"/>
        </pc:sldMkLst>
      </pc:sldChg>
      <pc:sldChg chg="del">
        <pc:chgData name="Brewer - Pluym, Alexandra" userId="a5cff0a7-175c-4c52-bf31-098958d646c9" providerId="ADAL" clId="{41068DF4-6648-4CD7-96DE-7CBC71CE5637}" dt="2024-07-16T10:25:13.459" v="18" actId="47"/>
        <pc:sldMkLst>
          <pc:docMk/>
          <pc:sldMk cId="3707337184" sldId="2147375842"/>
        </pc:sldMkLst>
      </pc:sldChg>
      <pc:sldChg chg="del">
        <pc:chgData name="Brewer - Pluym, Alexandra" userId="a5cff0a7-175c-4c52-bf31-098958d646c9" providerId="ADAL" clId="{41068DF4-6648-4CD7-96DE-7CBC71CE5637}" dt="2024-07-16T10:25:13.459" v="18" actId="47"/>
        <pc:sldMkLst>
          <pc:docMk/>
          <pc:sldMk cId="2137220438" sldId="2147375843"/>
        </pc:sldMkLst>
      </pc:sldChg>
      <pc:sldChg chg="del">
        <pc:chgData name="Brewer - Pluym, Alexandra" userId="a5cff0a7-175c-4c52-bf31-098958d646c9" providerId="ADAL" clId="{41068DF4-6648-4CD7-96DE-7CBC71CE5637}" dt="2024-07-16T10:25:13.459" v="18" actId="47"/>
        <pc:sldMkLst>
          <pc:docMk/>
          <pc:sldMk cId="3569393544" sldId="2147375844"/>
        </pc:sldMkLst>
      </pc:sldChg>
      <pc:sldChg chg="del">
        <pc:chgData name="Brewer - Pluym, Alexandra" userId="a5cff0a7-175c-4c52-bf31-098958d646c9" providerId="ADAL" clId="{41068DF4-6648-4CD7-96DE-7CBC71CE5637}" dt="2024-07-16T10:25:13.459" v="18" actId="47"/>
        <pc:sldMkLst>
          <pc:docMk/>
          <pc:sldMk cId="565599530" sldId="2147375845"/>
        </pc:sldMkLst>
      </pc:sldChg>
      <pc:sldChg chg="del">
        <pc:chgData name="Brewer - Pluym, Alexandra" userId="a5cff0a7-175c-4c52-bf31-098958d646c9" providerId="ADAL" clId="{41068DF4-6648-4CD7-96DE-7CBC71CE5637}" dt="2024-07-16T10:23:35.378" v="5" actId="47"/>
        <pc:sldMkLst>
          <pc:docMk/>
          <pc:sldMk cId="3785859125" sldId="2147375847"/>
        </pc:sldMkLst>
      </pc:sldChg>
      <pc:sldChg chg="del">
        <pc:chgData name="Brewer - Pluym, Alexandra" userId="a5cff0a7-175c-4c52-bf31-098958d646c9" providerId="ADAL" clId="{41068DF4-6648-4CD7-96DE-7CBC71CE5637}" dt="2024-07-16T10:25:13.459" v="18" actId="47"/>
        <pc:sldMkLst>
          <pc:docMk/>
          <pc:sldMk cId="2190517977" sldId="2147375849"/>
        </pc:sldMkLst>
      </pc:sldChg>
      <pc:sldChg chg="del">
        <pc:chgData name="Brewer - Pluym, Alexandra" userId="a5cff0a7-175c-4c52-bf31-098958d646c9" providerId="ADAL" clId="{41068DF4-6648-4CD7-96DE-7CBC71CE5637}" dt="2024-07-16T10:25:13.459" v="18" actId="47"/>
        <pc:sldMkLst>
          <pc:docMk/>
          <pc:sldMk cId="440034158" sldId="2147375850"/>
        </pc:sldMkLst>
      </pc:sldChg>
      <pc:sldChg chg="del">
        <pc:chgData name="Brewer - Pluym, Alexandra" userId="a5cff0a7-175c-4c52-bf31-098958d646c9" providerId="ADAL" clId="{41068DF4-6648-4CD7-96DE-7CBC71CE5637}" dt="2024-07-16T10:25:13.459" v="18" actId="47"/>
        <pc:sldMkLst>
          <pc:docMk/>
          <pc:sldMk cId="1275473994" sldId="2147375855"/>
        </pc:sldMkLst>
      </pc:sldChg>
      <pc:sldChg chg="del">
        <pc:chgData name="Brewer - Pluym, Alexandra" userId="a5cff0a7-175c-4c52-bf31-098958d646c9" providerId="ADAL" clId="{41068DF4-6648-4CD7-96DE-7CBC71CE5637}" dt="2024-07-16T10:25:13.459" v="18" actId="47"/>
        <pc:sldMkLst>
          <pc:docMk/>
          <pc:sldMk cId="3288895832" sldId="2147375856"/>
        </pc:sldMkLst>
      </pc:sldChg>
      <pc:sldChg chg="del">
        <pc:chgData name="Brewer - Pluym, Alexandra" userId="a5cff0a7-175c-4c52-bf31-098958d646c9" providerId="ADAL" clId="{41068DF4-6648-4CD7-96DE-7CBC71CE5637}" dt="2024-07-16T10:25:13.459" v="18" actId="47"/>
        <pc:sldMkLst>
          <pc:docMk/>
          <pc:sldMk cId="4030559485" sldId="2147375857"/>
        </pc:sldMkLst>
      </pc:sldChg>
      <pc:sldChg chg="del">
        <pc:chgData name="Brewer - Pluym, Alexandra" userId="a5cff0a7-175c-4c52-bf31-098958d646c9" providerId="ADAL" clId="{41068DF4-6648-4CD7-96DE-7CBC71CE5637}" dt="2024-07-16T10:25:13.459" v="18" actId="47"/>
        <pc:sldMkLst>
          <pc:docMk/>
          <pc:sldMk cId="2521079461" sldId="2147375858"/>
        </pc:sldMkLst>
      </pc:sldChg>
      <pc:sldChg chg="del">
        <pc:chgData name="Brewer - Pluym, Alexandra" userId="a5cff0a7-175c-4c52-bf31-098958d646c9" providerId="ADAL" clId="{41068DF4-6648-4CD7-96DE-7CBC71CE5637}" dt="2024-07-16T10:25:13.459" v="18" actId="47"/>
        <pc:sldMkLst>
          <pc:docMk/>
          <pc:sldMk cId="1726318048" sldId="2147375859"/>
        </pc:sldMkLst>
      </pc:sldChg>
      <pc:sldChg chg="del">
        <pc:chgData name="Brewer - Pluym, Alexandra" userId="a5cff0a7-175c-4c52-bf31-098958d646c9" providerId="ADAL" clId="{41068DF4-6648-4CD7-96DE-7CBC71CE5637}" dt="2024-07-16T10:25:13.459" v="18" actId="47"/>
        <pc:sldMkLst>
          <pc:docMk/>
          <pc:sldMk cId="2833218081" sldId="2147375860"/>
        </pc:sldMkLst>
      </pc:sldChg>
      <pc:sldChg chg="del">
        <pc:chgData name="Brewer - Pluym, Alexandra" userId="a5cff0a7-175c-4c52-bf31-098958d646c9" providerId="ADAL" clId="{41068DF4-6648-4CD7-96DE-7CBC71CE5637}" dt="2024-07-16T10:25:13.459" v="18" actId="47"/>
        <pc:sldMkLst>
          <pc:docMk/>
          <pc:sldMk cId="1109001829" sldId="2147375861"/>
        </pc:sldMkLst>
      </pc:sldChg>
      <pc:sldChg chg="del">
        <pc:chgData name="Brewer - Pluym, Alexandra" userId="a5cff0a7-175c-4c52-bf31-098958d646c9" providerId="ADAL" clId="{41068DF4-6648-4CD7-96DE-7CBC71CE5637}" dt="2024-07-16T10:25:13.459" v="18" actId="47"/>
        <pc:sldMkLst>
          <pc:docMk/>
          <pc:sldMk cId="330638677" sldId="2147375862"/>
        </pc:sldMkLst>
      </pc:sldChg>
      <pc:sldChg chg="del">
        <pc:chgData name="Brewer - Pluym, Alexandra" userId="a5cff0a7-175c-4c52-bf31-098958d646c9" providerId="ADAL" clId="{41068DF4-6648-4CD7-96DE-7CBC71CE5637}" dt="2024-07-16T10:25:13.459" v="18" actId="47"/>
        <pc:sldMkLst>
          <pc:docMk/>
          <pc:sldMk cId="2050460870" sldId="2147375863"/>
        </pc:sldMkLst>
      </pc:sldChg>
      <pc:sldChg chg="del">
        <pc:chgData name="Brewer - Pluym, Alexandra" userId="a5cff0a7-175c-4c52-bf31-098958d646c9" providerId="ADAL" clId="{41068DF4-6648-4CD7-96DE-7CBC71CE5637}" dt="2024-07-16T10:25:13.459" v="18" actId="47"/>
        <pc:sldMkLst>
          <pc:docMk/>
          <pc:sldMk cId="762225251" sldId="2147375864"/>
        </pc:sldMkLst>
      </pc:sldChg>
      <pc:sldChg chg="del">
        <pc:chgData name="Brewer - Pluym, Alexandra" userId="a5cff0a7-175c-4c52-bf31-098958d646c9" providerId="ADAL" clId="{41068DF4-6648-4CD7-96DE-7CBC71CE5637}" dt="2024-07-16T10:25:13.459" v="18" actId="47"/>
        <pc:sldMkLst>
          <pc:docMk/>
          <pc:sldMk cId="4062537523" sldId="2147375865"/>
        </pc:sldMkLst>
      </pc:sldChg>
      <pc:sldChg chg="del">
        <pc:chgData name="Brewer - Pluym, Alexandra" userId="a5cff0a7-175c-4c52-bf31-098958d646c9" providerId="ADAL" clId="{41068DF4-6648-4CD7-96DE-7CBC71CE5637}" dt="2024-07-16T10:25:13.459" v="18" actId="47"/>
        <pc:sldMkLst>
          <pc:docMk/>
          <pc:sldMk cId="1866279631" sldId="2147375866"/>
        </pc:sldMkLst>
      </pc:sldChg>
      <pc:sldChg chg="del">
        <pc:chgData name="Brewer - Pluym, Alexandra" userId="a5cff0a7-175c-4c52-bf31-098958d646c9" providerId="ADAL" clId="{41068DF4-6648-4CD7-96DE-7CBC71CE5637}" dt="2024-07-16T10:25:13.459" v="18" actId="47"/>
        <pc:sldMkLst>
          <pc:docMk/>
          <pc:sldMk cId="4024650927" sldId="2147375867"/>
        </pc:sldMkLst>
      </pc:sldChg>
      <pc:sldChg chg="del">
        <pc:chgData name="Brewer - Pluym, Alexandra" userId="a5cff0a7-175c-4c52-bf31-098958d646c9" providerId="ADAL" clId="{41068DF4-6648-4CD7-96DE-7CBC71CE5637}" dt="2024-07-16T10:25:13.459" v="18" actId="47"/>
        <pc:sldMkLst>
          <pc:docMk/>
          <pc:sldMk cId="2004500964" sldId="2147375868"/>
        </pc:sldMkLst>
      </pc:sldChg>
      <pc:sldChg chg="del">
        <pc:chgData name="Brewer - Pluym, Alexandra" userId="a5cff0a7-175c-4c52-bf31-098958d646c9" providerId="ADAL" clId="{41068DF4-6648-4CD7-96DE-7CBC71CE5637}" dt="2024-07-16T10:25:13.459" v="18" actId="47"/>
        <pc:sldMkLst>
          <pc:docMk/>
          <pc:sldMk cId="2951055429" sldId="2147375869"/>
        </pc:sldMkLst>
      </pc:sldChg>
      <pc:sldChg chg="del">
        <pc:chgData name="Brewer - Pluym, Alexandra" userId="a5cff0a7-175c-4c52-bf31-098958d646c9" providerId="ADAL" clId="{41068DF4-6648-4CD7-96DE-7CBC71CE5637}" dt="2024-07-16T10:25:13.459" v="18" actId="47"/>
        <pc:sldMkLst>
          <pc:docMk/>
          <pc:sldMk cId="29830700" sldId="2147375870"/>
        </pc:sldMkLst>
      </pc:sldChg>
      <pc:sldChg chg="del">
        <pc:chgData name="Brewer - Pluym, Alexandra" userId="a5cff0a7-175c-4c52-bf31-098958d646c9" providerId="ADAL" clId="{41068DF4-6648-4CD7-96DE-7CBC71CE5637}" dt="2024-07-16T10:25:13.459" v="18" actId="47"/>
        <pc:sldMkLst>
          <pc:docMk/>
          <pc:sldMk cId="1335929822" sldId="2147375871"/>
        </pc:sldMkLst>
      </pc:sldChg>
      <pc:sldChg chg="del">
        <pc:chgData name="Brewer - Pluym, Alexandra" userId="a5cff0a7-175c-4c52-bf31-098958d646c9" providerId="ADAL" clId="{41068DF4-6648-4CD7-96DE-7CBC71CE5637}" dt="2024-07-16T10:25:13.459" v="18" actId="47"/>
        <pc:sldMkLst>
          <pc:docMk/>
          <pc:sldMk cId="2388446098" sldId="2147375872"/>
        </pc:sldMkLst>
      </pc:sldChg>
      <pc:sldChg chg="del">
        <pc:chgData name="Brewer - Pluym, Alexandra" userId="a5cff0a7-175c-4c52-bf31-098958d646c9" providerId="ADAL" clId="{41068DF4-6648-4CD7-96DE-7CBC71CE5637}" dt="2024-07-16T10:25:13.459" v="18" actId="47"/>
        <pc:sldMkLst>
          <pc:docMk/>
          <pc:sldMk cId="3408724742" sldId="2147375873"/>
        </pc:sldMkLst>
      </pc:sldChg>
      <pc:sldChg chg="del">
        <pc:chgData name="Brewer - Pluym, Alexandra" userId="a5cff0a7-175c-4c52-bf31-098958d646c9" providerId="ADAL" clId="{41068DF4-6648-4CD7-96DE-7CBC71CE5637}" dt="2024-07-16T10:25:13.459" v="18" actId="47"/>
        <pc:sldMkLst>
          <pc:docMk/>
          <pc:sldMk cId="1601280043" sldId="2147375874"/>
        </pc:sldMkLst>
      </pc:sldChg>
      <pc:sldChg chg="del">
        <pc:chgData name="Brewer - Pluym, Alexandra" userId="a5cff0a7-175c-4c52-bf31-098958d646c9" providerId="ADAL" clId="{41068DF4-6648-4CD7-96DE-7CBC71CE5637}" dt="2024-07-16T10:23:51.398" v="15" actId="47"/>
        <pc:sldMkLst>
          <pc:docMk/>
          <pc:sldMk cId="3679672067" sldId="2147375876"/>
        </pc:sldMkLst>
      </pc:sldChg>
      <pc:sldMasterChg chg="delSldLayout">
        <pc:chgData name="Brewer - Pluym, Alexandra" userId="a5cff0a7-175c-4c52-bf31-098958d646c9" providerId="ADAL" clId="{41068DF4-6648-4CD7-96DE-7CBC71CE5637}" dt="2024-07-16T10:25:13.459" v="18" actId="47"/>
        <pc:sldMasterMkLst>
          <pc:docMk/>
          <pc:sldMasterMk cId="2921782041" sldId="2147483648"/>
        </pc:sldMasterMkLst>
        <pc:sldLayoutChg chg="del">
          <pc:chgData name="Brewer - Pluym, Alexandra" userId="a5cff0a7-175c-4c52-bf31-098958d646c9" providerId="ADAL" clId="{41068DF4-6648-4CD7-96DE-7CBC71CE5637}" dt="2024-07-16T10:25:13.459" v="18" actId="47"/>
          <pc:sldLayoutMkLst>
            <pc:docMk/>
            <pc:sldMasterMk cId="2921782041" sldId="2147483648"/>
            <pc:sldLayoutMk cId="2136153048" sldId="2147483688"/>
          </pc:sldLayoutMkLst>
        </pc:sldLayoutChg>
        <pc:sldLayoutChg chg="del">
          <pc:chgData name="Brewer - Pluym, Alexandra" userId="a5cff0a7-175c-4c52-bf31-098958d646c9" providerId="ADAL" clId="{41068DF4-6648-4CD7-96DE-7CBC71CE5637}" dt="2024-07-16T10:25:13.459" v="18" actId="47"/>
          <pc:sldLayoutMkLst>
            <pc:docMk/>
            <pc:sldMasterMk cId="2921782041" sldId="2147483648"/>
            <pc:sldLayoutMk cId="4163086948" sldId="2147483689"/>
          </pc:sldLayoutMkLst>
        </pc:sldLayoutChg>
        <pc:sldLayoutChg chg="del">
          <pc:chgData name="Brewer - Pluym, Alexandra" userId="a5cff0a7-175c-4c52-bf31-098958d646c9" providerId="ADAL" clId="{41068DF4-6648-4CD7-96DE-7CBC71CE5637}" dt="2024-07-16T10:25:13.459" v="18" actId="47"/>
          <pc:sldLayoutMkLst>
            <pc:docMk/>
            <pc:sldMasterMk cId="2921782041" sldId="2147483648"/>
            <pc:sldLayoutMk cId="1349565209" sldId="2147483690"/>
          </pc:sldLayoutMkLst>
        </pc:sldLayoutChg>
      </pc:sldMasterChg>
      <pc:sldMasterChg chg="delSldLayout">
        <pc:chgData name="Brewer - Pluym, Alexandra" userId="a5cff0a7-175c-4c52-bf31-098958d646c9" providerId="ADAL" clId="{41068DF4-6648-4CD7-96DE-7CBC71CE5637}" dt="2024-07-16T10:23:52.623" v="16" actId="47"/>
        <pc:sldMasterMkLst>
          <pc:docMk/>
          <pc:sldMasterMk cId="1767181927" sldId="2147483676"/>
        </pc:sldMasterMkLst>
        <pc:sldLayoutChg chg="del">
          <pc:chgData name="Brewer - Pluym, Alexandra" userId="a5cff0a7-175c-4c52-bf31-098958d646c9" providerId="ADAL" clId="{41068DF4-6648-4CD7-96DE-7CBC71CE5637}" dt="2024-07-16T10:23:52.623" v="16" actId="47"/>
          <pc:sldLayoutMkLst>
            <pc:docMk/>
            <pc:sldMasterMk cId="1767181927" sldId="2147483676"/>
            <pc:sldLayoutMk cId="3310959221" sldId="214748368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482AB"/>
                </a:solidFill>
              </a:rPr>
              <a:t># of Respondents</a:t>
            </a:r>
          </a:p>
        </c:rich>
      </c:tx>
      <c:layout>
        <c:manualLayout>
          <c:xMode val="edge"/>
          <c:yMode val="edge"/>
          <c:x val="0.17622358060505591"/>
          <c:y val="8.5201497029398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Sheet1!$B$1</c:f>
              <c:strCache>
                <c:ptCount val="1"/>
                <c:pt idx="0">
                  <c:v># of Respondents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52-F24F-92E1-7CA7B5F1DC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52-F24F-92E1-7CA7B5F1DC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52-F24F-92E1-7CA7B5F1DC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52-F24F-92E1-7CA7B5F1DC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652-F24F-92E1-7CA7B5F1DC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652-F24F-92E1-7CA7B5F1DC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Partners</c:v>
                </c:pt>
                <c:pt idx="1">
                  <c:v>Directors</c:v>
                </c:pt>
                <c:pt idx="2">
                  <c:v>Senior Manager</c:v>
                </c:pt>
                <c:pt idx="3">
                  <c:v>Manager</c:v>
                </c:pt>
                <c:pt idx="4">
                  <c:v>Senior Staff</c:v>
                </c:pt>
                <c:pt idx="5">
                  <c:v>Staff</c:v>
                </c:pt>
              </c:strCache>
            </c:strRef>
          </c:cat>
          <c:val>
            <c:numRef>
              <c:f>Sheet1!$B$2:$B$7</c:f>
              <c:numCache>
                <c:formatCode>General</c:formatCode>
                <c:ptCount val="6"/>
                <c:pt idx="0">
                  <c:v>204</c:v>
                </c:pt>
                <c:pt idx="1">
                  <c:v>171</c:v>
                </c:pt>
                <c:pt idx="2">
                  <c:v>289</c:v>
                </c:pt>
                <c:pt idx="3">
                  <c:v>388</c:v>
                </c:pt>
                <c:pt idx="4">
                  <c:v>843</c:v>
                </c:pt>
                <c:pt idx="5">
                  <c:v>900</c:v>
                </c:pt>
              </c:numCache>
            </c:numRef>
          </c:val>
          <c:extLst>
            <c:ext xmlns:c16="http://schemas.microsoft.com/office/drawing/2014/chart" uri="{C3380CC4-5D6E-409C-BE32-E72D297353CC}">
              <c16:uniqueId val="{00000000-4F7C-5C4E-AE8A-ED999EE9576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A7DD-5141-E342-8B61-01EB750B9139}" type="doc">
      <dgm:prSet loTypeId="urn:microsoft.com/office/officeart/2005/8/layout/chevron1" loCatId="" qsTypeId="urn:microsoft.com/office/officeart/2005/8/quickstyle/simple1" qsCatId="simple" csTypeId="urn:microsoft.com/office/officeart/2005/8/colors/accent1_2" csCatId="accent1" phldr="1"/>
      <dgm:spPr/>
    </dgm:pt>
    <dgm:pt modelId="{BC453DB5-F112-1E41-9BC7-54F25365E795}">
      <dgm:prSet phldrT="[Text]" custT="1"/>
      <dgm:spPr>
        <a:solidFill>
          <a:srgbClr val="5482AB"/>
        </a:solidFill>
      </dgm:spPr>
      <dgm:t>
        <a:bodyPr/>
        <a:lstStyle/>
        <a:p>
          <a:r>
            <a:rPr lang="en-US" sz="2400" dirty="0"/>
            <a:t>Firm</a:t>
          </a:r>
          <a:r>
            <a:rPr lang="en-US" sz="3600" dirty="0"/>
            <a:t> </a:t>
          </a:r>
        </a:p>
      </dgm:t>
    </dgm:pt>
    <dgm:pt modelId="{00CDC515-A0A7-8A4E-A9A0-CDBE0E7146D3}" type="parTrans" cxnId="{14025126-3D43-E74D-BAB1-7CF330D5FC0C}">
      <dgm:prSet/>
      <dgm:spPr/>
      <dgm:t>
        <a:bodyPr/>
        <a:lstStyle/>
        <a:p>
          <a:endParaRPr lang="en-US"/>
        </a:p>
      </dgm:t>
    </dgm:pt>
    <dgm:pt modelId="{FDCF60EC-E01A-A84A-92FB-39B94F1F5FD7}" type="sibTrans" cxnId="{14025126-3D43-E74D-BAB1-7CF330D5FC0C}">
      <dgm:prSet/>
      <dgm:spPr/>
      <dgm:t>
        <a:bodyPr/>
        <a:lstStyle/>
        <a:p>
          <a:endParaRPr lang="en-US"/>
        </a:p>
      </dgm:t>
    </dgm:pt>
    <dgm:pt modelId="{206E125E-CD8E-8644-834C-3036E39F16C7}">
      <dgm:prSet phldrT="[Text]"/>
      <dgm:spPr>
        <a:solidFill>
          <a:srgbClr val="5482AB"/>
        </a:solidFill>
      </dgm:spPr>
      <dgm:t>
        <a:bodyPr/>
        <a:lstStyle/>
        <a:p>
          <a:r>
            <a:rPr lang="en-US" dirty="0"/>
            <a:t>Office/Business Unit</a:t>
          </a:r>
        </a:p>
      </dgm:t>
    </dgm:pt>
    <dgm:pt modelId="{E75753CA-5DBA-D944-9DF0-AEF52C0E472D}" type="parTrans" cxnId="{43C90028-9B79-9341-AEE1-635C8F49F046}">
      <dgm:prSet/>
      <dgm:spPr/>
      <dgm:t>
        <a:bodyPr/>
        <a:lstStyle/>
        <a:p>
          <a:endParaRPr lang="en-US"/>
        </a:p>
      </dgm:t>
    </dgm:pt>
    <dgm:pt modelId="{504D78DA-B3D2-EE4D-81CC-53B5FEC6CDEC}" type="sibTrans" cxnId="{43C90028-9B79-9341-AEE1-635C8F49F046}">
      <dgm:prSet/>
      <dgm:spPr/>
      <dgm:t>
        <a:bodyPr/>
        <a:lstStyle/>
        <a:p>
          <a:endParaRPr lang="en-US"/>
        </a:p>
      </dgm:t>
    </dgm:pt>
    <dgm:pt modelId="{3DBBFE26-C622-6F4B-BACC-09D897A64984}">
      <dgm:prSet phldrT="[Text]"/>
      <dgm:spPr>
        <a:solidFill>
          <a:srgbClr val="5482AB"/>
        </a:solidFill>
      </dgm:spPr>
      <dgm:t>
        <a:bodyPr/>
        <a:lstStyle/>
        <a:p>
          <a:r>
            <a:rPr lang="en-US" dirty="0"/>
            <a:t>Function Levels</a:t>
          </a:r>
        </a:p>
      </dgm:t>
    </dgm:pt>
    <dgm:pt modelId="{3BC371EC-805D-8D4A-B7FA-09927957682D}" type="parTrans" cxnId="{4292C923-C24B-C84D-A572-AA2F5E945D4D}">
      <dgm:prSet/>
      <dgm:spPr/>
      <dgm:t>
        <a:bodyPr/>
        <a:lstStyle/>
        <a:p>
          <a:endParaRPr lang="en-US"/>
        </a:p>
      </dgm:t>
    </dgm:pt>
    <dgm:pt modelId="{67C38482-193E-8B4A-826A-9FA65D2D9224}" type="sibTrans" cxnId="{4292C923-C24B-C84D-A572-AA2F5E945D4D}">
      <dgm:prSet/>
      <dgm:spPr/>
      <dgm:t>
        <a:bodyPr/>
        <a:lstStyle/>
        <a:p>
          <a:endParaRPr lang="en-US"/>
        </a:p>
      </dgm:t>
    </dgm:pt>
    <dgm:pt modelId="{1AC61856-28FF-1B42-939C-CD5BFC08E3CB}" type="pres">
      <dgm:prSet presAssocID="{5769A7DD-5141-E342-8B61-01EB750B9139}" presName="Name0" presStyleCnt="0">
        <dgm:presLayoutVars>
          <dgm:dir/>
          <dgm:animLvl val="lvl"/>
          <dgm:resizeHandles val="exact"/>
        </dgm:presLayoutVars>
      </dgm:prSet>
      <dgm:spPr/>
    </dgm:pt>
    <dgm:pt modelId="{119E1E29-50B6-1D4C-8B52-279DFB218102}" type="pres">
      <dgm:prSet presAssocID="{BC453DB5-F112-1E41-9BC7-54F25365E795}" presName="parTxOnly" presStyleLbl="node1" presStyleIdx="0" presStyleCnt="3">
        <dgm:presLayoutVars>
          <dgm:chMax val="0"/>
          <dgm:chPref val="0"/>
          <dgm:bulletEnabled val="1"/>
        </dgm:presLayoutVars>
      </dgm:prSet>
      <dgm:spPr/>
    </dgm:pt>
    <dgm:pt modelId="{9874C73F-42C9-9A48-8FA6-61782E131499}" type="pres">
      <dgm:prSet presAssocID="{FDCF60EC-E01A-A84A-92FB-39B94F1F5FD7}" presName="parTxOnlySpace" presStyleCnt="0"/>
      <dgm:spPr/>
    </dgm:pt>
    <dgm:pt modelId="{BC1338E7-764E-5444-BBD1-657F4914A6D9}" type="pres">
      <dgm:prSet presAssocID="{206E125E-CD8E-8644-834C-3036E39F16C7}" presName="parTxOnly" presStyleLbl="node1" presStyleIdx="1" presStyleCnt="3">
        <dgm:presLayoutVars>
          <dgm:chMax val="0"/>
          <dgm:chPref val="0"/>
          <dgm:bulletEnabled val="1"/>
        </dgm:presLayoutVars>
      </dgm:prSet>
      <dgm:spPr/>
    </dgm:pt>
    <dgm:pt modelId="{89F6D4E1-9155-FD41-806E-F653B1FB7FAE}" type="pres">
      <dgm:prSet presAssocID="{504D78DA-B3D2-EE4D-81CC-53B5FEC6CDEC}" presName="parTxOnlySpace" presStyleCnt="0"/>
      <dgm:spPr/>
    </dgm:pt>
    <dgm:pt modelId="{CA8BCACB-BF62-3C4B-9198-6095D52C7098}" type="pres">
      <dgm:prSet presAssocID="{3DBBFE26-C622-6F4B-BACC-09D897A64984}" presName="parTxOnly" presStyleLbl="node1" presStyleIdx="2" presStyleCnt="3" custLinFactNeighborX="28204" custLinFactNeighborY="-35714">
        <dgm:presLayoutVars>
          <dgm:chMax val="0"/>
          <dgm:chPref val="0"/>
          <dgm:bulletEnabled val="1"/>
        </dgm:presLayoutVars>
      </dgm:prSet>
      <dgm:spPr/>
    </dgm:pt>
  </dgm:ptLst>
  <dgm:cxnLst>
    <dgm:cxn modelId="{4292C923-C24B-C84D-A572-AA2F5E945D4D}" srcId="{5769A7DD-5141-E342-8B61-01EB750B9139}" destId="{3DBBFE26-C622-6F4B-BACC-09D897A64984}" srcOrd="2" destOrd="0" parTransId="{3BC371EC-805D-8D4A-B7FA-09927957682D}" sibTransId="{67C38482-193E-8B4A-826A-9FA65D2D9224}"/>
    <dgm:cxn modelId="{14025126-3D43-E74D-BAB1-7CF330D5FC0C}" srcId="{5769A7DD-5141-E342-8B61-01EB750B9139}" destId="{BC453DB5-F112-1E41-9BC7-54F25365E795}" srcOrd="0" destOrd="0" parTransId="{00CDC515-A0A7-8A4E-A9A0-CDBE0E7146D3}" sibTransId="{FDCF60EC-E01A-A84A-92FB-39B94F1F5FD7}"/>
    <dgm:cxn modelId="{43C90028-9B79-9341-AEE1-635C8F49F046}" srcId="{5769A7DD-5141-E342-8B61-01EB750B9139}" destId="{206E125E-CD8E-8644-834C-3036E39F16C7}" srcOrd="1" destOrd="0" parTransId="{E75753CA-5DBA-D944-9DF0-AEF52C0E472D}" sibTransId="{504D78DA-B3D2-EE4D-81CC-53B5FEC6CDEC}"/>
    <dgm:cxn modelId="{5C075452-6C6F-C148-836F-DC350EE5AE16}" type="presOf" srcId="{206E125E-CD8E-8644-834C-3036E39F16C7}" destId="{BC1338E7-764E-5444-BBD1-657F4914A6D9}" srcOrd="0" destOrd="0" presId="urn:microsoft.com/office/officeart/2005/8/layout/chevron1"/>
    <dgm:cxn modelId="{202FED7F-4FC6-0B41-9666-9D83F303813F}" type="presOf" srcId="{5769A7DD-5141-E342-8B61-01EB750B9139}" destId="{1AC61856-28FF-1B42-939C-CD5BFC08E3CB}" srcOrd="0" destOrd="0" presId="urn:microsoft.com/office/officeart/2005/8/layout/chevron1"/>
    <dgm:cxn modelId="{6D61B096-C0CA-8344-A1CB-9F525EE797DD}" type="presOf" srcId="{3DBBFE26-C622-6F4B-BACC-09D897A64984}" destId="{CA8BCACB-BF62-3C4B-9198-6095D52C7098}" srcOrd="0" destOrd="0" presId="urn:microsoft.com/office/officeart/2005/8/layout/chevron1"/>
    <dgm:cxn modelId="{383920F2-55AD-EB49-9889-D84822F65226}" type="presOf" srcId="{BC453DB5-F112-1E41-9BC7-54F25365E795}" destId="{119E1E29-50B6-1D4C-8B52-279DFB218102}" srcOrd="0" destOrd="0" presId="urn:microsoft.com/office/officeart/2005/8/layout/chevron1"/>
    <dgm:cxn modelId="{E15D246C-7A49-8D46-8744-BCBC662E0299}" type="presParOf" srcId="{1AC61856-28FF-1B42-939C-CD5BFC08E3CB}" destId="{119E1E29-50B6-1D4C-8B52-279DFB218102}" srcOrd="0" destOrd="0" presId="urn:microsoft.com/office/officeart/2005/8/layout/chevron1"/>
    <dgm:cxn modelId="{EE321E3D-CC6F-2144-BC9C-C3B816E6F9AC}" type="presParOf" srcId="{1AC61856-28FF-1B42-939C-CD5BFC08E3CB}" destId="{9874C73F-42C9-9A48-8FA6-61782E131499}" srcOrd="1" destOrd="0" presId="urn:microsoft.com/office/officeart/2005/8/layout/chevron1"/>
    <dgm:cxn modelId="{900981BC-303A-C945-B4C5-BEDF9609B512}" type="presParOf" srcId="{1AC61856-28FF-1B42-939C-CD5BFC08E3CB}" destId="{BC1338E7-764E-5444-BBD1-657F4914A6D9}" srcOrd="2" destOrd="0" presId="urn:microsoft.com/office/officeart/2005/8/layout/chevron1"/>
    <dgm:cxn modelId="{2B12D218-079A-FC45-AFAA-3794CECF0FA7}" type="presParOf" srcId="{1AC61856-28FF-1B42-939C-CD5BFC08E3CB}" destId="{89F6D4E1-9155-FD41-806E-F653B1FB7FAE}" srcOrd="3" destOrd="0" presId="urn:microsoft.com/office/officeart/2005/8/layout/chevron1"/>
    <dgm:cxn modelId="{9881FA7A-3DD2-B244-8D9D-62E0CFAAE7D8}" type="presParOf" srcId="{1AC61856-28FF-1B42-939C-CD5BFC08E3CB}" destId="{CA8BCACB-BF62-3C4B-9198-6095D52C7098}"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E9A4F9F-5FA8-4713-BE12-F9DC2F5006F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E3E9E3-EDF6-4683-8D71-51DC39ED9422}">
      <dgm:prSet custT="1"/>
      <dgm:spPr/>
      <dgm:t>
        <a:bodyPr/>
        <a:lstStyle/>
        <a:p>
          <a:pPr>
            <a:lnSpc>
              <a:spcPct val="100000"/>
            </a:lnSpc>
          </a:pPr>
          <a:r>
            <a:rPr lang="en-US" sz="2000" dirty="0">
              <a:solidFill>
                <a:schemeClr val="bg1"/>
              </a:solidFill>
              <a:latin typeface="Palatino"/>
            </a:rPr>
            <a:t>Study aims to provide more insights into understanding audit firm culture</a:t>
          </a:r>
        </a:p>
      </dgm:t>
    </dgm:pt>
    <dgm:pt modelId="{C14E604C-AAF3-4BCA-8C6F-AF975DD4D3E6}" type="parTrans" cxnId="{6B991626-A7B3-4885-BA43-685F1D845995}">
      <dgm:prSet/>
      <dgm:spPr/>
      <dgm:t>
        <a:bodyPr/>
        <a:lstStyle/>
        <a:p>
          <a:endParaRPr lang="en-US"/>
        </a:p>
      </dgm:t>
    </dgm:pt>
    <dgm:pt modelId="{5B7ABAB5-EB47-4502-8B2C-4BEB1BBA38F9}" type="sibTrans" cxnId="{6B991626-A7B3-4885-BA43-685F1D845995}">
      <dgm:prSet/>
      <dgm:spPr/>
      <dgm:t>
        <a:bodyPr/>
        <a:lstStyle/>
        <a:p>
          <a:endParaRPr lang="en-US"/>
        </a:p>
      </dgm:t>
    </dgm:pt>
    <dgm:pt modelId="{9F47E785-77EF-4D8B-B81A-8C2B9BCB74A0}">
      <dgm:prSet custT="1"/>
      <dgm:spPr>
        <a:solidFill>
          <a:srgbClr val="5482AB"/>
        </a:solidFill>
      </dgm:spPr>
      <dgm:t>
        <a:bodyPr/>
        <a:lstStyle/>
        <a:p>
          <a:pPr>
            <a:lnSpc>
              <a:spcPct val="100000"/>
            </a:lnSpc>
          </a:pPr>
          <a:r>
            <a:rPr lang="en-US" sz="2000" dirty="0">
              <a:solidFill>
                <a:schemeClr val="bg1"/>
              </a:solidFill>
              <a:latin typeface="Palatino"/>
            </a:rPr>
            <a:t>We apply the ‘Competing Values Framework’ as our theoretical framework, offering a new perspective to the accounting literature to examine organizational culture.</a:t>
          </a:r>
        </a:p>
      </dgm:t>
    </dgm:pt>
    <dgm:pt modelId="{9759735B-4453-4E83-A398-CD792BBD3D9E}" type="parTrans" cxnId="{525FA7A7-3995-4936-A6C7-84F52C34375E}">
      <dgm:prSet/>
      <dgm:spPr/>
      <dgm:t>
        <a:bodyPr/>
        <a:lstStyle/>
        <a:p>
          <a:endParaRPr lang="en-US"/>
        </a:p>
      </dgm:t>
    </dgm:pt>
    <dgm:pt modelId="{0DFE4273-D6E0-4715-98C7-F0E545267465}" type="sibTrans" cxnId="{525FA7A7-3995-4936-A6C7-84F52C34375E}">
      <dgm:prSet/>
      <dgm:spPr/>
      <dgm:t>
        <a:bodyPr/>
        <a:lstStyle/>
        <a:p>
          <a:endParaRPr lang="en-US"/>
        </a:p>
      </dgm:t>
    </dgm:pt>
    <dgm:pt modelId="{7BCDDD80-6F8E-47F2-8341-E49E65079106}">
      <dgm:prSet custT="1"/>
      <dgm:spPr/>
      <dgm:t>
        <a:bodyPr/>
        <a:lstStyle/>
        <a:p>
          <a:pPr>
            <a:lnSpc>
              <a:spcPct val="100000"/>
            </a:lnSpc>
          </a:pPr>
          <a:r>
            <a:rPr lang="en-US" sz="2000" dirty="0">
              <a:solidFill>
                <a:schemeClr val="bg1"/>
              </a:solidFill>
              <a:latin typeface="Palatino"/>
            </a:rPr>
            <a:t>Our study helps audit firms to monitor and assess their organizational culture in order to successfully establish a ‘quality-oriented’ firm culture.</a:t>
          </a:r>
        </a:p>
      </dgm:t>
    </dgm:pt>
    <dgm:pt modelId="{935C24A6-A069-4109-A50D-89E8672B68D2}" type="parTrans" cxnId="{F620AAD4-D68E-4C51-BA06-1200898E23E7}">
      <dgm:prSet/>
      <dgm:spPr/>
      <dgm:t>
        <a:bodyPr/>
        <a:lstStyle/>
        <a:p>
          <a:endParaRPr lang="en-US"/>
        </a:p>
      </dgm:t>
    </dgm:pt>
    <dgm:pt modelId="{F861129E-7776-488A-80E2-785364EDACB6}" type="sibTrans" cxnId="{F620AAD4-D68E-4C51-BA06-1200898E23E7}">
      <dgm:prSet/>
      <dgm:spPr/>
      <dgm:t>
        <a:bodyPr/>
        <a:lstStyle/>
        <a:p>
          <a:endParaRPr lang="en-US"/>
        </a:p>
      </dgm:t>
    </dgm:pt>
    <dgm:pt modelId="{AD30C76D-05FC-46BB-BF65-CBF696484D8F}" type="pres">
      <dgm:prSet presAssocID="{FE9A4F9F-5FA8-4713-BE12-F9DC2F5006F1}" presName="root" presStyleCnt="0">
        <dgm:presLayoutVars>
          <dgm:dir/>
          <dgm:resizeHandles val="exact"/>
        </dgm:presLayoutVars>
      </dgm:prSet>
      <dgm:spPr/>
    </dgm:pt>
    <dgm:pt modelId="{5989EBC7-815B-4560-8D2D-FFE14A47ACA5}" type="pres">
      <dgm:prSet presAssocID="{DCE3E9E3-EDF6-4683-8D71-51DC39ED9422}" presName="compNode" presStyleCnt="0"/>
      <dgm:spPr/>
    </dgm:pt>
    <dgm:pt modelId="{B1DE68D7-8C63-4CFC-AD67-32E2672A8C8F}" type="pres">
      <dgm:prSet presAssocID="{DCE3E9E3-EDF6-4683-8D71-51DC39ED9422}" presName="bgRect" presStyleLbl="bgShp" presStyleIdx="0" presStyleCnt="3" custLinFactNeighborX="84" custLinFactNeighborY="-303"/>
      <dgm:spPr>
        <a:solidFill>
          <a:srgbClr val="5482AB"/>
        </a:solidFill>
      </dgm:spPr>
    </dgm:pt>
    <dgm:pt modelId="{12ECB6CE-75D5-4007-97A2-BF0FFDC87DAF}" type="pres">
      <dgm:prSet presAssocID="{DCE3E9E3-EDF6-4683-8D71-51DC39ED94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7F484044-39FF-455B-B47C-887D6AB0061D}" type="pres">
      <dgm:prSet presAssocID="{DCE3E9E3-EDF6-4683-8D71-51DC39ED9422}" presName="spaceRect" presStyleCnt="0"/>
      <dgm:spPr/>
    </dgm:pt>
    <dgm:pt modelId="{82E4CE81-9A99-4F17-B1E0-5B9266547270}" type="pres">
      <dgm:prSet presAssocID="{DCE3E9E3-EDF6-4683-8D71-51DC39ED9422}" presName="parTx" presStyleLbl="revTx" presStyleIdx="0" presStyleCnt="3">
        <dgm:presLayoutVars>
          <dgm:chMax val="0"/>
          <dgm:chPref val="0"/>
        </dgm:presLayoutVars>
      </dgm:prSet>
      <dgm:spPr/>
    </dgm:pt>
    <dgm:pt modelId="{505FB487-D95A-45ED-8470-EF484356CC15}" type="pres">
      <dgm:prSet presAssocID="{5B7ABAB5-EB47-4502-8B2C-4BEB1BBA38F9}" presName="sibTrans" presStyleCnt="0"/>
      <dgm:spPr/>
    </dgm:pt>
    <dgm:pt modelId="{DCCAE2C4-1B22-4E80-89D0-0B028A27E009}" type="pres">
      <dgm:prSet presAssocID="{9F47E785-77EF-4D8B-B81A-8C2B9BCB74A0}" presName="compNode" presStyleCnt="0"/>
      <dgm:spPr/>
    </dgm:pt>
    <dgm:pt modelId="{956ECE7E-0740-4A34-A94E-3C36424AAAF0}" type="pres">
      <dgm:prSet presAssocID="{9F47E785-77EF-4D8B-B81A-8C2B9BCB74A0}" presName="bgRect" presStyleLbl="bgShp" presStyleIdx="1" presStyleCnt="3"/>
      <dgm:spPr>
        <a:solidFill>
          <a:srgbClr val="5482AB"/>
        </a:solidFill>
      </dgm:spPr>
    </dgm:pt>
    <dgm:pt modelId="{40E8FE3E-2E18-4DE7-A0B8-D796BA026F04}" type="pres">
      <dgm:prSet presAssocID="{9F47E785-77EF-4D8B-B81A-8C2B9BCB74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DFDDE84E-FA60-4353-BDA2-29B65ADB27E4}" type="pres">
      <dgm:prSet presAssocID="{9F47E785-77EF-4D8B-B81A-8C2B9BCB74A0}" presName="spaceRect" presStyleCnt="0"/>
      <dgm:spPr/>
    </dgm:pt>
    <dgm:pt modelId="{A6341921-A8B6-4B96-B862-976B5B8C9543}" type="pres">
      <dgm:prSet presAssocID="{9F47E785-77EF-4D8B-B81A-8C2B9BCB74A0}" presName="parTx" presStyleLbl="revTx" presStyleIdx="1" presStyleCnt="3">
        <dgm:presLayoutVars>
          <dgm:chMax val="0"/>
          <dgm:chPref val="0"/>
        </dgm:presLayoutVars>
      </dgm:prSet>
      <dgm:spPr/>
    </dgm:pt>
    <dgm:pt modelId="{43A8EDF9-B340-4D25-AA77-650000EF406A}" type="pres">
      <dgm:prSet presAssocID="{0DFE4273-D6E0-4715-98C7-F0E545267465}" presName="sibTrans" presStyleCnt="0"/>
      <dgm:spPr/>
    </dgm:pt>
    <dgm:pt modelId="{007CDA89-4FEB-45A7-9CC3-2633E3E5137E}" type="pres">
      <dgm:prSet presAssocID="{7BCDDD80-6F8E-47F2-8341-E49E65079106}" presName="compNode" presStyleCnt="0"/>
      <dgm:spPr/>
    </dgm:pt>
    <dgm:pt modelId="{9DB58EB3-CDDF-407D-B574-826FD04A35AC}" type="pres">
      <dgm:prSet presAssocID="{7BCDDD80-6F8E-47F2-8341-E49E65079106}" presName="bgRect" presStyleLbl="bgShp" presStyleIdx="2" presStyleCnt="3"/>
      <dgm:spPr>
        <a:solidFill>
          <a:srgbClr val="5482AB"/>
        </a:solidFill>
      </dgm:spPr>
    </dgm:pt>
    <dgm:pt modelId="{BD923371-EBCE-4BB6-989E-DCF996EFF6F2}" type="pres">
      <dgm:prSet presAssocID="{7BCDDD80-6F8E-47F2-8341-E49E650791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7AECBB81-D318-44D1-916C-0D86BA1336F9}" type="pres">
      <dgm:prSet presAssocID="{7BCDDD80-6F8E-47F2-8341-E49E65079106}" presName="spaceRect" presStyleCnt="0"/>
      <dgm:spPr/>
    </dgm:pt>
    <dgm:pt modelId="{6437E924-FE32-4E91-9BC5-A47CE523B68E}" type="pres">
      <dgm:prSet presAssocID="{7BCDDD80-6F8E-47F2-8341-E49E65079106}" presName="parTx" presStyleLbl="revTx" presStyleIdx="2" presStyleCnt="3">
        <dgm:presLayoutVars>
          <dgm:chMax val="0"/>
          <dgm:chPref val="0"/>
        </dgm:presLayoutVars>
      </dgm:prSet>
      <dgm:spPr/>
    </dgm:pt>
  </dgm:ptLst>
  <dgm:cxnLst>
    <dgm:cxn modelId="{6B991626-A7B3-4885-BA43-685F1D845995}" srcId="{FE9A4F9F-5FA8-4713-BE12-F9DC2F5006F1}" destId="{DCE3E9E3-EDF6-4683-8D71-51DC39ED9422}" srcOrd="0" destOrd="0" parTransId="{C14E604C-AAF3-4BCA-8C6F-AF975DD4D3E6}" sibTransId="{5B7ABAB5-EB47-4502-8B2C-4BEB1BBA38F9}"/>
    <dgm:cxn modelId="{061F8C26-6657-43E9-A142-46D5F4D34626}" type="presOf" srcId="{DCE3E9E3-EDF6-4683-8D71-51DC39ED9422}" destId="{82E4CE81-9A99-4F17-B1E0-5B9266547270}" srcOrd="0" destOrd="0" presId="urn:microsoft.com/office/officeart/2018/2/layout/IconVerticalSolidList"/>
    <dgm:cxn modelId="{E805925C-B551-4FDB-B862-96408A08C22A}" type="presOf" srcId="{9F47E785-77EF-4D8B-B81A-8C2B9BCB74A0}" destId="{A6341921-A8B6-4B96-B862-976B5B8C9543}" srcOrd="0" destOrd="0" presId="urn:microsoft.com/office/officeart/2018/2/layout/IconVerticalSolidList"/>
    <dgm:cxn modelId="{068F7598-D88C-4E50-8126-45DB668E30A7}" type="presOf" srcId="{7BCDDD80-6F8E-47F2-8341-E49E65079106}" destId="{6437E924-FE32-4E91-9BC5-A47CE523B68E}" srcOrd="0" destOrd="0" presId="urn:microsoft.com/office/officeart/2018/2/layout/IconVerticalSolidList"/>
    <dgm:cxn modelId="{525FA7A7-3995-4936-A6C7-84F52C34375E}" srcId="{FE9A4F9F-5FA8-4713-BE12-F9DC2F5006F1}" destId="{9F47E785-77EF-4D8B-B81A-8C2B9BCB74A0}" srcOrd="1" destOrd="0" parTransId="{9759735B-4453-4E83-A398-CD792BBD3D9E}" sibTransId="{0DFE4273-D6E0-4715-98C7-F0E545267465}"/>
    <dgm:cxn modelId="{ECF464C6-3D2C-44E2-9B84-836C5591C126}" type="presOf" srcId="{FE9A4F9F-5FA8-4713-BE12-F9DC2F5006F1}" destId="{AD30C76D-05FC-46BB-BF65-CBF696484D8F}" srcOrd="0" destOrd="0" presId="urn:microsoft.com/office/officeart/2018/2/layout/IconVerticalSolidList"/>
    <dgm:cxn modelId="{F620AAD4-D68E-4C51-BA06-1200898E23E7}" srcId="{FE9A4F9F-5FA8-4713-BE12-F9DC2F5006F1}" destId="{7BCDDD80-6F8E-47F2-8341-E49E65079106}" srcOrd="2" destOrd="0" parTransId="{935C24A6-A069-4109-A50D-89E8672B68D2}" sibTransId="{F861129E-7776-488A-80E2-785364EDACB6}"/>
    <dgm:cxn modelId="{FD8011C0-F1B2-4965-B53C-F4CA61026787}" type="presParOf" srcId="{AD30C76D-05FC-46BB-BF65-CBF696484D8F}" destId="{5989EBC7-815B-4560-8D2D-FFE14A47ACA5}" srcOrd="0" destOrd="0" presId="urn:microsoft.com/office/officeart/2018/2/layout/IconVerticalSolidList"/>
    <dgm:cxn modelId="{6030CA32-4845-40C2-9495-ADC5D225E1D8}" type="presParOf" srcId="{5989EBC7-815B-4560-8D2D-FFE14A47ACA5}" destId="{B1DE68D7-8C63-4CFC-AD67-32E2672A8C8F}" srcOrd="0" destOrd="0" presId="urn:microsoft.com/office/officeart/2018/2/layout/IconVerticalSolidList"/>
    <dgm:cxn modelId="{20DDE015-B78B-493D-8B39-7C09CC1EAF15}" type="presParOf" srcId="{5989EBC7-815B-4560-8D2D-FFE14A47ACA5}" destId="{12ECB6CE-75D5-4007-97A2-BF0FFDC87DAF}" srcOrd="1" destOrd="0" presId="urn:microsoft.com/office/officeart/2018/2/layout/IconVerticalSolidList"/>
    <dgm:cxn modelId="{E9940472-7BBD-46B9-BFC7-01971F99AED7}" type="presParOf" srcId="{5989EBC7-815B-4560-8D2D-FFE14A47ACA5}" destId="{7F484044-39FF-455B-B47C-887D6AB0061D}" srcOrd="2" destOrd="0" presId="urn:microsoft.com/office/officeart/2018/2/layout/IconVerticalSolidList"/>
    <dgm:cxn modelId="{FE7B2725-3976-4C82-A20D-301BBCF4C13B}" type="presParOf" srcId="{5989EBC7-815B-4560-8D2D-FFE14A47ACA5}" destId="{82E4CE81-9A99-4F17-B1E0-5B9266547270}" srcOrd="3" destOrd="0" presId="urn:microsoft.com/office/officeart/2018/2/layout/IconVerticalSolidList"/>
    <dgm:cxn modelId="{1D674677-539A-4D43-89C9-C7B38B27F19C}" type="presParOf" srcId="{AD30C76D-05FC-46BB-BF65-CBF696484D8F}" destId="{505FB487-D95A-45ED-8470-EF484356CC15}" srcOrd="1" destOrd="0" presId="urn:microsoft.com/office/officeart/2018/2/layout/IconVerticalSolidList"/>
    <dgm:cxn modelId="{C8B1AC8B-AF11-44C1-B595-F99147C4D06B}" type="presParOf" srcId="{AD30C76D-05FC-46BB-BF65-CBF696484D8F}" destId="{DCCAE2C4-1B22-4E80-89D0-0B028A27E009}" srcOrd="2" destOrd="0" presId="urn:microsoft.com/office/officeart/2018/2/layout/IconVerticalSolidList"/>
    <dgm:cxn modelId="{8D8AE1C5-8E28-4D6A-A38C-F6E1CD09406F}" type="presParOf" srcId="{DCCAE2C4-1B22-4E80-89D0-0B028A27E009}" destId="{956ECE7E-0740-4A34-A94E-3C36424AAAF0}" srcOrd="0" destOrd="0" presId="urn:microsoft.com/office/officeart/2018/2/layout/IconVerticalSolidList"/>
    <dgm:cxn modelId="{B5EDDE29-E1BC-4BEC-A3E1-006957D0097C}" type="presParOf" srcId="{DCCAE2C4-1B22-4E80-89D0-0B028A27E009}" destId="{40E8FE3E-2E18-4DE7-A0B8-D796BA026F04}" srcOrd="1" destOrd="0" presId="urn:microsoft.com/office/officeart/2018/2/layout/IconVerticalSolidList"/>
    <dgm:cxn modelId="{74A5A68D-C145-44C8-8CA2-B502AC381064}" type="presParOf" srcId="{DCCAE2C4-1B22-4E80-89D0-0B028A27E009}" destId="{DFDDE84E-FA60-4353-BDA2-29B65ADB27E4}" srcOrd="2" destOrd="0" presId="urn:microsoft.com/office/officeart/2018/2/layout/IconVerticalSolidList"/>
    <dgm:cxn modelId="{478F2B2D-E299-43A3-A411-6753E07C63A3}" type="presParOf" srcId="{DCCAE2C4-1B22-4E80-89D0-0B028A27E009}" destId="{A6341921-A8B6-4B96-B862-976B5B8C9543}" srcOrd="3" destOrd="0" presId="urn:microsoft.com/office/officeart/2018/2/layout/IconVerticalSolidList"/>
    <dgm:cxn modelId="{99B53BDE-4B1A-42CB-9F99-7AEA23FE620B}" type="presParOf" srcId="{AD30C76D-05FC-46BB-BF65-CBF696484D8F}" destId="{43A8EDF9-B340-4D25-AA77-650000EF406A}" srcOrd="3" destOrd="0" presId="urn:microsoft.com/office/officeart/2018/2/layout/IconVerticalSolidList"/>
    <dgm:cxn modelId="{A984CEEF-64AB-418D-9978-AB2F73408782}" type="presParOf" srcId="{AD30C76D-05FC-46BB-BF65-CBF696484D8F}" destId="{007CDA89-4FEB-45A7-9CC3-2633E3E5137E}" srcOrd="4" destOrd="0" presId="urn:microsoft.com/office/officeart/2018/2/layout/IconVerticalSolidList"/>
    <dgm:cxn modelId="{511527A3-3621-4BAA-80B0-06C750740817}" type="presParOf" srcId="{007CDA89-4FEB-45A7-9CC3-2633E3E5137E}" destId="{9DB58EB3-CDDF-407D-B574-826FD04A35AC}" srcOrd="0" destOrd="0" presId="urn:microsoft.com/office/officeart/2018/2/layout/IconVerticalSolidList"/>
    <dgm:cxn modelId="{9F7BE760-D5F1-4FE8-88AA-C0369B24F3FE}" type="presParOf" srcId="{007CDA89-4FEB-45A7-9CC3-2633E3E5137E}" destId="{BD923371-EBCE-4BB6-989E-DCF996EFF6F2}" srcOrd="1" destOrd="0" presId="urn:microsoft.com/office/officeart/2018/2/layout/IconVerticalSolidList"/>
    <dgm:cxn modelId="{9C6F1480-F4E8-4419-8454-79335052031C}" type="presParOf" srcId="{007CDA89-4FEB-45A7-9CC3-2633E3E5137E}" destId="{7AECBB81-D318-44D1-916C-0D86BA1336F9}" srcOrd="2" destOrd="0" presId="urn:microsoft.com/office/officeart/2018/2/layout/IconVerticalSolidList"/>
    <dgm:cxn modelId="{2B23F80B-859E-470F-A0FD-D798F5B9DD7E}" type="presParOf" srcId="{007CDA89-4FEB-45A7-9CC3-2633E3E5137E}" destId="{6437E924-FE32-4E91-9BC5-A47CE523B68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E1E29-50B6-1D4C-8B52-279DFB218102}">
      <dsp:nvSpPr>
        <dsp:cNvPr id="0" name=""/>
        <dsp:cNvSpPr/>
      </dsp:nvSpPr>
      <dsp:spPr>
        <a:xfrm>
          <a:off x="2217" y="0"/>
          <a:ext cx="2701701" cy="888999"/>
        </a:xfrm>
        <a:prstGeom prst="chevron">
          <a:avLst/>
        </a:prstGeom>
        <a:solidFill>
          <a:srgbClr val="5482A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Firm</a:t>
          </a:r>
          <a:r>
            <a:rPr lang="en-US" sz="3600" kern="1200" dirty="0"/>
            <a:t> </a:t>
          </a:r>
        </a:p>
      </dsp:txBody>
      <dsp:txXfrm>
        <a:off x="446717" y="0"/>
        <a:ext cx="1812702" cy="888999"/>
      </dsp:txXfrm>
    </dsp:sp>
    <dsp:sp modelId="{BC1338E7-764E-5444-BBD1-657F4914A6D9}">
      <dsp:nvSpPr>
        <dsp:cNvPr id="0" name=""/>
        <dsp:cNvSpPr/>
      </dsp:nvSpPr>
      <dsp:spPr>
        <a:xfrm>
          <a:off x="2433749" y="0"/>
          <a:ext cx="2701701" cy="888999"/>
        </a:xfrm>
        <a:prstGeom prst="chevron">
          <a:avLst/>
        </a:prstGeom>
        <a:solidFill>
          <a:srgbClr val="5482A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Office/Business Unit</a:t>
          </a:r>
        </a:p>
      </dsp:txBody>
      <dsp:txXfrm>
        <a:off x="2878249" y="0"/>
        <a:ext cx="1812702" cy="888999"/>
      </dsp:txXfrm>
    </dsp:sp>
    <dsp:sp modelId="{CA8BCACB-BF62-3C4B-9198-6095D52C7098}">
      <dsp:nvSpPr>
        <dsp:cNvPr id="0" name=""/>
        <dsp:cNvSpPr/>
      </dsp:nvSpPr>
      <dsp:spPr>
        <a:xfrm>
          <a:off x="4867498" y="0"/>
          <a:ext cx="2701701" cy="888999"/>
        </a:xfrm>
        <a:prstGeom prst="chevron">
          <a:avLst/>
        </a:prstGeom>
        <a:solidFill>
          <a:srgbClr val="5482A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Function Levels</a:t>
          </a:r>
        </a:p>
      </dsp:txBody>
      <dsp:txXfrm>
        <a:off x="5311998" y="0"/>
        <a:ext cx="1812702" cy="888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68D7-8C63-4CFC-AD67-32E2672A8C8F}">
      <dsp:nvSpPr>
        <dsp:cNvPr id="0" name=""/>
        <dsp:cNvSpPr/>
      </dsp:nvSpPr>
      <dsp:spPr>
        <a:xfrm>
          <a:off x="0" y="5"/>
          <a:ext cx="10423264" cy="1151566"/>
        </a:xfrm>
        <a:prstGeom prst="roundRect">
          <a:avLst>
            <a:gd name="adj" fmla="val 10000"/>
          </a:avLst>
        </a:prstGeom>
        <a:solidFill>
          <a:srgbClr val="5482AB"/>
        </a:solidFill>
        <a:ln>
          <a:noFill/>
        </a:ln>
        <a:effectLst/>
      </dsp:spPr>
      <dsp:style>
        <a:lnRef idx="0">
          <a:scrgbClr r="0" g="0" b="0"/>
        </a:lnRef>
        <a:fillRef idx="1">
          <a:scrgbClr r="0" g="0" b="0"/>
        </a:fillRef>
        <a:effectRef idx="0">
          <a:scrgbClr r="0" g="0" b="0"/>
        </a:effectRef>
        <a:fontRef idx="minor"/>
      </dsp:style>
    </dsp:sp>
    <dsp:sp modelId="{12ECB6CE-75D5-4007-97A2-BF0FFDC87DAF}">
      <dsp:nvSpPr>
        <dsp:cNvPr id="0" name=""/>
        <dsp:cNvSpPr/>
      </dsp:nvSpPr>
      <dsp:spPr>
        <a:xfrm>
          <a:off x="348348" y="262597"/>
          <a:ext cx="633980" cy="633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4CE81-9A99-4F17-B1E0-5B9266547270}">
      <dsp:nvSpPr>
        <dsp:cNvPr id="0" name=""/>
        <dsp:cNvSpPr/>
      </dsp:nvSpPr>
      <dsp:spPr>
        <a:xfrm>
          <a:off x="1330678" y="3494"/>
          <a:ext cx="9004770" cy="115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3" tIns="121993" rIns="121993" bIns="12199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Palatino"/>
            </a:rPr>
            <a:t>Study aims to provide more insights into understanding audit firm culture</a:t>
          </a:r>
        </a:p>
      </dsp:txBody>
      <dsp:txXfrm>
        <a:off x="1330678" y="3494"/>
        <a:ext cx="9004770" cy="1152692"/>
      </dsp:txXfrm>
    </dsp:sp>
    <dsp:sp modelId="{956ECE7E-0740-4A34-A94E-3C36424AAAF0}">
      <dsp:nvSpPr>
        <dsp:cNvPr id="0" name=""/>
        <dsp:cNvSpPr/>
      </dsp:nvSpPr>
      <dsp:spPr>
        <a:xfrm>
          <a:off x="0" y="1419659"/>
          <a:ext cx="10423264" cy="1151566"/>
        </a:xfrm>
        <a:prstGeom prst="roundRect">
          <a:avLst>
            <a:gd name="adj" fmla="val 10000"/>
          </a:avLst>
        </a:prstGeom>
        <a:solidFill>
          <a:srgbClr val="5482AB"/>
        </a:solidFill>
        <a:ln>
          <a:noFill/>
        </a:ln>
        <a:effectLst/>
      </dsp:spPr>
      <dsp:style>
        <a:lnRef idx="0">
          <a:scrgbClr r="0" g="0" b="0"/>
        </a:lnRef>
        <a:fillRef idx="1">
          <a:scrgbClr r="0" g="0" b="0"/>
        </a:fillRef>
        <a:effectRef idx="0">
          <a:scrgbClr r="0" g="0" b="0"/>
        </a:effectRef>
        <a:fontRef idx="minor"/>
      </dsp:style>
    </dsp:sp>
    <dsp:sp modelId="{40E8FE3E-2E18-4DE7-A0B8-D796BA026F04}">
      <dsp:nvSpPr>
        <dsp:cNvPr id="0" name=""/>
        <dsp:cNvSpPr/>
      </dsp:nvSpPr>
      <dsp:spPr>
        <a:xfrm>
          <a:off x="348348" y="1678761"/>
          <a:ext cx="633980" cy="6333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41921-A8B6-4B96-B862-976B5B8C9543}">
      <dsp:nvSpPr>
        <dsp:cNvPr id="0" name=""/>
        <dsp:cNvSpPr/>
      </dsp:nvSpPr>
      <dsp:spPr>
        <a:xfrm>
          <a:off x="1330678" y="1419659"/>
          <a:ext cx="9004770" cy="1152692"/>
        </a:xfrm>
        <a:prstGeom prst="rect">
          <a:avLst/>
        </a:prstGeom>
        <a:solidFill>
          <a:srgbClr val="5482AB"/>
        </a:solidFill>
        <a:ln>
          <a:noFill/>
        </a:ln>
        <a:effectLst/>
      </dsp:spPr>
      <dsp:style>
        <a:lnRef idx="0">
          <a:scrgbClr r="0" g="0" b="0"/>
        </a:lnRef>
        <a:fillRef idx="0">
          <a:scrgbClr r="0" g="0" b="0"/>
        </a:fillRef>
        <a:effectRef idx="0">
          <a:scrgbClr r="0" g="0" b="0"/>
        </a:effectRef>
        <a:fontRef idx="minor"/>
      </dsp:style>
      <dsp:txBody>
        <a:bodyPr spcFirstLastPara="0" vert="horz" wrap="square" lIns="121993" tIns="121993" rIns="121993" bIns="12199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Palatino"/>
            </a:rPr>
            <a:t>We apply the ‘Competing Values Framework’ as our theoretical framework, offering a new perspective to the accounting literature to examine organizational culture.</a:t>
          </a:r>
        </a:p>
      </dsp:txBody>
      <dsp:txXfrm>
        <a:off x="1330678" y="1419659"/>
        <a:ext cx="9004770" cy="1152692"/>
      </dsp:txXfrm>
    </dsp:sp>
    <dsp:sp modelId="{9DB58EB3-CDDF-407D-B574-826FD04A35AC}">
      <dsp:nvSpPr>
        <dsp:cNvPr id="0" name=""/>
        <dsp:cNvSpPr/>
      </dsp:nvSpPr>
      <dsp:spPr>
        <a:xfrm>
          <a:off x="0" y="2835824"/>
          <a:ext cx="10423264" cy="1151566"/>
        </a:xfrm>
        <a:prstGeom prst="roundRect">
          <a:avLst>
            <a:gd name="adj" fmla="val 10000"/>
          </a:avLst>
        </a:prstGeom>
        <a:solidFill>
          <a:srgbClr val="5482AB"/>
        </a:solidFill>
        <a:ln>
          <a:noFill/>
        </a:ln>
        <a:effectLst/>
      </dsp:spPr>
      <dsp:style>
        <a:lnRef idx="0">
          <a:scrgbClr r="0" g="0" b="0"/>
        </a:lnRef>
        <a:fillRef idx="1">
          <a:scrgbClr r="0" g="0" b="0"/>
        </a:fillRef>
        <a:effectRef idx="0">
          <a:scrgbClr r="0" g="0" b="0"/>
        </a:effectRef>
        <a:fontRef idx="minor"/>
      </dsp:style>
    </dsp:sp>
    <dsp:sp modelId="{BD923371-EBCE-4BB6-989E-DCF996EFF6F2}">
      <dsp:nvSpPr>
        <dsp:cNvPr id="0" name=""/>
        <dsp:cNvSpPr/>
      </dsp:nvSpPr>
      <dsp:spPr>
        <a:xfrm>
          <a:off x="348348" y="3094926"/>
          <a:ext cx="633980" cy="6333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7E924-FE32-4E91-9BC5-A47CE523B68E}">
      <dsp:nvSpPr>
        <dsp:cNvPr id="0" name=""/>
        <dsp:cNvSpPr/>
      </dsp:nvSpPr>
      <dsp:spPr>
        <a:xfrm>
          <a:off x="1330678" y="2835824"/>
          <a:ext cx="9004770" cy="115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93" tIns="121993" rIns="121993" bIns="12199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Palatino"/>
            </a:rPr>
            <a:t>Our study helps audit firms to monitor and assess their organizational culture in order to successfully establish a ‘quality-oriented’ firm culture.</a:t>
          </a:r>
        </a:p>
      </dsp:txBody>
      <dsp:txXfrm>
        <a:off x="1330678" y="2835824"/>
        <a:ext cx="9004770" cy="11526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4913-6568-A347-B143-3132A37C3238}"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0F3B-F377-3C4E-982A-FE1D8B1EE1FD}" type="slidenum">
              <a:rPr lang="nl-NL" smtClean="0"/>
              <a:t>‹#›</a:t>
            </a:fld>
            <a:endParaRPr lang="nl-NL"/>
          </a:p>
        </p:txBody>
      </p:sp>
    </p:spTree>
    <p:extLst>
      <p:ext uri="{BB962C8B-B14F-4D97-AF65-F5344CB8AC3E}">
        <p14:creationId xmlns:p14="http://schemas.microsoft.com/office/powerpoint/2010/main" val="11091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2</a:t>
            </a:fld>
            <a:endParaRPr lang="nl-NL"/>
          </a:p>
        </p:txBody>
      </p:sp>
    </p:spTree>
    <p:extLst>
      <p:ext uri="{BB962C8B-B14F-4D97-AF65-F5344CB8AC3E}">
        <p14:creationId xmlns:p14="http://schemas.microsoft.com/office/powerpoint/2010/main" val="335424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use the CVF to understand the “DESIRED firm culture” &gt; what is important to the firm?</a:t>
            </a:r>
          </a:p>
          <a:p>
            <a:endParaRPr lang="en-US" dirty="0"/>
          </a:p>
          <a:p>
            <a:pPr>
              <a:buFont typeface="Wingdings" pitchFamily="2" charset="2"/>
              <a:buChar char="Ø"/>
            </a:pPr>
            <a:r>
              <a:rPr lang="en-US" dirty="0"/>
              <a:t>First show desired audit firm culture --&gt; also link this to the interviews with the firms (see Jere’s notes) [Collaborate &amp; Control -&gt; Control seems to also be a focus that is simply part of the auditing profession and something that was indicated to be driven by regulatory initiatives/oversight activities by the AFM </a:t>
            </a:r>
            <a:r>
              <a:rPr lang="en-US" dirty="0">
                <a:sym typeface="Wingdings" pitchFamily="2" charset="2"/>
              </a:rPr>
              <a:t> similar sentiment in the US and the view on the PCAOB</a:t>
            </a:r>
            <a:endParaRPr lang="en-US" dirty="0"/>
          </a:p>
          <a:p>
            <a:pPr>
              <a:buFont typeface="Wingdings" pitchFamily="2" charset="2"/>
              <a:buChar char="Ø"/>
            </a:pPr>
            <a:endParaRPr lang="en-US" dirty="0"/>
          </a:p>
          <a:p>
            <a:pPr>
              <a:buFont typeface="Wingdings" pitchFamily="2" charset="2"/>
              <a:buChar char="Ø"/>
            </a:pPr>
            <a:r>
              <a:rPr lang="en-US" dirty="0"/>
              <a:t>Comparison to other firms &gt; not as clear cut of a focus on one specific dimension</a:t>
            </a:r>
          </a:p>
          <a:p>
            <a:pPr>
              <a:buFont typeface="Wingdings" pitchFamily="2" charset="2"/>
              <a:buChar char="Ø"/>
            </a:pPr>
            <a:endParaRPr lang="en-US" dirty="0"/>
          </a:p>
          <a:p>
            <a:pPr>
              <a:buFont typeface="Wingdings" pitchFamily="2" charset="2"/>
              <a:buChar char="Ø"/>
            </a:pPr>
            <a:r>
              <a:rPr lang="en-US" dirty="0"/>
              <a:t>And as these C’s are often viewed as being in conflict with one another – extra challenging to impose </a:t>
            </a:r>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12</a:t>
            </a:fld>
            <a:endParaRPr lang="nl-NL"/>
          </a:p>
        </p:txBody>
      </p:sp>
    </p:spTree>
    <p:extLst>
      <p:ext uri="{BB962C8B-B14F-4D97-AF65-F5344CB8AC3E}">
        <p14:creationId xmlns:p14="http://schemas.microsoft.com/office/powerpoint/2010/main" val="147928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13</a:t>
            </a:fld>
            <a:endParaRPr lang="nl-NL"/>
          </a:p>
        </p:txBody>
      </p:sp>
    </p:spTree>
    <p:extLst>
      <p:ext uri="{BB962C8B-B14F-4D97-AF65-F5344CB8AC3E}">
        <p14:creationId xmlns:p14="http://schemas.microsoft.com/office/powerpoint/2010/main" val="291708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15</a:t>
            </a:fld>
            <a:endParaRPr lang="nl-NL"/>
          </a:p>
        </p:txBody>
      </p:sp>
    </p:spTree>
    <p:extLst>
      <p:ext uri="{BB962C8B-B14F-4D97-AF65-F5344CB8AC3E}">
        <p14:creationId xmlns:p14="http://schemas.microsoft.com/office/powerpoint/2010/main" val="189779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Interpretation Point 3: this gap widens &gt; the further you are removed from the ones who arguably set the tone for the org culture – the bigger the gap &gt; it narrows again for the staff level, and specifically for those who recently joined: onboarding activities and new joiner trainings </a:t>
            </a:r>
            <a:r>
              <a:rPr lang="en-US" dirty="0" err="1"/>
              <a:t>etc</a:t>
            </a:r>
            <a:r>
              <a:rPr lang="en-US" dirty="0"/>
              <a:t> &gt; reinforcement of the values</a:t>
            </a:r>
          </a:p>
          <a:p>
            <a:endParaRPr lang="en-US" dirty="0"/>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18</a:t>
            </a:fld>
            <a:endParaRPr lang="nl-NL"/>
          </a:p>
        </p:txBody>
      </p:sp>
    </p:spTree>
    <p:extLst>
      <p:ext uri="{BB962C8B-B14F-4D97-AF65-F5344CB8AC3E}">
        <p14:creationId xmlns:p14="http://schemas.microsoft.com/office/powerpoint/2010/main" val="104201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there seems to be different perceptions of what the firm/partners want &gt; clear communication &amp; reinforcement </a:t>
            </a:r>
          </a:p>
        </p:txBody>
      </p:sp>
      <p:sp>
        <p:nvSpPr>
          <p:cNvPr id="4" name="Slide Number Placeholder 3"/>
          <p:cNvSpPr>
            <a:spLocks noGrp="1"/>
          </p:cNvSpPr>
          <p:nvPr>
            <p:ph type="sldNum" sz="quarter" idx="5"/>
          </p:nvPr>
        </p:nvSpPr>
        <p:spPr/>
        <p:txBody>
          <a:bodyPr/>
          <a:lstStyle/>
          <a:p>
            <a:fld id="{3E23050F-CC8E-4125-AF97-9ABE61E71B1F}" type="slidenum">
              <a:rPr lang="nl-NL" smtClean="0"/>
              <a:t>19</a:t>
            </a:fld>
            <a:endParaRPr lang="nl-NL"/>
          </a:p>
        </p:txBody>
      </p:sp>
    </p:spTree>
    <p:extLst>
      <p:ext uri="{BB962C8B-B14F-4D97-AF65-F5344CB8AC3E}">
        <p14:creationId xmlns:p14="http://schemas.microsoft.com/office/powerpoint/2010/main" val="28114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Briefly Explain why these outcomes and why THEORY would predict negative relations</a:t>
            </a:r>
          </a:p>
        </p:txBody>
      </p:sp>
      <p:sp>
        <p:nvSpPr>
          <p:cNvPr id="4" name="Slide Number Placeholder 3"/>
          <p:cNvSpPr>
            <a:spLocks noGrp="1"/>
          </p:cNvSpPr>
          <p:nvPr>
            <p:ph type="sldNum" sz="quarter" idx="5"/>
          </p:nvPr>
        </p:nvSpPr>
        <p:spPr/>
        <p:txBody>
          <a:bodyPr/>
          <a:lstStyle/>
          <a:p>
            <a:fld id="{3E23050F-CC8E-4125-AF97-9ABE61E71B1F}" type="slidenum">
              <a:rPr lang="nl-NL" smtClean="0"/>
              <a:t>22</a:t>
            </a:fld>
            <a:endParaRPr lang="nl-NL"/>
          </a:p>
        </p:txBody>
      </p:sp>
    </p:spTree>
    <p:extLst>
      <p:ext uri="{BB962C8B-B14F-4D97-AF65-F5344CB8AC3E}">
        <p14:creationId xmlns:p14="http://schemas.microsoft.com/office/powerpoint/2010/main" val="98364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23</a:t>
            </a:fld>
            <a:endParaRPr lang="nl-NL"/>
          </a:p>
        </p:txBody>
      </p:sp>
    </p:spTree>
    <p:extLst>
      <p:ext uri="{BB962C8B-B14F-4D97-AF65-F5344CB8AC3E}">
        <p14:creationId xmlns:p14="http://schemas.microsoft.com/office/powerpoint/2010/main" val="108637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in line with research in other areas documenting different leadership styles matter</a:t>
            </a:r>
          </a:p>
        </p:txBody>
      </p:sp>
      <p:sp>
        <p:nvSpPr>
          <p:cNvPr id="4" name="Slide Number Placeholder 3"/>
          <p:cNvSpPr>
            <a:spLocks noGrp="1"/>
          </p:cNvSpPr>
          <p:nvPr>
            <p:ph type="sldNum" sz="quarter" idx="5"/>
          </p:nvPr>
        </p:nvSpPr>
        <p:spPr/>
        <p:txBody>
          <a:bodyPr/>
          <a:lstStyle/>
          <a:p>
            <a:fld id="{3E23050F-CC8E-4125-AF97-9ABE61E71B1F}" type="slidenum">
              <a:rPr lang="nl-NL" smtClean="0"/>
              <a:t>24</a:t>
            </a:fld>
            <a:endParaRPr lang="nl-NL"/>
          </a:p>
        </p:txBody>
      </p:sp>
    </p:spTree>
    <p:extLst>
      <p:ext uri="{BB962C8B-B14F-4D97-AF65-F5344CB8AC3E}">
        <p14:creationId xmlns:p14="http://schemas.microsoft.com/office/powerpoint/2010/main" val="321243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26</a:t>
            </a:fld>
            <a:endParaRPr lang="nl-NL"/>
          </a:p>
        </p:txBody>
      </p:sp>
    </p:spTree>
    <p:extLst>
      <p:ext uri="{BB962C8B-B14F-4D97-AF65-F5344CB8AC3E}">
        <p14:creationId xmlns:p14="http://schemas.microsoft.com/office/powerpoint/2010/main" val="385391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Wide variety of organizational culture in general &gt; provide definition and benefits &gt;</a:t>
            </a:r>
          </a:p>
          <a:p>
            <a:endParaRPr lang="en-US" dirty="0"/>
          </a:p>
          <a:p>
            <a:r>
              <a:rPr lang="en-US" dirty="0"/>
              <a:t>Then audit-specific: increasing focus from practitioners and regulators &gt; relate to keynote Martin and panel before &gt; org. culture as a form of internal control, the fundament </a:t>
            </a:r>
          </a:p>
        </p:txBody>
      </p:sp>
      <p:sp>
        <p:nvSpPr>
          <p:cNvPr id="4" name="Slide Number Placeholder 3"/>
          <p:cNvSpPr>
            <a:spLocks noGrp="1"/>
          </p:cNvSpPr>
          <p:nvPr>
            <p:ph type="sldNum" sz="quarter" idx="5"/>
          </p:nvPr>
        </p:nvSpPr>
        <p:spPr/>
        <p:txBody>
          <a:bodyPr/>
          <a:lstStyle/>
          <a:p>
            <a:fld id="{3E23050F-CC8E-4125-AF97-9ABE61E71B1F}" type="slidenum">
              <a:rPr lang="nl-NL" smtClean="0"/>
              <a:t>4</a:t>
            </a:fld>
            <a:endParaRPr lang="nl-NL"/>
          </a:p>
        </p:txBody>
      </p:sp>
    </p:spTree>
    <p:extLst>
      <p:ext uri="{BB962C8B-B14F-4D97-AF65-F5344CB8AC3E}">
        <p14:creationId xmlns:p14="http://schemas.microsoft.com/office/powerpoint/2010/main" val="82585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1. Decentralized structure &gt; across offices &gt; but even within teams and now also virtual (refer to </a:t>
            </a:r>
            <a:r>
              <a:rPr lang="en-US" b="1" dirty="0" err="1"/>
              <a:t>Iver</a:t>
            </a:r>
            <a:r>
              <a:rPr lang="en-US" b="1" dirty="0"/>
              <a:t>)</a:t>
            </a:r>
          </a:p>
          <a:p>
            <a:pPr marL="0" indent="0">
              <a:buNone/>
            </a:pPr>
            <a:r>
              <a:rPr lang="en-US" b="1" dirty="0"/>
              <a:t>2. Partnership Model &gt; this is not necessarily bad, but just requires a unity in voices if there is more leaders. Different partners might have different interpretations of values, different priorities &gt; in a “traditional corporate setting” &gt; in German, we have a saying “too many chefs”..</a:t>
            </a:r>
          </a:p>
          <a:p>
            <a:pPr marL="0" indent="0">
              <a:buNone/>
            </a:pPr>
            <a:r>
              <a:rPr lang="en-US" b="1" dirty="0"/>
              <a:t>3. Varied Service-Lines and Specialization &gt; while we are interested in the audit service line specifically, this service line does not operate in a vacuum. &gt; different service lines might have different priorities, yet they all operate under one corporate identity &gt;</a:t>
            </a:r>
          </a:p>
          <a:p>
            <a:pPr marL="0" indent="0">
              <a:buNone/>
            </a:pPr>
            <a:r>
              <a:rPr lang="en-US" b="1" dirty="0"/>
              <a:t>4. High Employee Mobility &amp; Turnover &gt; employees move around; high turnover &gt; sense of consistency might be difficult to achieve. </a:t>
            </a:r>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5</a:t>
            </a:fld>
            <a:endParaRPr lang="nl-NL"/>
          </a:p>
        </p:txBody>
      </p:sp>
    </p:spTree>
    <p:extLst>
      <p:ext uri="{BB962C8B-B14F-4D97-AF65-F5344CB8AC3E}">
        <p14:creationId xmlns:p14="http://schemas.microsoft.com/office/powerpoint/2010/main" val="61929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overarching RQs.</a:t>
            </a:r>
          </a:p>
          <a:p>
            <a:endParaRPr lang="en-US" dirty="0"/>
          </a:p>
          <a:p>
            <a:pPr marL="0" indent="0">
              <a:buNone/>
            </a:pPr>
            <a:r>
              <a:rPr lang="en-US" dirty="0"/>
              <a:t>Type of org. culture</a:t>
            </a:r>
          </a:p>
          <a:p>
            <a:pPr marL="0" indent="0">
              <a:buNone/>
            </a:pPr>
            <a:br>
              <a:rPr lang="en-US" dirty="0"/>
            </a:br>
            <a:r>
              <a:rPr lang="en-US" dirty="0"/>
              <a:t>Given the complexities of the way audit firms are structured, do audit firms effectively create their desired organizational culture? </a:t>
            </a:r>
          </a:p>
          <a:p>
            <a:pPr marL="0" indent="0">
              <a:buNone/>
            </a:pPr>
            <a:endParaRPr lang="en-US" dirty="0"/>
          </a:p>
          <a:p>
            <a:pPr marL="0" indent="0">
              <a:buNone/>
            </a:pPr>
            <a:r>
              <a:rPr lang="en-US" dirty="0"/>
              <a:t>Which embedding mechanisms are more or less effective in establishing the org. culture? </a:t>
            </a:r>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6</a:t>
            </a:fld>
            <a:endParaRPr lang="nl-NL"/>
          </a:p>
        </p:txBody>
      </p:sp>
    </p:spTree>
    <p:extLst>
      <p:ext uri="{BB962C8B-B14F-4D97-AF65-F5344CB8AC3E}">
        <p14:creationId xmlns:p14="http://schemas.microsoft.com/office/powerpoint/2010/main" val="351528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Competing Values Framework</a:t>
            </a:r>
          </a:p>
          <a:p>
            <a:endParaRPr lang="en-US" dirty="0"/>
          </a:p>
          <a:p>
            <a:r>
              <a:rPr lang="en-US" dirty="0"/>
              <a:t>Explain the two dimensions &gt; why were those dimensions chosen ?</a:t>
            </a:r>
          </a:p>
          <a:p>
            <a:endParaRPr lang="en-US" dirty="0"/>
          </a:p>
          <a:p>
            <a:r>
              <a:rPr lang="en-US" b="1" dirty="0"/>
              <a:t>Internal Focus: </a:t>
            </a:r>
            <a:r>
              <a:rPr lang="en-US" dirty="0"/>
              <a:t>Organizations with an internal focus emphasize the development of their internal processes, cohesion, and smooth functioning. They prioritize internal efficiency, employee engagement, and organizational harmony. These organizations value stability, control, and maintaining the status quo. </a:t>
            </a:r>
          </a:p>
          <a:p>
            <a:endParaRPr lang="en-US" dirty="0"/>
          </a:p>
          <a:p>
            <a:r>
              <a:rPr lang="en-US" b="1" dirty="0"/>
              <a:t>External Focus and Differentiation:</a:t>
            </a:r>
            <a:r>
              <a:rPr lang="en-US" dirty="0"/>
              <a:t> Organizations with an external focus prioritize their relationship with the external environment, including customers, competitors, and other stakeholders. They emphasize adaptability, market positioning, competitiveness, and growth. These organizations value flexibility, innovation, and responding to external changes.</a:t>
            </a:r>
          </a:p>
          <a:p>
            <a:endParaRPr lang="en-US" dirty="0"/>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7</a:t>
            </a:fld>
            <a:endParaRPr lang="nl-NL"/>
          </a:p>
        </p:txBody>
      </p:sp>
    </p:spTree>
    <p:extLst>
      <p:ext uri="{BB962C8B-B14F-4D97-AF65-F5344CB8AC3E}">
        <p14:creationId xmlns:p14="http://schemas.microsoft.com/office/powerpoint/2010/main" val="8959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plot these two dimensions, this gives raise to a 2x2 matrix. </a:t>
            </a:r>
          </a:p>
          <a:p>
            <a:endParaRPr lang="en-US" dirty="0"/>
          </a:p>
          <a:p>
            <a:r>
              <a:rPr lang="en-US" dirty="0"/>
              <a:t>Prior research &gt; different leadership styles &gt; different ways of establishing such a culture </a:t>
            </a:r>
          </a:p>
          <a:p>
            <a:endParaRPr lang="en-US" dirty="0"/>
          </a:p>
          <a:p>
            <a:r>
              <a:rPr lang="en-US" dirty="0"/>
              <a:t>Collaborate = core values: = &gt; leadership style emphasis &gt; nurturing and mentoring</a:t>
            </a:r>
          </a:p>
          <a:p>
            <a:r>
              <a:rPr lang="en-US" dirty="0"/>
              <a:t>Create = core values: 		=&gt; leadership style</a:t>
            </a:r>
          </a:p>
          <a:p>
            <a:r>
              <a:rPr lang="en-US" dirty="0"/>
              <a:t>Control = core values: 		=&gt; leadership style</a:t>
            </a:r>
          </a:p>
          <a:p>
            <a:r>
              <a:rPr lang="en-US" dirty="0"/>
              <a:t>Compete = core values 		=&gt; leadership style:</a:t>
            </a:r>
          </a:p>
          <a:p>
            <a:endParaRPr lang="en-US" dirty="0"/>
          </a:p>
          <a:p>
            <a:r>
              <a:rPr lang="en-US" dirty="0"/>
              <a:t>Not necessarily one dominant culture &gt; but these can co-exist to different degrees &gt; combination of values gives raise to an idiosyncratic organizational culture </a:t>
            </a:r>
          </a:p>
          <a:p>
            <a:endParaRPr lang="en-US" dirty="0"/>
          </a:p>
          <a:p>
            <a:r>
              <a:rPr lang="en-US" dirty="0"/>
              <a:t>This framework is the backbone of our study and we will apply this framework to the audit firms in our sample.</a:t>
            </a:r>
          </a:p>
        </p:txBody>
      </p:sp>
      <p:sp>
        <p:nvSpPr>
          <p:cNvPr id="4" name="Slide Number Placeholder 3"/>
          <p:cNvSpPr>
            <a:spLocks noGrp="1"/>
          </p:cNvSpPr>
          <p:nvPr>
            <p:ph type="sldNum" sz="quarter" idx="5"/>
          </p:nvPr>
        </p:nvSpPr>
        <p:spPr/>
        <p:txBody>
          <a:bodyPr/>
          <a:lstStyle/>
          <a:p>
            <a:fld id="{3E23050F-CC8E-4125-AF97-9ABE61E71B1F}" type="slidenum">
              <a:rPr lang="nl-NL" smtClean="0"/>
              <a:t>8</a:t>
            </a:fld>
            <a:endParaRPr lang="nl-NL"/>
          </a:p>
        </p:txBody>
      </p:sp>
    </p:spTree>
    <p:extLst>
      <p:ext uri="{BB962C8B-B14F-4D97-AF65-F5344CB8AC3E}">
        <p14:creationId xmlns:p14="http://schemas.microsoft.com/office/powerpoint/2010/main" val="294145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Process: select sufficient people from each office &amp; function level &gt; ensure representativeness</a:t>
            </a:r>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9</a:t>
            </a:fld>
            <a:endParaRPr lang="nl-NL"/>
          </a:p>
        </p:txBody>
      </p:sp>
    </p:spTree>
    <p:extLst>
      <p:ext uri="{BB962C8B-B14F-4D97-AF65-F5344CB8AC3E}">
        <p14:creationId xmlns:p14="http://schemas.microsoft.com/office/powerpoint/2010/main" val="275549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High-Level Overview of our Respondents &gt;. In line with our sampling strategy, we feel like we got a good representative sample of the audit firms’ employees</a:t>
            </a:r>
          </a:p>
          <a:p>
            <a:endParaRPr lang="en-US" dirty="0"/>
          </a:p>
        </p:txBody>
      </p:sp>
      <p:sp>
        <p:nvSpPr>
          <p:cNvPr id="4" name="Slide Number Placeholder 3"/>
          <p:cNvSpPr>
            <a:spLocks noGrp="1"/>
          </p:cNvSpPr>
          <p:nvPr>
            <p:ph type="sldNum" sz="quarter" idx="5"/>
          </p:nvPr>
        </p:nvSpPr>
        <p:spPr/>
        <p:txBody>
          <a:bodyPr/>
          <a:lstStyle/>
          <a:p>
            <a:fld id="{3E23050F-CC8E-4125-AF97-9ABE61E71B1F}" type="slidenum">
              <a:rPr lang="nl-NL" smtClean="0"/>
              <a:t>10</a:t>
            </a:fld>
            <a:endParaRPr lang="nl-NL"/>
          </a:p>
        </p:txBody>
      </p:sp>
    </p:spTree>
    <p:extLst>
      <p:ext uri="{BB962C8B-B14F-4D97-AF65-F5344CB8AC3E}">
        <p14:creationId xmlns:p14="http://schemas.microsoft.com/office/powerpoint/2010/main" val="346810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what is the current culture in the audit firms </a:t>
            </a:r>
          </a:p>
        </p:txBody>
      </p:sp>
      <p:sp>
        <p:nvSpPr>
          <p:cNvPr id="4" name="Slide Number Placeholder 3"/>
          <p:cNvSpPr>
            <a:spLocks noGrp="1"/>
          </p:cNvSpPr>
          <p:nvPr>
            <p:ph type="sldNum" sz="quarter" idx="5"/>
          </p:nvPr>
        </p:nvSpPr>
        <p:spPr/>
        <p:txBody>
          <a:bodyPr/>
          <a:lstStyle/>
          <a:p>
            <a:fld id="{3E23050F-CC8E-4125-AF97-9ABE61E71B1F}" type="slidenum">
              <a:rPr lang="nl-NL" smtClean="0"/>
              <a:t>11</a:t>
            </a:fld>
            <a:endParaRPr lang="nl-NL"/>
          </a:p>
        </p:txBody>
      </p:sp>
    </p:spTree>
    <p:extLst>
      <p:ext uri="{BB962C8B-B14F-4D97-AF65-F5344CB8AC3E}">
        <p14:creationId xmlns:p14="http://schemas.microsoft.com/office/powerpoint/2010/main" val="232751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8756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03051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29643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97556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441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91996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192559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28715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A50A53FC-CC21-0F4F-512D-2439066CFD73}"/>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89684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2181917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F25233C3-B827-615B-9D41-96648AE480C3}"/>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06379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4477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38684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5806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27096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79C-1991-85C0-AF91-A090B88C65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E07BE-AAFE-90C0-18ED-732DE9797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C76FD-12B3-9ACA-D5DE-1A81DF54E18B}"/>
              </a:ext>
            </a:extLst>
          </p:cNvPr>
          <p:cNvSpPr>
            <a:spLocks noGrp="1"/>
          </p:cNvSpPr>
          <p:nvPr>
            <p:ph type="dt" sz="half" idx="10"/>
          </p:nvPr>
        </p:nvSpPr>
        <p:spPr/>
        <p:txBody>
          <a:bodyPr/>
          <a:lstStyle/>
          <a:p>
            <a:fld id="{D8816469-13C9-F34F-B1BA-94511BB594CA}" type="datetimeFigureOut">
              <a:rPr lang="en-US" smtClean="0"/>
              <a:t>7/16/2024</a:t>
            </a:fld>
            <a:endParaRPr lang="en-US" dirty="0"/>
          </a:p>
        </p:txBody>
      </p:sp>
      <p:sp>
        <p:nvSpPr>
          <p:cNvPr id="5" name="Footer Placeholder 4">
            <a:extLst>
              <a:ext uri="{FF2B5EF4-FFF2-40B4-BE49-F238E27FC236}">
                <a16:creationId xmlns:a16="http://schemas.microsoft.com/office/drawing/2014/main" id="{73A3D749-74BE-9567-1AAC-61C3DCA719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1CB47D-2BB8-E700-7461-BE88B0E4771A}"/>
              </a:ext>
            </a:extLst>
          </p:cNvPr>
          <p:cNvSpPr>
            <a:spLocks noGrp="1"/>
          </p:cNvSpPr>
          <p:nvPr>
            <p:ph type="sldNum" sz="quarter" idx="12"/>
          </p:nvPr>
        </p:nvSpPr>
        <p:spPr/>
        <p:txBody>
          <a:bodyPr/>
          <a:lstStyle/>
          <a:p>
            <a:fld id="{65E30B0E-B48C-0244-AF89-7ADF8E31017B}" type="slidenum">
              <a:rPr lang="en-US" smtClean="0"/>
              <a:t>‹#›</a:t>
            </a:fld>
            <a:endParaRPr lang="en-US" dirty="0"/>
          </a:p>
        </p:txBody>
      </p:sp>
    </p:spTree>
    <p:extLst>
      <p:ext uri="{BB962C8B-B14F-4D97-AF65-F5344CB8AC3E}">
        <p14:creationId xmlns:p14="http://schemas.microsoft.com/office/powerpoint/2010/main" val="94058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44440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77721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921782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3" r:id="rId5"/>
    <p:sldLayoutId id="2147483656" r:id="rId6"/>
    <p:sldLayoutId id="2147483686" r:id="rId7"/>
  </p:sldLayoutIdLst>
  <p:hf hdr="0" dt="0"/>
  <p:txStyles>
    <p:title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739655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59670600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88081886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767181927"/>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a:xfrm>
            <a:off x="1003852" y="1669773"/>
            <a:ext cx="10553148" cy="4621421"/>
          </a:xfrm>
        </p:spPr>
        <p:txBody>
          <a:bodyPr>
            <a:normAutofit fontScale="90000"/>
          </a:bodyPr>
          <a:lstStyle/>
          <a:p>
            <a:pPr marL="0" indent="0">
              <a:lnSpc>
                <a:spcPct val="130000"/>
              </a:lnSpc>
              <a:spcBef>
                <a:spcPts val="0"/>
              </a:spcBef>
              <a:buFont typeface="Arial" panose="020B0604020202020204" pitchFamily="34" charset="0"/>
              <a:buNone/>
            </a:pPr>
            <a:br>
              <a:rPr lang="nl-NL" sz="4800" dirty="0"/>
            </a:br>
            <a:br>
              <a:rPr lang="nl-NL" sz="2800" dirty="0"/>
            </a:br>
            <a:br>
              <a:rPr lang="nl-NL" sz="2800" dirty="0"/>
            </a:br>
            <a:br>
              <a:rPr lang="nl-NL" sz="2800" dirty="0"/>
            </a:br>
            <a:r>
              <a:rPr lang="en-US" sz="2800" b="1" dirty="0"/>
              <a:t>Lena Pieper</a:t>
            </a:r>
            <a:br>
              <a:rPr lang="en-US" sz="3200" b="1" dirty="0"/>
            </a:br>
            <a:r>
              <a:rPr lang="nl-NL" sz="2000" b="1" dirty="0"/>
              <a:t>University of Illinois</a:t>
            </a:r>
            <a:br>
              <a:rPr lang="nl-NL" sz="2000" dirty="0"/>
            </a:br>
            <a:br>
              <a:rPr lang="nl-NL" sz="2000" dirty="0"/>
            </a:br>
            <a:br>
              <a:rPr lang="nl-NL" sz="3200" dirty="0"/>
            </a:br>
            <a:br>
              <a:rPr lang="nl-NL" sz="3200" dirty="0"/>
            </a:br>
            <a:br>
              <a:rPr lang="nl-NL" sz="3200" dirty="0"/>
            </a:br>
            <a:br>
              <a:rPr lang="nl-NL" sz="3200" dirty="0"/>
            </a:br>
            <a:br>
              <a:rPr lang="nl-NL" sz="3200" dirty="0"/>
            </a:br>
            <a:br>
              <a:rPr lang="en-US" sz="1300" dirty="0"/>
            </a:br>
            <a:br>
              <a:rPr lang="nl-NL" sz="3200" dirty="0"/>
            </a:br>
            <a:endParaRPr lang="nl-NL" sz="3200" i="1" dirty="0"/>
          </a:p>
        </p:txBody>
      </p:sp>
      <p:sp>
        <p:nvSpPr>
          <p:cNvPr id="3" name="TextBox 2">
            <a:extLst>
              <a:ext uri="{FF2B5EF4-FFF2-40B4-BE49-F238E27FC236}">
                <a16:creationId xmlns:a16="http://schemas.microsoft.com/office/drawing/2014/main" id="{EA952756-E4FF-A173-5C04-FED8ACC7FDD3}"/>
              </a:ext>
            </a:extLst>
          </p:cNvPr>
          <p:cNvSpPr txBox="1"/>
          <p:nvPr/>
        </p:nvSpPr>
        <p:spPr>
          <a:xfrm>
            <a:off x="1003852" y="1490499"/>
            <a:ext cx="8686248" cy="1077218"/>
          </a:xfrm>
          <a:prstGeom prst="rect">
            <a:avLst/>
          </a:prstGeom>
          <a:noFill/>
        </p:spPr>
        <p:txBody>
          <a:bodyPr wrap="square">
            <a:spAutoFit/>
          </a:bodyPr>
          <a:lstStyle/>
          <a:p>
            <a:r>
              <a:rPr lang="en-US" sz="3200" b="1" dirty="0">
                <a:solidFill>
                  <a:schemeClr val="bg1"/>
                </a:solidFill>
                <a:latin typeface="Palatino"/>
              </a:rPr>
              <a:t>Understanding audit firm culture through the lens of the competing values framework </a:t>
            </a:r>
            <a:endParaRPr lang="nl-NL" sz="3200" dirty="0">
              <a:solidFill>
                <a:schemeClr val="bg1"/>
              </a:solidFill>
              <a:latin typeface="Palatino"/>
            </a:endParaRPr>
          </a:p>
        </p:txBody>
      </p:sp>
      <p:pic>
        <p:nvPicPr>
          <p:cNvPr id="7" name="Picture 6">
            <a:extLst>
              <a:ext uri="{FF2B5EF4-FFF2-40B4-BE49-F238E27FC236}">
                <a16:creationId xmlns:a16="http://schemas.microsoft.com/office/drawing/2014/main" id="{871C592B-B04F-D1B8-6A3B-2F6F5B343F43}"/>
              </a:ext>
            </a:extLst>
          </p:cNvPr>
          <p:cNvPicPr>
            <a:picLocks noChangeAspect="1"/>
          </p:cNvPicPr>
          <p:nvPr/>
        </p:nvPicPr>
        <p:blipFill>
          <a:blip r:embed="rId2"/>
          <a:srcRect l="595" r="595"/>
          <a:stretch/>
        </p:blipFill>
        <p:spPr>
          <a:xfrm>
            <a:off x="8647573" y="3143863"/>
            <a:ext cx="2540575" cy="2571184"/>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376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2A55-BECA-DBAD-638C-AE9395770DE8}"/>
              </a:ext>
            </a:extLst>
          </p:cNvPr>
          <p:cNvSpPr>
            <a:spLocks noGrp="1"/>
          </p:cNvSpPr>
          <p:nvPr>
            <p:ph type="title"/>
          </p:nvPr>
        </p:nvSpPr>
        <p:spPr>
          <a:xfrm>
            <a:off x="976154" y="1426944"/>
            <a:ext cx="10227365" cy="934279"/>
          </a:xfrm>
        </p:spPr>
        <p:txBody>
          <a:bodyPr/>
          <a:lstStyle/>
          <a:p>
            <a:r>
              <a:rPr lang="en-US" dirty="0"/>
              <a:t>Data Sample</a:t>
            </a:r>
          </a:p>
        </p:txBody>
      </p:sp>
      <p:sp>
        <p:nvSpPr>
          <p:cNvPr id="4" name="Footer Placeholder 3">
            <a:extLst>
              <a:ext uri="{FF2B5EF4-FFF2-40B4-BE49-F238E27FC236}">
                <a16:creationId xmlns:a16="http://schemas.microsoft.com/office/drawing/2014/main" id="{14297A02-85C4-877C-EA4C-EB5F8B64D172}"/>
              </a:ext>
            </a:extLst>
          </p:cNvPr>
          <p:cNvSpPr>
            <a:spLocks noGrp="1"/>
          </p:cNvSpPr>
          <p:nvPr>
            <p:ph type="ftr" sz="quarter" idx="11"/>
          </p:nvPr>
        </p:nvSpPr>
        <p:spPr>
          <a:xfrm>
            <a:off x="988481" y="1894083"/>
            <a:ext cx="6094806" cy="365125"/>
          </a:xfrm>
        </p:spPr>
        <p:txBody>
          <a:bodyPr/>
          <a:lstStyle/>
          <a:p>
            <a:pPr algn="l"/>
            <a:r>
              <a:rPr lang="nl-NL" dirty="0" err="1"/>
              <a:t>Overview</a:t>
            </a:r>
            <a:r>
              <a:rPr lang="nl-NL" dirty="0"/>
              <a:t> of </a:t>
            </a:r>
            <a:r>
              <a:rPr lang="nl-NL" dirty="0" err="1"/>
              <a:t>Respondents</a:t>
            </a:r>
            <a:endParaRPr lang="nl-NL" dirty="0"/>
          </a:p>
        </p:txBody>
      </p:sp>
      <p:sp>
        <p:nvSpPr>
          <p:cNvPr id="35" name="TextBox 34">
            <a:extLst>
              <a:ext uri="{FF2B5EF4-FFF2-40B4-BE49-F238E27FC236}">
                <a16:creationId xmlns:a16="http://schemas.microsoft.com/office/drawing/2014/main" id="{016DFFA9-EB89-EDB5-C10C-1F520397775B}"/>
              </a:ext>
            </a:extLst>
          </p:cNvPr>
          <p:cNvSpPr txBox="1"/>
          <p:nvPr/>
        </p:nvSpPr>
        <p:spPr>
          <a:xfrm>
            <a:off x="3686718" y="1663252"/>
            <a:ext cx="1117422" cy="461665"/>
          </a:xfrm>
          <a:prstGeom prst="rect">
            <a:avLst/>
          </a:prstGeom>
          <a:noFill/>
        </p:spPr>
        <p:txBody>
          <a:bodyPr wrap="none" rtlCol="0">
            <a:spAutoFit/>
          </a:bodyPr>
          <a:lstStyle/>
          <a:p>
            <a:r>
              <a:rPr lang="en-US" sz="2400" dirty="0">
                <a:solidFill>
                  <a:schemeClr val="bg1"/>
                </a:solidFill>
              </a:rPr>
              <a:t>Partner</a:t>
            </a:r>
          </a:p>
        </p:txBody>
      </p:sp>
      <p:graphicFrame>
        <p:nvGraphicFramePr>
          <p:cNvPr id="38" name="Chart 37">
            <a:extLst>
              <a:ext uri="{FF2B5EF4-FFF2-40B4-BE49-F238E27FC236}">
                <a16:creationId xmlns:a16="http://schemas.microsoft.com/office/drawing/2014/main" id="{F089DBF0-108F-E881-6562-628B36296C9C}"/>
              </a:ext>
            </a:extLst>
          </p:cNvPr>
          <p:cNvGraphicFramePr/>
          <p:nvPr>
            <p:extLst>
              <p:ext uri="{D42A27DB-BD31-4B8C-83A1-F6EECF244321}">
                <p14:modId xmlns:p14="http://schemas.microsoft.com/office/powerpoint/2010/main" val="413387734"/>
              </p:ext>
            </p:extLst>
          </p:nvPr>
        </p:nvGraphicFramePr>
        <p:xfrm>
          <a:off x="1270000" y="1968500"/>
          <a:ext cx="4826000" cy="4322694"/>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CD22F85D-5763-F890-ED98-BFECD0743B6B}"/>
              </a:ext>
            </a:extLst>
          </p:cNvPr>
          <p:cNvSpPr txBox="1"/>
          <p:nvPr/>
        </p:nvSpPr>
        <p:spPr>
          <a:xfrm>
            <a:off x="7321809" y="2501900"/>
            <a:ext cx="3937000" cy="2462213"/>
          </a:xfrm>
          <a:prstGeom prst="rect">
            <a:avLst/>
          </a:prstGeom>
          <a:noFill/>
        </p:spPr>
        <p:txBody>
          <a:bodyPr wrap="square" rtlCol="0">
            <a:spAutoFit/>
          </a:bodyPr>
          <a:lstStyle/>
          <a:p>
            <a:r>
              <a:rPr lang="en-US" sz="2200" u="sng" dirty="0">
                <a:solidFill>
                  <a:srgbClr val="09094A"/>
                </a:solidFill>
              </a:rPr>
              <a:t>Quick Facts</a:t>
            </a:r>
          </a:p>
          <a:p>
            <a:endParaRPr lang="en-US" sz="2200" dirty="0">
              <a:solidFill>
                <a:srgbClr val="09094A"/>
              </a:solidFill>
            </a:endParaRPr>
          </a:p>
          <a:p>
            <a:pPr marL="285750" indent="-285750">
              <a:buFont typeface="Arial" panose="020B0604020202020204" pitchFamily="34" charset="0"/>
              <a:buChar char="•"/>
            </a:pPr>
            <a:r>
              <a:rPr lang="en-US" sz="2200" dirty="0">
                <a:solidFill>
                  <a:srgbClr val="09094A"/>
                </a:solidFill>
              </a:rPr>
              <a:t>32% of our respondents are female</a:t>
            </a:r>
          </a:p>
          <a:p>
            <a:pPr marL="285750" indent="-285750">
              <a:buFont typeface="Arial" panose="020B0604020202020204" pitchFamily="34" charset="0"/>
              <a:buChar char="•"/>
            </a:pPr>
            <a:r>
              <a:rPr lang="en-US" sz="2200" dirty="0">
                <a:solidFill>
                  <a:srgbClr val="09094A"/>
                </a:solidFill>
              </a:rPr>
              <a:t>Average professional experience is 8.4 years</a:t>
            </a:r>
          </a:p>
          <a:p>
            <a:pPr marL="285750" indent="-285750">
              <a:buFont typeface="Arial" panose="020B0604020202020204" pitchFamily="34" charset="0"/>
              <a:buChar char="•"/>
            </a:pPr>
            <a:r>
              <a:rPr lang="en-US" sz="2200" dirty="0">
                <a:solidFill>
                  <a:srgbClr val="09094A"/>
                </a:solidFill>
              </a:rPr>
              <a:t>Average firm tenure 6.7 years.</a:t>
            </a:r>
          </a:p>
        </p:txBody>
      </p:sp>
    </p:spTree>
    <p:extLst>
      <p:ext uri="{BB962C8B-B14F-4D97-AF65-F5344CB8AC3E}">
        <p14:creationId xmlns:p14="http://schemas.microsoft.com/office/powerpoint/2010/main" val="283085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D0D2-BC09-A8BC-0A87-465483B33120}"/>
              </a:ext>
            </a:extLst>
          </p:cNvPr>
          <p:cNvSpPr>
            <a:spLocks noGrp="1"/>
          </p:cNvSpPr>
          <p:nvPr>
            <p:ph type="title"/>
          </p:nvPr>
        </p:nvSpPr>
        <p:spPr>
          <a:xfrm>
            <a:off x="5294679" y="470283"/>
            <a:ext cx="1476594" cy="523882"/>
          </a:xfrm>
        </p:spPr>
        <p:txBody>
          <a:bodyPr>
            <a:normAutofit fontScale="90000"/>
          </a:bodyPr>
          <a:lstStyle/>
          <a:p>
            <a:r>
              <a:rPr lang="en-US" dirty="0"/>
              <a:t>Results</a:t>
            </a:r>
          </a:p>
        </p:txBody>
      </p:sp>
      <p:sp>
        <p:nvSpPr>
          <p:cNvPr id="5" name="Footer Placeholder 4">
            <a:extLst>
              <a:ext uri="{FF2B5EF4-FFF2-40B4-BE49-F238E27FC236}">
                <a16:creationId xmlns:a16="http://schemas.microsoft.com/office/drawing/2014/main" id="{890A3A13-4F2F-4BFD-EBC2-22D193FAF557}"/>
              </a:ext>
            </a:extLst>
          </p:cNvPr>
          <p:cNvSpPr>
            <a:spLocks noGrp="1"/>
          </p:cNvSpPr>
          <p:nvPr>
            <p:ph type="ftr" sz="quarter" idx="11"/>
          </p:nvPr>
        </p:nvSpPr>
        <p:spPr/>
        <p:txBody>
          <a:bodyPr/>
          <a:lstStyle/>
          <a:p>
            <a:r>
              <a:rPr lang="nl-NL" dirty="0" err="1"/>
              <a:t>Current</a:t>
            </a:r>
            <a:r>
              <a:rPr lang="nl-NL" dirty="0"/>
              <a:t> Audit </a:t>
            </a:r>
            <a:r>
              <a:rPr lang="nl-NL" dirty="0" err="1"/>
              <a:t>Firm</a:t>
            </a:r>
            <a:r>
              <a:rPr lang="nl-NL" dirty="0"/>
              <a:t> Culture </a:t>
            </a:r>
          </a:p>
        </p:txBody>
      </p:sp>
      <p:sp>
        <p:nvSpPr>
          <p:cNvPr id="15" name="Rectangle 14">
            <a:extLst>
              <a:ext uri="{FF2B5EF4-FFF2-40B4-BE49-F238E27FC236}">
                <a16:creationId xmlns:a16="http://schemas.microsoft.com/office/drawing/2014/main" id="{DFD41756-52F8-71BB-38C8-7FBEE8171EAD}"/>
              </a:ext>
            </a:extLst>
          </p:cNvPr>
          <p:cNvSpPr/>
          <p:nvPr/>
        </p:nvSpPr>
        <p:spPr>
          <a:xfrm>
            <a:off x="2578100" y="1655443"/>
            <a:ext cx="3670300" cy="2114549"/>
          </a:xfrm>
          <a:prstGeom prst="rect">
            <a:avLst/>
          </a:prstGeom>
          <a:solidFill>
            <a:srgbClr val="EF6A06">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Collaborate</a:t>
            </a:r>
          </a:p>
        </p:txBody>
      </p:sp>
      <p:sp>
        <p:nvSpPr>
          <p:cNvPr id="16" name="TextBox 15">
            <a:extLst>
              <a:ext uri="{FF2B5EF4-FFF2-40B4-BE49-F238E27FC236}">
                <a16:creationId xmlns:a16="http://schemas.microsoft.com/office/drawing/2014/main" id="{30C37975-1DBB-7DF0-A1B3-EE3825D09648}"/>
              </a:ext>
            </a:extLst>
          </p:cNvPr>
          <p:cNvSpPr txBox="1"/>
          <p:nvPr/>
        </p:nvSpPr>
        <p:spPr>
          <a:xfrm>
            <a:off x="1158308" y="3539159"/>
            <a:ext cx="1189493" cy="461665"/>
          </a:xfrm>
          <a:prstGeom prst="rect">
            <a:avLst/>
          </a:prstGeom>
          <a:noFill/>
        </p:spPr>
        <p:txBody>
          <a:bodyPr wrap="none" rtlCol="0">
            <a:spAutoFit/>
          </a:bodyPr>
          <a:lstStyle/>
          <a:p>
            <a:r>
              <a:rPr lang="en-US" sz="2400" b="1" dirty="0"/>
              <a:t>Internal</a:t>
            </a:r>
          </a:p>
        </p:txBody>
      </p:sp>
      <p:sp>
        <p:nvSpPr>
          <p:cNvPr id="17" name="TextBox 16">
            <a:extLst>
              <a:ext uri="{FF2B5EF4-FFF2-40B4-BE49-F238E27FC236}">
                <a16:creationId xmlns:a16="http://schemas.microsoft.com/office/drawing/2014/main" id="{48A4B6E5-F75E-425F-4CEF-37FA233FD55A}"/>
              </a:ext>
            </a:extLst>
          </p:cNvPr>
          <p:cNvSpPr txBox="1"/>
          <p:nvPr/>
        </p:nvSpPr>
        <p:spPr>
          <a:xfrm>
            <a:off x="10193514" y="3539158"/>
            <a:ext cx="1237262" cy="461665"/>
          </a:xfrm>
          <a:prstGeom prst="rect">
            <a:avLst/>
          </a:prstGeom>
          <a:noFill/>
        </p:spPr>
        <p:txBody>
          <a:bodyPr wrap="none" rtlCol="0">
            <a:spAutoFit/>
          </a:bodyPr>
          <a:lstStyle/>
          <a:p>
            <a:r>
              <a:rPr lang="en-US" sz="2400" b="1" dirty="0"/>
              <a:t>External</a:t>
            </a:r>
          </a:p>
        </p:txBody>
      </p:sp>
      <p:sp>
        <p:nvSpPr>
          <p:cNvPr id="18" name="TextBox 17">
            <a:extLst>
              <a:ext uri="{FF2B5EF4-FFF2-40B4-BE49-F238E27FC236}">
                <a16:creationId xmlns:a16="http://schemas.microsoft.com/office/drawing/2014/main" id="{0B44EBC5-C805-0F91-2BE7-A4086441F18C}"/>
              </a:ext>
            </a:extLst>
          </p:cNvPr>
          <p:cNvSpPr txBox="1"/>
          <p:nvPr/>
        </p:nvSpPr>
        <p:spPr>
          <a:xfrm>
            <a:off x="5579246" y="1169792"/>
            <a:ext cx="1412566" cy="461665"/>
          </a:xfrm>
          <a:prstGeom prst="rect">
            <a:avLst/>
          </a:prstGeom>
          <a:noFill/>
        </p:spPr>
        <p:txBody>
          <a:bodyPr wrap="none" rtlCol="0">
            <a:spAutoFit/>
          </a:bodyPr>
          <a:lstStyle/>
          <a:p>
            <a:r>
              <a:rPr lang="en-US" sz="2400" b="1" dirty="0"/>
              <a:t>Flexibility</a:t>
            </a:r>
          </a:p>
        </p:txBody>
      </p:sp>
      <p:sp>
        <p:nvSpPr>
          <p:cNvPr id="19" name="TextBox 18">
            <a:extLst>
              <a:ext uri="{FF2B5EF4-FFF2-40B4-BE49-F238E27FC236}">
                <a16:creationId xmlns:a16="http://schemas.microsoft.com/office/drawing/2014/main" id="{92B78AD7-87B8-CA33-BA6A-160DEB72BEE6}"/>
              </a:ext>
            </a:extLst>
          </p:cNvPr>
          <p:cNvSpPr txBox="1"/>
          <p:nvPr/>
        </p:nvSpPr>
        <p:spPr>
          <a:xfrm>
            <a:off x="5657707" y="6077320"/>
            <a:ext cx="1231619" cy="461665"/>
          </a:xfrm>
          <a:prstGeom prst="rect">
            <a:avLst/>
          </a:prstGeom>
          <a:noFill/>
        </p:spPr>
        <p:txBody>
          <a:bodyPr wrap="none" rtlCol="0">
            <a:spAutoFit/>
          </a:bodyPr>
          <a:lstStyle/>
          <a:p>
            <a:r>
              <a:rPr lang="en-US" sz="2400" b="1" dirty="0"/>
              <a:t>Stability</a:t>
            </a:r>
          </a:p>
        </p:txBody>
      </p:sp>
      <p:sp>
        <p:nvSpPr>
          <p:cNvPr id="20" name="Rectangle 19">
            <a:extLst>
              <a:ext uri="{FF2B5EF4-FFF2-40B4-BE49-F238E27FC236}">
                <a16:creationId xmlns:a16="http://schemas.microsoft.com/office/drawing/2014/main" id="{DF208D9E-2A18-FD2E-0782-31A1DD915676}"/>
              </a:ext>
            </a:extLst>
          </p:cNvPr>
          <p:cNvSpPr/>
          <p:nvPr/>
        </p:nvSpPr>
        <p:spPr>
          <a:xfrm>
            <a:off x="6278095" y="3769992"/>
            <a:ext cx="3670300" cy="2114549"/>
          </a:xfrm>
          <a:prstGeom prst="rect">
            <a:avLst/>
          </a:prstGeom>
          <a:solidFill>
            <a:srgbClr val="92D05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Compete</a:t>
            </a:r>
          </a:p>
        </p:txBody>
      </p:sp>
      <p:sp>
        <p:nvSpPr>
          <p:cNvPr id="21" name="Rectangle 20">
            <a:extLst>
              <a:ext uri="{FF2B5EF4-FFF2-40B4-BE49-F238E27FC236}">
                <a16:creationId xmlns:a16="http://schemas.microsoft.com/office/drawing/2014/main" id="{F815C337-12CE-5714-3B36-1A2CB1DD081F}"/>
              </a:ext>
            </a:extLst>
          </p:cNvPr>
          <p:cNvSpPr/>
          <p:nvPr/>
        </p:nvSpPr>
        <p:spPr>
          <a:xfrm>
            <a:off x="2578100" y="3769992"/>
            <a:ext cx="3670300" cy="2114549"/>
          </a:xfrm>
          <a:prstGeom prst="rect">
            <a:avLst/>
          </a:prstGeom>
          <a:solidFill>
            <a:srgbClr val="FFFF0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Control</a:t>
            </a:r>
          </a:p>
        </p:txBody>
      </p:sp>
      <p:sp>
        <p:nvSpPr>
          <p:cNvPr id="22" name="Rectangle 21">
            <a:extLst>
              <a:ext uri="{FF2B5EF4-FFF2-40B4-BE49-F238E27FC236}">
                <a16:creationId xmlns:a16="http://schemas.microsoft.com/office/drawing/2014/main" id="{4E14C52F-1513-9AED-B15B-8FE0D649DE77}"/>
              </a:ext>
            </a:extLst>
          </p:cNvPr>
          <p:cNvSpPr/>
          <p:nvPr/>
        </p:nvSpPr>
        <p:spPr>
          <a:xfrm>
            <a:off x="6278095" y="1655443"/>
            <a:ext cx="3670300" cy="2114549"/>
          </a:xfrm>
          <a:prstGeom prst="rect">
            <a:avLst/>
          </a:prstGeom>
          <a:solidFill>
            <a:srgbClr val="00B0F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Create</a:t>
            </a:r>
          </a:p>
        </p:txBody>
      </p:sp>
      <p:sp>
        <p:nvSpPr>
          <p:cNvPr id="23" name="5-Point Star 22">
            <a:extLst>
              <a:ext uri="{FF2B5EF4-FFF2-40B4-BE49-F238E27FC236}">
                <a16:creationId xmlns:a16="http://schemas.microsoft.com/office/drawing/2014/main" id="{A30A6A6C-FEF8-BB33-6FCB-80E57494C93A}"/>
              </a:ext>
            </a:extLst>
          </p:cNvPr>
          <p:cNvSpPr/>
          <p:nvPr/>
        </p:nvSpPr>
        <p:spPr>
          <a:xfrm>
            <a:off x="5067776" y="1821985"/>
            <a:ext cx="965200" cy="838200"/>
          </a:xfrm>
          <a:prstGeom prst="star5">
            <a:avLst/>
          </a:prstGeom>
          <a:solidFill>
            <a:srgbClr val="F15A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a:extLst>
              <a:ext uri="{FF2B5EF4-FFF2-40B4-BE49-F238E27FC236}">
                <a16:creationId xmlns:a16="http://schemas.microsoft.com/office/drawing/2014/main" id="{579438DE-2CE2-9D61-E867-58BC8DBC3C1A}"/>
              </a:ext>
            </a:extLst>
          </p:cNvPr>
          <p:cNvSpPr/>
          <p:nvPr/>
        </p:nvSpPr>
        <p:spPr>
          <a:xfrm>
            <a:off x="5194300" y="3936534"/>
            <a:ext cx="740308" cy="685437"/>
          </a:xfrm>
          <a:prstGeom prst="star5">
            <a:avLst/>
          </a:prstGeom>
          <a:solidFill>
            <a:srgbClr val="F15A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7310038-1EF8-7FEA-2CFC-E429198BF301}"/>
              </a:ext>
            </a:extLst>
          </p:cNvPr>
          <p:cNvCxnSpPr>
            <a:cxnSpLocks/>
          </p:cNvCxnSpPr>
          <p:nvPr/>
        </p:nvCxnSpPr>
        <p:spPr>
          <a:xfrm>
            <a:off x="2385821" y="3769992"/>
            <a:ext cx="7737664" cy="7785"/>
          </a:xfrm>
          <a:prstGeom prst="straightConnector1">
            <a:avLst/>
          </a:prstGeom>
          <a:ln w="28575">
            <a:solidFill>
              <a:srgbClr val="090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91E056-D1BF-55DE-32BE-46306444F6FF}"/>
              </a:ext>
            </a:extLst>
          </p:cNvPr>
          <p:cNvCxnSpPr>
            <a:cxnSpLocks/>
          </p:cNvCxnSpPr>
          <p:nvPr/>
        </p:nvCxnSpPr>
        <p:spPr>
          <a:xfrm flipH="1" flipV="1">
            <a:off x="6259033" y="1501698"/>
            <a:ext cx="0" cy="4553662"/>
          </a:xfrm>
          <a:prstGeom prst="straightConnector1">
            <a:avLst/>
          </a:prstGeom>
          <a:ln w="28575">
            <a:solidFill>
              <a:srgbClr val="09094A"/>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D0D2-BC09-A8BC-0A87-465483B33120}"/>
              </a:ext>
            </a:extLst>
          </p:cNvPr>
          <p:cNvSpPr>
            <a:spLocks noGrp="1"/>
          </p:cNvSpPr>
          <p:nvPr>
            <p:ph type="title"/>
          </p:nvPr>
        </p:nvSpPr>
        <p:spPr/>
        <p:txBody>
          <a:bodyPr>
            <a:normAutofit/>
          </a:bodyPr>
          <a:lstStyle/>
          <a:p>
            <a:r>
              <a:rPr lang="en-US" dirty="0"/>
              <a:t>Current Audit Firm Culture</a:t>
            </a:r>
          </a:p>
        </p:txBody>
      </p:sp>
      <p:sp>
        <p:nvSpPr>
          <p:cNvPr id="6" name="Content Placeholder 5">
            <a:extLst>
              <a:ext uri="{FF2B5EF4-FFF2-40B4-BE49-F238E27FC236}">
                <a16:creationId xmlns:a16="http://schemas.microsoft.com/office/drawing/2014/main" id="{64A5E708-0189-7374-7FEF-90E7710C8147}"/>
              </a:ext>
            </a:extLst>
          </p:cNvPr>
          <p:cNvSpPr>
            <a:spLocks noGrp="1"/>
          </p:cNvSpPr>
          <p:nvPr>
            <p:ph idx="1"/>
          </p:nvPr>
        </p:nvSpPr>
        <p:spPr>
          <a:xfrm>
            <a:off x="1003852" y="2463799"/>
            <a:ext cx="5092148" cy="3713163"/>
          </a:xfrm>
        </p:spPr>
        <p:txBody>
          <a:bodyPr>
            <a:normAutofit fontScale="92500" lnSpcReduction="20000"/>
          </a:bodyPr>
          <a:lstStyle/>
          <a:p>
            <a:r>
              <a:rPr lang="en-US" sz="1800" dirty="0"/>
              <a:t>Based on the CVF, Collaborate (#1) and Control (#2) are the most dominant C’s in the current audit firm culture. </a:t>
            </a:r>
          </a:p>
          <a:p>
            <a:endParaRPr lang="en-US" sz="1800" dirty="0"/>
          </a:p>
          <a:p>
            <a:r>
              <a:rPr lang="en-US" sz="1800" dirty="0"/>
              <a:t>The control element seems to be in part also driven by regulatory initiatives/oversight activities, as indicated by senior leadership of the audit firms.</a:t>
            </a:r>
          </a:p>
          <a:p>
            <a:endParaRPr lang="en-US" sz="1800" dirty="0"/>
          </a:p>
          <a:p>
            <a:r>
              <a:rPr lang="en-US" sz="1800" dirty="0"/>
              <a:t>Compared to companies in other industries, audit firms are seemingly less focused on one particular dimension. </a:t>
            </a:r>
          </a:p>
          <a:p>
            <a:pPr marL="0" indent="0">
              <a:buNone/>
            </a:pPr>
            <a:endParaRPr lang="en-US" sz="1800" dirty="0"/>
          </a:p>
        </p:txBody>
      </p:sp>
      <p:sp>
        <p:nvSpPr>
          <p:cNvPr id="5" name="Footer Placeholder 4">
            <a:extLst>
              <a:ext uri="{FF2B5EF4-FFF2-40B4-BE49-F238E27FC236}">
                <a16:creationId xmlns:a16="http://schemas.microsoft.com/office/drawing/2014/main" id="{890A3A13-4F2F-4BFD-EBC2-22D193FAF557}"/>
              </a:ext>
            </a:extLst>
          </p:cNvPr>
          <p:cNvSpPr>
            <a:spLocks noGrp="1"/>
          </p:cNvSpPr>
          <p:nvPr>
            <p:ph type="ftr" sz="quarter" idx="11"/>
          </p:nvPr>
        </p:nvSpPr>
        <p:spPr/>
        <p:txBody>
          <a:bodyPr/>
          <a:lstStyle/>
          <a:p>
            <a:r>
              <a:rPr lang="nl-NL" dirty="0" err="1"/>
              <a:t>Results</a:t>
            </a:r>
            <a:endParaRPr lang="nl-NL" dirty="0"/>
          </a:p>
        </p:txBody>
      </p:sp>
      <p:pic>
        <p:nvPicPr>
          <p:cNvPr id="40" name="Picture 39">
            <a:extLst>
              <a:ext uri="{FF2B5EF4-FFF2-40B4-BE49-F238E27FC236}">
                <a16:creationId xmlns:a16="http://schemas.microsoft.com/office/drawing/2014/main" id="{2805EADB-99C5-7D28-7164-CB2D319CDDEE}"/>
              </a:ext>
            </a:extLst>
          </p:cNvPr>
          <p:cNvPicPr>
            <a:picLocks noChangeAspect="1"/>
          </p:cNvPicPr>
          <p:nvPr/>
        </p:nvPicPr>
        <p:blipFill>
          <a:blip r:embed="rId3"/>
          <a:stretch>
            <a:fillRect/>
          </a:stretch>
        </p:blipFill>
        <p:spPr>
          <a:xfrm>
            <a:off x="5983369" y="2463799"/>
            <a:ext cx="5938064" cy="2903665"/>
          </a:xfrm>
          <a:prstGeom prst="rect">
            <a:avLst/>
          </a:prstGeom>
        </p:spPr>
      </p:pic>
    </p:spTree>
    <p:extLst>
      <p:ext uri="{BB962C8B-B14F-4D97-AF65-F5344CB8AC3E}">
        <p14:creationId xmlns:p14="http://schemas.microsoft.com/office/powerpoint/2010/main" val="35197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63719-7D16-5CC2-B8E8-E19FBF0EDA6B}"/>
              </a:ext>
            </a:extLst>
          </p:cNvPr>
          <p:cNvSpPr>
            <a:spLocks noGrp="1"/>
          </p:cNvSpPr>
          <p:nvPr>
            <p:ph idx="1"/>
          </p:nvPr>
        </p:nvSpPr>
        <p:spPr/>
        <p:txBody>
          <a:bodyPr>
            <a:normAutofit lnSpcReduction="10000"/>
          </a:bodyPr>
          <a:lstStyle/>
          <a:p>
            <a:r>
              <a:rPr lang="en-US" sz="2400" dirty="0"/>
              <a:t>We do observe </a:t>
            </a:r>
            <a:r>
              <a:rPr lang="en-US" sz="2400" b="1" dirty="0"/>
              <a:t>differences across firms:</a:t>
            </a:r>
          </a:p>
          <a:p>
            <a:endParaRPr lang="en-US" sz="2400" dirty="0"/>
          </a:p>
          <a:p>
            <a:pPr lvl="2">
              <a:buFont typeface="Wingdings" pitchFamily="2" charset="2"/>
              <a:buChar char="Ø"/>
            </a:pPr>
            <a:r>
              <a:rPr lang="en-US" dirty="0"/>
              <a:t> </a:t>
            </a:r>
            <a:r>
              <a:rPr lang="en-US" b="1" dirty="0"/>
              <a:t>Big Four</a:t>
            </a:r>
            <a:r>
              <a:rPr lang="en-US" dirty="0"/>
              <a:t> firms exhibit </a:t>
            </a:r>
            <a:r>
              <a:rPr lang="en-US" b="1" dirty="0"/>
              <a:t>stronger cultural values</a:t>
            </a:r>
            <a:r>
              <a:rPr lang="en-US" dirty="0"/>
              <a:t>, on average. </a:t>
            </a:r>
          </a:p>
          <a:p>
            <a:pPr lvl="1">
              <a:buFont typeface="Wingdings" pitchFamily="2" charset="2"/>
              <a:buChar char="Ø"/>
            </a:pPr>
            <a:endParaRPr lang="en-US" dirty="0"/>
          </a:p>
          <a:p>
            <a:pPr lvl="2">
              <a:buFont typeface="Wingdings" pitchFamily="2" charset="2"/>
              <a:buChar char="Ø"/>
            </a:pPr>
            <a:r>
              <a:rPr lang="en-US" b="1" dirty="0"/>
              <a:t> Big Four</a:t>
            </a:r>
            <a:r>
              <a:rPr lang="en-US" dirty="0"/>
              <a:t> firms score significantly higher on </a:t>
            </a:r>
            <a:r>
              <a:rPr lang="en-US" b="1" i="1" dirty="0"/>
              <a:t>Compete</a:t>
            </a:r>
            <a:r>
              <a:rPr lang="en-US" dirty="0"/>
              <a:t>. </a:t>
            </a:r>
            <a:br>
              <a:rPr lang="en-US" dirty="0"/>
            </a:br>
            <a:endParaRPr lang="en-US" dirty="0"/>
          </a:p>
          <a:p>
            <a:pPr lvl="2">
              <a:buFont typeface="Wingdings" pitchFamily="2" charset="2"/>
              <a:buChar char="Ø"/>
            </a:pPr>
            <a:r>
              <a:rPr lang="en-US" dirty="0"/>
              <a:t>Within the Big Four group, we also observe some </a:t>
            </a:r>
            <a:r>
              <a:rPr lang="en-US" b="1" dirty="0"/>
              <a:t>nuanced differences </a:t>
            </a:r>
            <a:r>
              <a:rPr lang="en-US" dirty="0"/>
              <a:t>– some of which are seemingly in line with the emphasis placed in the firms’ corporate values (as seen on their websites). </a:t>
            </a:r>
          </a:p>
        </p:txBody>
      </p:sp>
      <p:sp>
        <p:nvSpPr>
          <p:cNvPr id="2" name="Title 1">
            <a:extLst>
              <a:ext uri="{FF2B5EF4-FFF2-40B4-BE49-F238E27FC236}">
                <a16:creationId xmlns:a16="http://schemas.microsoft.com/office/drawing/2014/main" id="{CE83CD13-F114-0AF3-57F0-21CB090DE20D}"/>
              </a:ext>
            </a:extLst>
          </p:cNvPr>
          <p:cNvSpPr>
            <a:spLocks noGrp="1"/>
          </p:cNvSpPr>
          <p:nvPr>
            <p:ph type="title"/>
          </p:nvPr>
        </p:nvSpPr>
        <p:spPr/>
        <p:txBody>
          <a:bodyPr/>
          <a:lstStyle/>
          <a:p>
            <a:r>
              <a:rPr lang="en-US" dirty="0"/>
              <a:t>Differences Across Firms?</a:t>
            </a:r>
          </a:p>
        </p:txBody>
      </p:sp>
      <p:sp>
        <p:nvSpPr>
          <p:cNvPr id="4" name="Footer Placeholder 3">
            <a:extLst>
              <a:ext uri="{FF2B5EF4-FFF2-40B4-BE49-F238E27FC236}">
                <a16:creationId xmlns:a16="http://schemas.microsoft.com/office/drawing/2014/main" id="{8C581A7A-AC89-14C3-AB21-605E47392D3E}"/>
              </a:ext>
            </a:extLst>
          </p:cNvPr>
          <p:cNvSpPr>
            <a:spLocks noGrp="1"/>
          </p:cNvSpPr>
          <p:nvPr>
            <p:ph type="ftr" sz="quarter" idx="11"/>
          </p:nvPr>
        </p:nvSpPr>
        <p:spPr/>
        <p:txBody>
          <a:bodyPr/>
          <a:lstStyle/>
          <a:p>
            <a:r>
              <a:rPr lang="nl-NL" dirty="0" err="1"/>
              <a:t>Results</a:t>
            </a:r>
            <a:endParaRPr lang="nl-NL" dirty="0"/>
          </a:p>
        </p:txBody>
      </p:sp>
    </p:spTree>
    <p:extLst>
      <p:ext uri="{BB962C8B-B14F-4D97-AF65-F5344CB8AC3E}">
        <p14:creationId xmlns:p14="http://schemas.microsoft.com/office/powerpoint/2010/main" val="8738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7EC1-3F20-3448-DE5D-AD9C64CBFCD3}"/>
              </a:ext>
            </a:extLst>
          </p:cNvPr>
          <p:cNvSpPr>
            <a:spLocks noGrp="1"/>
          </p:cNvSpPr>
          <p:nvPr>
            <p:ph type="title"/>
          </p:nvPr>
        </p:nvSpPr>
        <p:spPr/>
        <p:txBody>
          <a:bodyPr/>
          <a:lstStyle/>
          <a:p>
            <a:r>
              <a:rPr lang="en-US" dirty="0"/>
              <a:t>Current Audit Firm Culture</a:t>
            </a:r>
          </a:p>
        </p:txBody>
      </p:sp>
      <p:sp>
        <p:nvSpPr>
          <p:cNvPr id="4" name="Footer Placeholder 3">
            <a:extLst>
              <a:ext uri="{FF2B5EF4-FFF2-40B4-BE49-F238E27FC236}">
                <a16:creationId xmlns:a16="http://schemas.microsoft.com/office/drawing/2014/main" id="{3CE4434B-A502-C344-F77F-371DAD9F1C3F}"/>
              </a:ext>
            </a:extLst>
          </p:cNvPr>
          <p:cNvSpPr>
            <a:spLocks noGrp="1"/>
          </p:cNvSpPr>
          <p:nvPr>
            <p:ph type="ftr" sz="quarter" idx="11"/>
          </p:nvPr>
        </p:nvSpPr>
        <p:spPr/>
        <p:txBody>
          <a:bodyPr/>
          <a:lstStyle/>
          <a:p>
            <a:r>
              <a:rPr lang="nl-NL" dirty="0" err="1"/>
              <a:t>Results</a:t>
            </a:r>
            <a:endParaRPr lang="nl-NL" dirty="0"/>
          </a:p>
        </p:txBody>
      </p:sp>
      <p:sp>
        <p:nvSpPr>
          <p:cNvPr id="12" name="Rectangle 11">
            <a:extLst>
              <a:ext uri="{FF2B5EF4-FFF2-40B4-BE49-F238E27FC236}">
                <a16:creationId xmlns:a16="http://schemas.microsoft.com/office/drawing/2014/main" id="{6705522B-3C97-6DF9-BD5D-2D89A623B464}"/>
              </a:ext>
            </a:extLst>
          </p:cNvPr>
          <p:cNvSpPr/>
          <p:nvPr/>
        </p:nvSpPr>
        <p:spPr>
          <a:xfrm>
            <a:off x="1857988" y="2556117"/>
            <a:ext cx="8519092" cy="857002"/>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Does </a:t>
            </a:r>
            <a:r>
              <a:rPr lang="en-US" sz="2000" b="1" dirty="0">
                <a:solidFill>
                  <a:schemeClr val="bg1"/>
                </a:solidFill>
              </a:rPr>
              <a:t>everyone</a:t>
            </a:r>
            <a:r>
              <a:rPr lang="en-US" sz="2000" dirty="0">
                <a:solidFill>
                  <a:schemeClr val="bg1"/>
                </a:solidFill>
              </a:rPr>
              <a:t> within the </a:t>
            </a:r>
            <a:r>
              <a:rPr lang="en-US" sz="2000" b="1" dirty="0">
                <a:solidFill>
                  <a:schemeClr val="bg1"/>
                </a:solidFill>
              </a:rPr>
              <a:t>organization share a similar view </a:t>
            </a:r>
            <a:r>
              <a:rPr lang="en-US" sz="2000" dirty="0">
                <a:solidFill>
                  <a:schemeClr val="bg1"/>
                </a:solidFill>
              </a:rPr>
              <a:t>of the current organizational culture?</a:t>
            </a:r>
          </a:p>
        </p:txBody>
      </p:sp>
      <p:sp>
        <p:nvSpPr>
          <p:cNvPr id="16" name="Equal 15">
            <a:extLst>
              <a:ext uri="{FF2B5EF4-FFF2-40B4-BE49-F238E27FC236}">
                <a16:creationId xmlns:a16="http://schemas.microsoft.com/office/drawing/2014/main" id="{85053898-0059-D737-0BD3-382E96BCFA78}"/>
              </a:ext>
            </a:extLst>
          </p:cNvPr>
          <p:cNvSpPr/>
          <p:nvPr/>
        </p:nvSpPr>
        <p:spPr>
          <a:xfrm>
            <a:off x="2654300" y="4271175"/>
            <a:ext cx="596900" cy="533400"/>
          </a:xfrm>
          <a:prstGeom prst="mathEqual">
            <a:avLst/>
          </a:prstGeom>
          <a:solidFill>
            <a:srgbClr val="B85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D25230DC-7CE4-49AD-9696-5B1B9684FD62}"/>
              </a:ext>
            </a:extLst>
          </p:cNvPr>
          <p:cNvSpPr/>
          <p:nvPr/>
        </p:nvSpPr>
        <p:spPr>
          <a:xfrm>
            <a:off x="3706267" y="4071563"/>
            <a:ext cx="5419682" cy="857002"/>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Strength of organizational culture</a:t>
            </a:r>
          </a:p>
        </p:txBody>
      </p:sp>
    </p:spTree>
    <p:extLst>
      <p:ext uri="{BB962C8B-B14F-4D97-AF65-F5344CB8AC3E}">
        <p14:creationId xmlns:p14="http://schemas.microsoft.com/office/powerpoint/2010/main" val="28735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42C7-FB09-34AD-E447-2F9B31E0B020}"/>
              </a:ext>
            </a:extLst>
          </p:cNvPr>
          <p:cNvSpPr>
            <a:spLocks noGrp="1"/>
          </p:cNvSpPr>
          <p:nvPr>
            <p:ph type="title"/>
          </p:nvPr>
        </p:nvSpPr>
        <p:spPr/>
        <p:txBody>
          <a:bodyPr>
            <a:normAutofit/>
          </a:bodyPr>
          <a:lstStyle/>
          <a:p>
            <a:r>
              <a:rPr lang="en-US" dirty="0">
                <a:latin typeface="Palatino"/>
              </a:rPr>
              <a:t>Differences Across Function Levels</a:t>
            </a:r>
          </a:p>
        </p:txBody>
      </p:sp>
      <p:sp>
        <p:nvSpPr>
          <p:cNvPr id="5" name="Footer Placeholder 4">
            <a:extLst>
              <a:ext uri="{FF2B5EF4-FFF2-40B4-BE49-F238E27FC236}">
                <a16:creationId xmlns:a16="http://schemas.microsoft.com/office/drawing/2014/main" id="{678F6234-B6F8-1626-D8E0-D5643F39B250}"/>
              </a:ext>
            </a:extLst>
          </p:cNvPr>
          <p:cNvSpPr>
            <a:spLocks noGrp="1"/>
          </p:cNvSpPr>
          <p:nvPr>
            <p:ph type="ftr" sz="quarter" idx="11"/>
          </p:nvPr>
        </p:nvSpPr>
        <p:spPr/>
        <p:txBody>
          <a:bodyPr/>
          <a:lstStyle/>
          <a:p>
            <a:r>
              <a:rPr lang="nl-NL" dirty="0" err="1">
                <a:latin typeface="Palatino"/>
              </a:rPr>
              <a:t>Strength</a:t>
            </a:r>
            <a:r>
              <a:rPr lang="nl-NL" dirty="0">
                <a:latin typeface="Palatino"/>
              </a:rPr>
              <a:t> of Culture</a:t>
            </a:r>
          </a:p>
        </p:txBody>
      </p:sp>
      <p:pic>
        <p:nvPicPr>
          <p:cNvPr id="6" name="Picture 5" descr="A graph with several rectangular boxes&#10;&#10;Description automatically generated with medium confidence">
            <a:extLst>
              <a:ext uri="{FF2B5EF4-FFF2-40B4-BE49-F238E27FC236}">
                <a16:creationId xmlns:a16="http://schemas.microsoft.com/office/drawing/2014/main" id="{662594E3-8DB3-346A-68C8-CC7790D24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08" y="1299191"/>
            <a:ext cx="8514012" cy="5163521"/>
          </a:xfrm>
          <a:prstGeom prst="rect">
            <a:avLst/>
          </a:prstGeom>
          <a:solidFill>
            <a:srgbClr val="B85E5C"/>
          </a:solidFill>
        </p:spPr>
      </p:pic>
      <p:cxnSp>
        <p:nvCxnSpPr>
          <p:cNvPr id="8" name="Straight Connector 7">
            <a:extLst>
              <a:ext uri="{FF2B5EF4-FFF2-40B4-BE49-F238E27FC236}">
                <a16:creationId xmlns:a16="http://schemas.microsoft.com/office/drawing/2014/main" id="{E099BDAF-BD3F-A92D-CCEA-CE049F552067}"/>
              </a:ext>
            </a:extLst>
          </p:cNvPr>
          <p:cNvCxnSpPr>
            <a:cxnSpLocks/>
          </p:cNvCxnSpPr>
          <p:nvPr/>
        </p:nvCxnSpPr>
        <p:spPr>
          <a:xfrm>
            <a:off x="1460534" y="1605280"/>
            <a:ext cx="6878286"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6E156-C088-CA78-73F2-02D28566FE8C}"/>
              </a:ext>
            </a:extLst>
          </p:cNvPr>
          <p:cNvCxnSpPr>
            <a:cxnSpLocks/>
          </p:cNvCxnSpPr>
          <p:nvPr/>
        </p:nvCxnSpPr>
        <p:spPr>
          <a:xfrm>
            <a:off x="1460534" y="3920530"/>
            <a:ext cx="6502400" cy="171704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8AF1166-DD8A-765B-7FEF-E9EA7748719A}"/>
              </a:ext>
            </a:extLst>
          </p:cNvPr>
          <p:cNvSpPr>
            <a:spLocks noChangeAspect="1"/>
          </p:cNvSpPr>
          <p:nvPr/>
        </p:nvSpPr>
        <p:spPr>
          <a:xfrm>
            <a:off x="8952663" y="2651988"/>
            <a:ext cx="537860" cy="548640"/>
          </a:xfrm>
          <a:prstGeom prst="ellipse">
            <a:avLst/>
          </a:prstGeom>
          <a:solidFill>
            <a:srgbClr val="021C3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Palatino"/>
                <a:ea typeface="Helvetica Light" charset="0"/>
                <a:cs typeface="Calibri" panose="020F0502020204030204" pitchFamily="34" charset="0"/>
              </a:rPr>
              <a:t>1</a:t>
            </a:r>
            <a:r>
              <a:rPr lang="en-US" dirty="0">
                <a:ln w="0"/>
                <a:solidFill>
                  <a:schemeClr val="bg1"/>
                </a:solidFill>
                <a:effectLst>
                  <a:outerShdw blurRad="38100" dist="19050" dir="2700000" algn="tl" rotWithShape="0">
                    <a:schemeClr val="dk1">
                      <a:alpha val="40000"/>
                    </a:schemeClr>
                  </a:outerShdw>
                </a:effectLst>
                <a:latin typeface="Palatino"/>
                <a:ea typeface="Helvetica Light" charset="0"/>
                <a:cs typeface="Helvetica Light" charset="0"/>
              </a:rPr>
              <a:t>.</a:t>
            </a:r>
          </a:p>
        </p:txBody>
      </p:sp>
      <p:sp>
        <p:nvSpPr>
          <p:cNvPr id="14" name="TextBox 13">
            <a:extLst>
              <a:ext uri="{FF2B5EF4-FFF2-40B4-BE49-F238E27FC236}">
                <a16:creationId xmlns:a16="http://schemas.microsoft.com/office/drawing/2014/main" id="{5C8908E1-283B-C295-8AC1-2A13CF2BF7EE}"/>
              </a:ext>
            </a:extLst>
          </p:cNvPr>
          <p:cNvSpPr txBox="1"/>
          <p:nvPr/>
        </p:nvSpPr>
        <p:spPr>
          <a:xfrm>
            <a:off x="9652096" y="2725360"/>
            <a:ext cx="2295996" cy="430887"/>
          </a:xfrm>
          <a:prstGeom prst="rect">
            <a:avLst/>
          </a:prstGeom>
          <a:noFill/>
        </p:spPr>
        <p:txBody>
          <a:bodyPr wrap="square" rtlCol="0">
            <a:spAutoFit/>
          </a:bodyPr>
          <a:lstStyle/>
          <a:p>
            <a:r>
              <a:rPr lang="en-US" sz="2200" dirty="0">
                <a:latin typeface="Palatino"/>
              </a:rPr>
              <a:t>Mean is shifting.</a:t>
            </a:r>
          </a:p>
        </p:txBody>
      </p:sp>
      <p:sp>
        <p:nvSpPr>
          <p:cNvPr id="15" name="Oval 14">
            <a:extLst>
              <a:ext uri="{FF2B5EF4-FFF2-40B4-BE49-F238E27FC236}">
                <a16:creationId xmlns:a16="http://schemas.microsoft.com/office/drawing/2014/main" id="{DDAEDCF3-59A7-CA5D-9C81-603266A5AFEC}"/>
              </a:ext>
            </a:extLst>
          </p:cNvPr>
          <p:cNvSpPr>
            <a:spLocks noChangeAspect="1"/>
          </p:cNvSpPr>
          <p:nvPr/>
        </p:nvSpPr>
        <p:spPr>
          <a:xfrm>
            <a:off x="8952663" y="4193162"/>
            <a:ext cx="537860" cy="548640"/>
          </a:xfrm>
          <a:prstGeom prst="ellipse">
            <a:avLst/>
          </a:prstGeom>
          <a:solidFill>
            <a:srgbClr val="021C3D"/>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Palatino"/>
                <a:ea typeface="Helvetica Light" charset="0"/>
                <a:cs typeface="Calibri" panose="020F0502020204030204" pitchFamily="34" charset="0"/>
              </a:rPr>
              <a:t>2</a:t>
            </a:r>
            <a:r>
              <a:rPr lang="en-US" dirty="0">
                <a:ln w="0"/>
                <a:solidFill>
                  <a:schemeClr val="bg1"/>
                </a:solidFill>
                <a:effectLst>
                  <a:outerShdw blurRad="38100" dist="19050" dir="2700000" algn="tl" rotWithShape="0">
                    <a:schemeClr val="dk1">
                      <a:alpha val="40000"/>
                    </a:schemeClr>
                  </a:outerShdw>
                </a:effectLst>
                <a:latin typeface="Palatino"/>
                <a:ea typeface="Helvetica Light" charset="0"/>
                <a:cs typeface="Helvetica Light" charset="0"/>
              </a:rPr>
              <a:t>.</a:t>
            </a:r>
          </a:p>
        </p:txBody>
      </p:sp>
      <p:sp>
        <p:nvSpPr>
          <p:cNvPr id="16" name="TextBox 15">
            <a:extLst>
              <a:ext uri="{FF2B5EF4-FFF2-40B4-BE49-F238E27FC236}">
                <a16:creationId xmlns:a16="http://schemas.microsoft.com/office/drawing/2014/main" id="{D1142F49-4C2A-EFD7-82A5-9CC59C598E1C}"/>
              </a:ext>
            </a:extLst>
          </p:cNvPr>
          <p:cNvSpPr txBox="1"/>
          <p:nvPr/>
        </p:nvSpPr>
        <p:spPr>
          <a:xfrm>
            <a:off x="9652096" y="4266534"/>
            <a:ext cx="2295996" cy="1107996"/>
          </a:xfrm>
          <a:prstGeom prst="rect">
            <a:avLst/>
          </a:prstGeom>
          <a:noFill/>
        </p:spPr>
        <p:txBody>
          <a:bodyPr wrap="square" rtlCol="0">
            <a:spAutoFit/>
          </a:bodyPr>
          <a:lstStyle/>
          <a:p>
            <a:r>
              <a:rPr lang="en-US" sz="2200" dirty="0">
                <a:latin typeface="Palatino"/>
              </a:rPr>
              <a:t>Variance is increasing = less agreement. </a:t>
            </a:r>
          </a:p>
        </p:txBody>
      </p:sp>
    </p:spTree>
    <p:extLst>
      <p:ext uri="{BB962C8B-B14F-4D97-AF65-F5344CB8AC3E}">
        <p14:creationId xmlns:p14="http://schemas.microsoft.com/office/powerpoint/2010/main" val="19208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7092-64A6-CF8D-2EC6-2BABFEA55F48}"/>
              </a:ext>
            </a:extLst>
          </p:cNvPr>
          <p:cNvSpPr>
            <a:spLocks noGrp="1"/>
          </p:cNvSpPr>
          <p:nvPr>
            <p:ph type="title"/>
          </p:nvPr>
        </p:nvSpPr>
        <p:spPr/>
        <p:txBody>
          <a:bodyPr/>
          <a:lstStyle/>
          <a:p>
            <a:r>
              <a:rPr lang="en-US" dirty="0">
                <a:latin typeface="Palatino"/>
              </a:rPr>
              <a:t>Culture Gaps?</a:t>
            </a:r>
          </a:p>
        </p:txBody>
      </p:sp>
      <p:sp>
        <p:nvSpPr>
          <p:cNvPr id="3" name="Content Placeholder 2">
            <a:extLst>
              <a:ext uri="{FF2B5EF4-FFF2-40B4-BE49-F238E27FC236}">
                <a16:creationId xmlns:a16="http://schemas.microsoft.com/office/drawing/2014/main" id="{5235B949-5359-D55C-C739-83B0D42E8278}"/>
              </a:ext>
            </a:extLst>
          </p:cNvPr>
          <p:cNvSpPr>
            <a:spLocks noGrp="1"/>
          </p:cNvSpPr>
          <p:nvPr>
            <p:ph idx="1"/>
          </p:nvPr>
        </p:nvSpPr>
        <p:spPr>
          <a:xfrm>
            <a:off x="1003852" y="2057476"/>
            <a:ext cx="10692434" cy="1093152"/>
          </a:xfrm>
        </p:spPr>
        <p:txBody>
          <a:bodyPr>
            <a:normAutofit/>
          </a:bodyPr>
          <a:lstStyle/>
          <a:p>
            <a:r>
              <a:rPr lang="en-US" dirty="0">
                <a:latin typeface="Palatino"/>
              </a:rPr>
              <a:t>A </a:t>
            </a:r>
            <a:r>
              <a:rPr lang="en-US" b="1" dirty="0">
                <a:latin typeface="Palatino"/>
              </a:rPr>
              <a:t>key advantage</a:t>
            </a:r>
            <a:r>
              <a:rPr lang="en-US" dirty="0">
                <a:latin typeface="Palatino"/>
              </a:rPr>
              <a:t> of using the CVF is that it allows us to </a:t>
            </a:r>
            <a:r>
              <a:rPr lang="en-US" b="1" dirty="0">
                <a:latin typeface="Palatino"/>
              </a:rPr>
              <a:t>identify different gaps </a:t>
            </a:r>
            <a:r>
              <a:rPr lang="en-US" dirty="0">
                <a:latin typeface="Palatino"/>
              </a:rPr>
              <a:t>in the organizational culture by comparing:</a:t>
            </a:r>
          </a:p>
          <a:p>
            <a:endParaRPr lang="en-US" dirty="0">
              <a:latin typeface="Palatino"/>
            </a:endParaRPr>
          </a:p>
          <a:p>
            <a:pPr marL="457200" lvl="1" indent="0">
              <a:buNone/>
            </a:pPr>
            <a:endParaRPr lang="en-US" dirty="0">
              <a:latin typeface="Palatino"/>
            </a:endParaRPr>
          </a:p>
          <a:p>
            <a:endParaRPr lang="en-US" b="1" dirty="0">
              <a:latin typeface="Palatino"/>
            </a:endParaRPr>
          </a:p>
        </p:txBody>
      </p:sp>
      <p:sp>
        <p:nvSpPr>
          <p:cNvPr id="4" name="Footer Placeholder 3">
            <a:extLst>
              <a:ext uri="{FF2B5EF4-FFF2-40B4-BE49-F238E27FC236}">
                <a16:creationId xmlns:a16="http://schemas.microsoft.com/office/drawing/2014/main" id="{AF992FA3-BAB2-FDDE-F2D4-8C9F311CA24B}"/>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sp>
        <p:nvSpPr>
          <p:cNvPr id="6" name="Rectangle 5">
            <a:extLst>
              <a:ext uri="{FF2B5EF4-FFF2-40B4-BE49-F238E27FC236}">
                <a16:creationId xmlns:a16="http://schemas.microsoft.com/office/drawing/2014/main" id="{4283CF31-3F1B-CC1D-9237-3074D1CFC7C1}"/>
              </a:ext>
            </a:extLst>
          </p:cNvPr>
          <p:cNvSpPr/>
          <p:nvPr/>
        </p:nvSpPr>
        <p:spPr>
          <a:xfrm>
            <a:off x="2363804" y="3288348"/>
            <a:ext cx="2527300" cy="11684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Palatino"/>
              </a:rPr>
              <a:t>Desired </a:t>
            </a:r>
            <a:r>
              <a:rPr lang="en-US" sz="2000" dirty="0">
                <a:latin typeface="Palatino"/>
              </a:rPr>
              <a:t>Organizational Culture</a:t>
            </a:r>
          </a:p>
        </p:txBody>
      </p:sp>
      <p:sp>
        <p:nvSpPr>
          <p:cNvPr id="8" name="Rectangle 7">
            <a:extLst>
              <a:ext uri="{FF2B5EF4-FFF2-40B4-BE49-F238E27FC236}">
                <a16:creationId xmlns:a16="http://schemas.microsoft.com/office/drawing/2014/main" id="{52303C3F-900A-7017-7E55-1BC17AA083A5}"/>
              </a:ext>
            </a:extLst>
          </p:cNvPr>
          <p:cNvSpPr/>
          <p:nvPr/>
        </p:nvSpPr>
        <p:spPr>
          <a:xfrm>
            <a:off x="7300894" y="3288348"/>
            <a:ext cx="2527300" cy="11684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Palatino"/>
              </a:rPr>
              <a:t>Current</a:t>
            </a:r>
          </a:p>
          <a:p>
            <a:pPr algn="ctr"/>
            <a:r>
              <a:rPr lang="en-US" sz="2000" dirty="0">
                <a:latin typeface="Palatino"/>
              </a:rPr>
              <a:t>Organizational Culture</a:t>
            </a:r>
          </a:p>
        </p:txBody>
      </p:sp>
      <p:sp>
        <p:nvSpPr>
          <p:cNvPr id="9" name="Up-Down Arrow 8">
            <a:extLst>
              <a:ext uri="{FF2B5EF4-FFF2-40B4-BE49-F238E27FC236}">
                <a16:creationId xmlns:a16="http://schemas.microsoft.com/office/drawing/2014/main" id="{AA851072-F470-29DA-7BD7-049B0E91093D}"/>
              </a:ext>
            </a:extLst>
          </p:cNvPr>
          <p:cNvSpPr/>
          <p:nvPr/>
        </p:nvSpPr>
        <p:spPr>
          <a:xfrm rot="5400000">
            <a:off x="5803899" y="3410189"/>
            <a:ext cx="584200" cy="924719"/>
          </a:xfrm>
          <a:prstGeom prst="upDownArrow">
            <a:avLst/>
          </a:prstGeom>
          <a:solidFill>
            <a:srgbClr val="B85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a:endParaRPr>
          </a:p>
        </p:txBody>
      </p:sp>
      <p:sp>
        <p:nvSpPr>
          <p:cNvPr id="10" name="Content Placeholder 2">
            <a:extLst>
              <a:ext uri="{FF2B5EF4-FFF2-40B4-BE49-F238E27FC236}">
                <a16:creationId xmlns:a16="http://schemas.microsoft.com/office/drawing/2014/main" id="{8FD9D7D8-882E-CD8E-A4DB-2A4B63C42B54}"/>
              </a:ext>
            </a:extLst>
          </p:cNvPr>
          <p:cNvSpPr txBox="1">
            <a:spLocks/>
          </p:cNvSpPr>
          <p:nvPr/>
        </p:nvSpPr>
        <p:spPr>
          <a:xfrm>
            <a:off x="1003852" y="4907841"/>
            <a:ext cx="10898656" cy="1585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909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909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909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909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909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Palatino"/>
              </a:rPr>
              <a:t>With this data, we answer two more questions helping us understand audit firm culture:</a:t>
            </a:r>
          </a:p>
          <a:p>
            <a:pPr marL="457200" indent="-457200">
              <a:buAutoNum type="arabicParenBoth"/>
            </a:pPr>
            <a:r>
              <a:rPr lang="en-US" sz="2000" dirty="0">
                <a:solidFill>
                  <a:schemeClr val="tx2"/>
                </a:solidFill>
                <a:latin typeface="Palatino"/>
              </a:rPr>
              <a:t>How </a:t>
            </a:r>
            <a:r>
              <a:rPr lang="en-US" sz="2000" b="1" dirty="0">
                <a:solidFill>
                  <a:schemeClr val="tx2"/>
                </a:solidFill>
                <a:latin typeface="Palatino"/>
              </a:rPr>
              <a:t>effective</a:t>
            </a:r>
            <a:r>
              <a:rPr lang="en-US" sz="2000" dirty="0">
                <a:solidFill>
                  <a:schemeClr val="tx2"/>
                </a:solidFill>
                <a:latin typeface="Palatino"/>
              </a:rPr>
              <a:t> are audit partners in </a:t>
            </a:r>
            <a:r>
              <a:rPr lang="en-US" sz="2000" b="1" i="1" dirty="0">
                <a:solidFill>
                  <a:schemeClr val="tx2"/>
                </a:solidFill>
                <a:latin typeface="Palatino"/>
              </a:rPr>
              <a:t>communicating</a:t>
            </a:r>
            <a:r>
              <a:rPr lang="en-US" sz="2000" i="1" dirty="0">
                <a:solidFill>
                  <a:schemeClr val="tx2"/>
                </a:solidFill>
                <a:latin typeface="Palatino"/>
              </a:rPr>
              <a:t> </a:t>
            </a:r>
            <a:r>
              <a:rPr lang="en-US" sz="2000" dirty="0">
                <a:solidFill>
                  <a:schemeClr val="tx2"/>
                </a:solidFill>
                <a:latin typeface="Palatino"/>
              </a:rPr>
              <a:t>the firm’s desired values?</a:t>
            </a:r>
          </a:p>
          <a:p>
            <a:pPr marL="457200" indent="-457200">
              <a:buAutoNum type="arabicParenBoth"/>
            </a:pPr>
            <a:r>
              <a:rPr lang="en-US" sz="2000" dirty="0">
                <a:solidFill>
                  <a:schemeClr val="tx2"/>
                </a:solidFill>
                <a:latin typeface="Palatino"/>
              </a:rPr>
              <a:t>How </a:t>
            </a:r>
            <a:r>
              <a:rPr lang="en-US" sz="2000" b="1" dirty="0">
                <a:solidFill>
                  <a:schemeClr val="tx2"/>
                </a:solidFill>
                <a:latin typeface="Palatino"/>
              </a:rPr>
              <a:t>effective</a:t>
            </a:r>
            <a:r>
              <a:rPr lang="en-US" sz="2000" dirty="0">
                <a:solidFill>
                  <a:schemeClr val="tx2"/>
                </a:solidFill>
                <a:latin typeface="Palatino"/>
              </a:rPr>
              <a:t> are audit partners in </a:t>
            </a:r>
            <a:r>
              <a:rPr lang="en-US" sz="2000" b="1" dirty="0">
                <a:solidFill>
                  <a:schemeClr val="tx2"/>
                </a:solidFill>
                <a:latin typeface="Palatino"/>
              </a:rPr>
              <a:t>embedding</a:t>
            </a:r>
            <a:r>
              <a:rPr lang="en-US" sz="2000" dirty="0">
                <a:solidFill>
                  <a:schemeClr val="tx2"/>
                </a:solidFill>
                <a:latin typeface="Palatino"/>
              </a:rPr>
              <a:t> the firm’s desired values?</a:t>
            </a:r>
          </a:p>
          <a:p>
            <a:pPr marL="457200" lvl="1" indent="0">
              <a:buFont typeface="Arial" panose="020B0604020202020204" pitchFamily="34" charset="0"/>
              <a:buNone/>
            </a:pPr>
            <a:endParaRPr lang="en-US" sz="2000" dirty="0">
              <a:solidFill>
                <a:schemeClr val="tx2"/>
              </a:solidFill>
              <a:latin typeface="Palatino"/>
            </a:endParaRPr>
          </a:p>
          <a:p>
            <a:endParaRPr lang="en-US" sz="2000" b="1" dirty="0">
              <a:solidFill>
                <a:schemeClr val="tx2"/>
              </a:solidFill>
              <a:latin typeface="Palatino"/>
            </a:endParaRPr>
          </a:p>
        </p:txBody>
      </p:sp>
    </p:spTree>
    <p:extLst>
      <p:ext uri="{BB962C8B-B14F-4D97-AF65-F5344CB8AC3E}">
        <p14:creationId xmlns:p14="http://schemas.microsoft.com/office/powerpoint/2010/main" val="36470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E1FE-010D-C38E-6A07-49EFB13EBAA6}"/>
              </a:ext>
            </a:extLst>
          </p:cNvPr>
          <p:cNvSpPr>
            <a:spLocks noGrp="1"/>
          </p:cNvSpPr>
          <p:nvPr>
            <p:ph type="title"/>
          </p:nvPr>
        </p:nvSpPr>
        <p:spPr>
          <a:xfrm>
            <a:off x="4062403" y="550395"/>
            <a:ext cx="4267200" cy="934279"/>
          </a:xfrm>
        </p:spPr>
        <p:txBody>
          <a:bodyPr/>
          <a:lstStyle/>
          <a:p>
            <a:r>
              <a:rPr lang="en-US" dirty="0">
                <a:latin typeface="Palatino"/>
              </a:rPr>
              <a:t>Desired Culture Gap</a:t>
            </a:r>
          </a:p>
        </p:txBody>
      </p:sp>
      <p:sp>
        <p:nvSpPr>
          <p:cNvPr id="4" name="Footer Placeholder 3">
            <a:extLst>
              <a:ext uri="{FF2B5EF4-FFF2-40B4-BE49-F238E27FC236}">
                <a16:creationId xmlns:a16="http://schemas.microsoft.com/office/drawing/2014/main" id="{A8206BF6-A706-5D30-E31A-650AB43A8D9C}"/>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pic>
        <p:nvPicPr>
          <p:cNvPr id="18" name="Picture 17">
            <a:extLst>
              <a:ext uri="{FF2B5EF4-FFF2-40B4-BE49-F238E27FC236}">
                <a16:creationId xmlns:a16="http://schemas.microsoft.com/office/drawing/2014/main" id="{BDAC74E7-AC2A-05F9-8623-59BDEB8CD6F4}"/>
              </a:ext>
            </a:extLst>
          </p:cNvPr>
          <p:cNvPicPr>
            <a:picLocks noChangeAspect="1"/>
          </p:cNvPicPr>
          <p:nvPr/>
        </p:nvPicPr>
        <p:blipFill>
          <a:blip r:embed="rId2">
            <a:alphaModFix amt="35000"/>
          </a:blip>
          <a:stretch>
            <a:fillRect/>
          </a:stretch>
        </p:blipFill>
        <p:spPr>
          <a:xfrm>
            <a:off x="1054336" y="1389632"/>
            <a:ext cx="10083328" cy="5238927"/>
          </a:xfrm>
          <a:prstGeom prst="rect">
            <a:avLst/>
          </a:prstGeom>
        </p:spPr>
      </p:pic>
      <p:cxnSp>
        <p:nvCxnSpPr>
          <p:cNvPr id="20" name="Straight Connector 19">
            <a:extLst>
              <a:ext uri="{FF2B5EF4-FFF2-40B4-BE49-F238E27FC236}">
                <a16:creationId xmlns:a16="http://schemas.microsoft.com/office/drawing/2014/main" id="{5C6A5108-69CC-2DF3-160C-6D387F9B06FF}"/>
              </a:ext>
            </a:extLst>
          </p:cNvPr>
          <p:cNvCxnSpPr>
            <a:cxnSpLocks/>
          </p:cNvCxnSpPr>
          <p:nvPr/>
        </p:nvCxnSpPr>
        <p:spPr>
          <a:xfrm>
            <a:off x="3251200" y="2317992"/>
            <a:ext cx="4930208" cy="1712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01CD47-5D7A-3435-1421-74158BA64B63}"/>
              </a:ext>
            </a:extLst>
          </p:cNvPr>
          <p:cNvCxnSpPr/>
          <p:nvPr/>
        </p:nvCxnSpPr>
        <p:spPr>
          <a:xfrm>
            <a:off x="3263900" y="2317992"/>
            <a:ext cx="584200" cy="3022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0BC911-F27D-474F-75EA-6BB929FA6824}"/>
              </a:ext>
            </a:extLst>
          </p:cNvPr>
          <p:cNvCxnSpPr>
            <a:cxnSpLocks/>
          </p:cNvCxnSpPr>
          <p:nvPr/>
        </p:nvCxnSpPr>
        <p:spPr>
          <a:xfrm flipH="1">
            <a:off x="3850708" y="4673600"/>
            <a:ext cx="3756592" cy="6669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A6FED0-27C8-6906-056E-C537C2AF4097}"/>
              </a:ext>
            </a:extLst>
          </p:cNvPr>
          <p:cNvCxnSpPr>
            <a:cxnSpLocks/>
          </p:cNvCxnSpPr>
          <p:nvPr/>
        </p:nvCxnSpPr>
        <p:spPr>
          <a:xfrm flipV="1">
            <a:off x="7594600" y="2489200"/>
            <a:ext cx="577663" cy="2184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88EBC3-5D70-D515-F31E-AF8293ACF809}"/>
              </a:ext>
            </a:extLst>
          </p:cNvPr>
          <p:cNvCxnSpPr/>
          <p:nvPr/>
        </p:nvCxnSpPr>
        <p:spPr>
          <a:xfrm>
            <a:off x="10160000" y="20320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DF3B3C-EBA2-5724-B149-DFDAC0ECEC9F}"/>
              </a:ext>
            </a:extLst>
          </p:cNvPr>
          <p:cNvSpPr txBox="1"/>
          <p:nvPr/>
        </p:nvSpPr>
        <p:spPr>
          <a:xfrm>
            <a:off x="10687701" y="1847334"/>
            <a:ext cx="869149" cy="338554"/>
          </a:xfrm>
          <a:prstGeom prst="rect">
            <a:avLst/>
          </a:prstGeom>
          <a:noFill/>
        </p:spPr>
        <p:txBody>
          <a:bodyPr wrap="none" rtlCol="0">
            <a:spAutoFit/>
          </a:bodyPr>
          <a:lstStyle/>
          <a:p>
            <a:r>
              <a:rPr lang="en-US" sz="1600" b="1" dirty="0">
                <a:latin typeface="Palatino"/>
              </a:rPr>
              <a:t>Partner</a:t>
            </a:r>
            <a:endParaRPr lang="en-US" b="1" dirty="0">
              <a:latin typeface="Palatino"/>
            </a:endParaRPr>
          </a:p>
        </p:txBody>
      </p:sp>
      <p:cxnSp>
        <p:nvCxnSpPr>
          <p:cNvPr id="39" name="Straight Connector 38">
            <a:extLst>
              <a:ext uri="{FF2B5EF4-FFF2-40B4-BE49-F238E27FC236}">
                <a16:creationId xmlns:a16="http://schemas.microsoft.com/office/drawing/2014/main" id="{8A7E774C-8A8E-B0AE-3091-7C19CFF2ABDD}"/>
              </a:ext>
            </a:extLst>
          </p:cNvPr>
          <p:cNvCxnSpPr>
            <a:cxnSpLocks/>
          </p:cNvCxnSpPr>
          <p:nvPr/>
        </p:nvCxnSpPr>
        <p:spPr>
          <a:xfrm flipH="1">
            <a:off x="3294890" y="2554153"/>
            <a:ext cx="235710" cy="301017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A551C7-578C-5AEB-7C26-8FE427E1D0A4}"/>
              </a:ext>
            </a:extLst>
          </p:cNvPr>
          <p:cNvCxnSpPr>
            <a:cxnSpLocks/>
          </p:cNvCxnSpPr>
          <p:nvPr/>
        </p:nvCxnSpPr>
        <p:spPr>
          <a:xfrm flipH="1">
            <a:off x="10160000" y="2403596"/>
            <a:ext cx="457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A81B197-3522-1350-A410-4DC15485A878}"/>
              </a:ext>
            </a:extLst>
          </p:cNvPr>
          <p:cNvSpPr txBox="1"/>
          <p:nvPr/>
        </p:nvSpPr>
        <p:spPr>
          <a:xfrm>
            <a:off x="10685927" y="2197521"/>
            <a:ext cx="1210588" cy="338554"/>
          </a:xfrm>
          <a:prstGeom prst="rect">
            <a:avLst/>
          </a:prstGeom>
          <a:noFill/>
        </p:spPr>
        <p:txBody>
          <a:bodyPr wrap="none" rtlCol="0">
            <a:spAutoFit/>
          </a:bodyPr>
          <a:lstStyle/>
          <a:p>
            <a:r>
              <a:rPr lang="en-US" sz="1600" b="1" dirty="0">
                <a:latin typeface="Palatino"/>
              </a:rPr>
              <a:t>Employees</a:t>
            </a:r>
            <a:endParaRPr lang="en-US" b="1" dirty="0">
              <a:latin typeface="Palatino"/>
            </a:endParaRPr>
          </a:p>
        </p:txBody>
      </p:sp>
      <p:cxnSp>
        <p:nvCxnSpPr>
          <p:cNvPr id="45" name="Straight Connector 44">
            <a:extLst>
              <a:ext uri="{FF2B5EF4-FFF2-40B4-BE49-F238E27FC236}">
                <a16:creationId xmlns:a16="http://schemas.microsoft.com/office/drawing/2014/main" id="{6D733626-F3EE-079A-6DD9-1841DA65611E}"/>
              </a:ext>
            </a:extLst>
          </p:cNvPr>
          <p:cNvCxnSpPr>
            <a:cxnSpLocks/>
          </p:cNvCxnSpPr>
          <p:nvPr/>
        </p:nvCxnSpPr>
        <p:spPr>
          <a:xfrm flipH="1">
            <a:off x="3276600" y="5198711"/>
            <a:ext cx="4606831" cy="37547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4E5AE4D-87FF-A14F-1505-C94F69445196}"/>
              </a:ext>
            </a:extLst>
          </p:cNvPr>
          <p:cNvCxnSpPr>
            <a:cxnSpLocks/>
          </p:cNvCxnSpPr>
          <p:nvPr/>
        </p:nvCxnSpPr>
        <p:spPr>
          <a:xfrm flipH="1">
            <a:off x="7872199" y="2403596"/>
            <a:ext cx="471703" cy="27889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2562E3-631C-3848-B994-72D79253C6B3}"/>
              </a:ext>
            </a:extLst>
          </p:cNvPr>
          <p:cNvCxnSpPr>
            <a:cxnSpLocks/>
          </p:cNvCxnSpPr>
          <p:nvPr/>
        </p:nvCxnSpPr>
        <p:spPr>
          <a:xfrm flipH="1">
            <a:off x="3517900" y="2403596"/>
            <a:ext cx="4826002" cy="1632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E1FE-010D-C38E-6A07-49EFB13EBAA6}"/>
              </a:ext>
            </a:extLst>
          </p:cNvPr>
          <p:cNvSpPr>
            <a:spLocks noGrp="1"/>
          </p:cNvSpPr>
          <p:nvPr>
            <p:ph type="title"/>
          </p:nvPr>
        </p:nvSpPr>
        <p:spPr/>
        <p:txBody>
          <a:bodyPr/>
          <a:lstStyle/>
          <a:p>
            <a:r>
              <a:rPr lang="en-US" dirty="0"/>
              <a:t>Desired Culture Gap</a:t>
            </a:r>
          </a:p>
        </p:txBody>
      </p:sp>
      <p:sp>
        <p:nvSpPr>
          <p:cNvPr id="3" name="Content Placeholder 2">
            <a:extLst>
              <a:ext uri="{FF2B5EF4-FFF2-40B4-BE49-F238E27FC236}">
                <a16:creationId xmlns:a16="http://schemas.microsoft.com/office/drawing/2014/main" id="{09C25704-9217-6C20-DD4E-5BA4B5AE0DCC}"/>
              </a:ext>
            </a:extLst>
          </p:cNvPr>
          <p:cNvSpPr>
            <a:spLocks noGrp="1"/>
          </p:cNvSpPr>
          <p:nvPr>
            <p:ph idx="1"/>
          </p:nvPr>
        </p:nvSpPr>
        <p:spPr>
          <a:xfrm>
            <a:off x="1003852" y="2501900"/>
            <a:ext cx="10670056" cy="3675063"/>
          </a:xfrm>
        </p:spPr>
        <p:txBody>
          <a:bodyPr>
            <a:normAutofit fontScale="92500" lnSpcReduction="20000"/>
          </a:bodyPr>
          <a:lstStyle/>
          <a:p>
            <a:r>
              <a:rPr lang="en-US" dirty="0"/>
              <a:t>This </a:t>
            </a:r>
            <a:r>
              <a:rPr lang="en-US" b="1" dirty="0"/>
              <a:t>gap</a:t>
            </a:r>
            <a:r>
              <a:rPr lang="en-US" dirty="0"/>
              <a:t> captures</a:t>
            </a:r>
            <a:r>
              <a:rPr lang="en-US" b="1" dirty="0"/>
              <a:t> how effective the firm/partners </a:t>
            </a:r>
            <a:r>
              <a:rPr lang="en-US" dirty="0"/>
              <a:t>are at </a:t>
            </a:r>
            <a:r>
              <a:rPr lang="en-US" b="1" dirty="0"/>
              <a:t>communicating the </a:t>
            </a:r>
            <a:r>
              <a:rPr lang="en-US" b="1" dirty="0">
                <a:solidFill>
                  <a:srgbClr val="00B050"/>
                </a:solidFill>
              </a:rPr>
              <a:t>desired firm’s values.</a:t>
            </a:r>
          </a:p>
          <a:p>
            <a:endParaRPr lang="en-US" dirty="0"/>
          </a:p>
          <a:p>
            <a:r>
              <a:rPr lang="en-US" dirty="0"/>
              <a:t>We observe some notable (and statistically significant) differences:</a:t>
            </a:r>
          </a:p>
          <a:p>
            <a:pPr marL="0" indent="0">
              <a:buNone/>
            </a:pPr>
            <a:endParaRPr lang="en-US" dirty="0"/>
          </a:p>
          <a:p>
            <a:pPr marL="457200" indent="-457200">
              <a:buAutoNum type="arabicParenBoth"/>
            </a:pPr>
            <a:r>
              <a:rPr lang="en-US" b="1" dirty="0"/>
              <a:t>Employees perceive </a:t>
            </a:r>
            <a:r>
              <a:rPr lang="en-US" dirty="0"/>
              <a:t>that the firm’s </a:t>
            </a:r>
            <a:r>
              <a:rPr lang="en-US" i="1" dirty="0">
                <a:solidFill>
                  <a:srgbClr val="00B050"/>
                </a:solidFill>
              </a:rPr>
              <a:t>desired values</a:t>
            </a:r>
            <a:r>
              <a:rPr lang="en-US" dirty="0">
                <a:solidFill>
                  <a:srgbClr val="00B050"/>
                </a:solidFill>
              </a:rPr>
              <a:t> </a:t>
            </a:r>
            <a:r>
              <a:rPr lang="en-US" dirty="0"/>
              <a:t>center </a:t>
            </a:r>
            <a:r>
              <a:rPr lang="en-US" b="1" dirty="0"/>
              <a:t>more strongly</a:t>
            </a:r>
            <a:r>
              <a:rPr lang="en-US" dirty="0"/>
              <a:t> on </a:t>
            </a:r>
            <a:r>
              <a:rPr lang="en-US" b="1" dirty="0"/>
              <a:t>Control</a:t>
            </a:r>
            <a:r>
              <a:rPr lang="en-US" dirty="0"/>
              <a:t> and </a:t>
            </a:r>
            <a:r>
              <a:rPr lang="en-US" b="1" dirty="0"/>
              <a:t>less strongly </a:t>
            </a:r>
            <a:r>
              <a:rPr lang="en-US" dirty="0"/>
              <a:t>on </a:t>
            </a:r>
            <a:r>
              <a:rPr lang="en-US" b="1" dirty="0"/>
              <a:t>Collaboration.</a:t>
            </a:r>
          </a:p>
          <a:p>
            <a:pPr marL="457200" indent="-457200">
              <a:buAutoNum type="arabicParenBoth"/>
            </a:pPr>
            <a:endParaRPr lang="en-US" b="1" dirty="0"/>
          </a:p>
          <a:p>
            <a:pPr marL="457200" indent="-457200">
              <a:buAutoNum type="arabicParenBoth"/>
            </a:pPr>
            <a:r>
              <a:rPr lang="en-US" b="1" dirty="0"/>
              <a:t>Employees</a:t>
            </a:r>
            <a:r>
              <a:rPr lang="en-US" dirty="0"/>
              <a:t> also </a:t>
            </a:r>
            <a:r>
              <a:rPr lang="en-US" b="1" dirty="0"/>
              <a:t>perceive</a:t>
            </a:r>
            <a:r>
              <a:rPr lang="en-US" dirty="0"/>
              <a:t> a stronger focus on </a:t>
            </a:r>
            <a:r>
              <a:rPr lang="en-US" b="1" dirty="0"/>
              <a:t>Compete.</a:t>
            </a:r>
          </a:p>
          <a:p>
            <a:pPr marL="457200" indent="-457200">
              <a:buAutoNum type="arabicParenBoth"/>
            </a:pPr>
            <a:endParaRPr lang="en-US" b="1" dirty="0"/>
          </a:p>
          <a:p>
            <a:pPr marL="457200" indent="-457200">
              <a:buAutoNum type="arabicParenBoth"/>
            </a:pPr>
            <a:r>
              <a:rPr lang="en-US" b="1" dirty="0"/>
              <a:t>The</a:t>
            </a:r>
            <a:r>
              <a:rPr lang="en-US" dirty="0"/>
              <a:t> </a:t>
            </a:r>
            <a:r>
              <a:rPr lang="en-US" b="1" dirty="0"/>
              <a:t>gap</a:t>
            </a:r>
            <a:r>
              <a:rPr lang="en-US" dirty="0"/>
              <a:t> </a:t>
            </a:r>
            <a:r>
              <a:rPr lang="en-US" b="1" dirty="0"/>
              <a:t>widens</a:t>
            </a:r>
            <a:r>
              <a:rPr lang="en-US" dirty="0"/>
              <a:t> as you move </a:t>
            </a:r>
            <a:r>
              <a:rPr lang="en-US" b="1" dirty="0"/>
              <a:t>dow</a:t>
            </a:r>
            <a:r>
              <a:rPr lang="en-US" dirty="0"/>
              <a:t>n the </a:t>
            </a:r>
            <a:r>
              <a:rPr lang="en-US" b="1" dirty="0"/>
              <a:t>function levels </a:t>
            </a:r>
            <a:r>
              <a:rPr lang="en-US" dirty="0"/>
              <a:t>(except staff level).</a:t>
            </a:r>
          </a:p>
          <a:p>
            <a:pPr marL="457200" indent="-457200">
              <a:buAutoNum type="arabicParenBoth"/>
            </a:pPr>
            <a:endParaRPr lang="en-US" b="1" dirty="0"/>
          </a:p>
          <a:p>
            <a:pPr marL="0" indent="0">
              <a:buNone/>
            </a:pPr>
            <a:endParaRPr lang="en-US" b="1" dirty="0"/>
          </a:p>
        </p:txBody>
      </p:sp>
      <p:sp>
        <p:nvSpPr>
          <p:cNvPr id="4" name="Footer Placeholder 3">
            <a:extLst>
              <a:ext uri="{FF2B5EF4-FFF2-40B4-BE49-F238E27FC236}">
                <a16:creationId xmlns:a16="http://schemas.microsoft.com/office/drawing/2014/main" id="{A8206BF6-A706-5D30-E31A-650AB43A8D9C}"/>
              </a:ext>
            </a:extLst>
          </p:cNvPr>
          <p:cNvSpPr>
            <a:spLocks noGrp="1"/>
          </p:cNvSpPr>
          <p:nvPr>
            <p:ph type="ftr" sz="quarter" idx="11"/>
          </p:nvPr>
        </p:nvSpPr>
        <p:spPr/>
        <p:txBody>
          <a:bodyPr/>
          <a:lstStyle/>
          <a:p>
            <a:r>
              <a:rPr lang="nl-NL" dirty="0" err="1"/>
              <a:t>Results</a:t>
            </a:r>
            <a:endParaRPr lang="nl-NL" dirty="0"/>
          </a:p>
        </p:txBody>
      </p:sp>
    </p:spTree>
    <p:extLst>
      <p:ext uri="{BB962C8B-B14F-4D97-AF65-F5344CB8AC3E}">
        <p14:creationId xmlns:p14="http://schemas.microsoft.com/office/powerpoint/2010/main" val="555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2A7A-D598-9D22-33CD-67B101F05535}"/>
              </a:ext>
            </a:extLst>
          </p:cNvPr>
          <p:cNvSpPr>
            <a:spLocks noGrp="1"/>
          </p:cNvSpPr>
          <p:nvPr>
            <p:ph type="title"/>
          </p:nvPr>
        </p:nvSpPr>
        <p:spPr/>
        <p:txBody>
          <a:bodyPr/>
          <a:lstStyle/>
          <a:p>
            <a:r>
              <a:rPr lang="en-US" dirty="0"/>
              <a:t>Lessons Learned #1</a:t>
            </a:r>
          </a:p>
        </p:txBody>
      </p:sp>
      <p:sp>
        <p:nvSpPr>
          <p:cNvPr id="4" name="Footer Placeholder 3">
            <a:extLst>
              <a:ext uri="{FF2B5EF4-FFF2-40B4-BE49-F238E27FC236}">
                <a16:creationId xmlns:a16="http://schemas.microsoft.com/office/drawing/2014/main" id="{FEA90724-2521-2D7C-14B0-227407EC6D1A}"/>
              </a:ext>
            </a:extLst>
          </p:cNvPr>
          <p:cNvSpPr>
            <a:spLocks noGrp="1"/>
          </p:cNvSpPr>
          <p:nvPr>
            <p:ph type="ftr" sz="quarter" idx="11"/>
          </p:nvPr>
        </p:nvSpPr>
        <p:spPr/>
        <p:txBody>
          <a:bodyPr/>
          <a:lstStyle/>
          <a:p>
            <a:r>
              <a:rPr lang="en-US" dirty="0"/>
              <a:t>Implications</a:t>
            </a:r>
          </a:p>
        </p:txBody>
      </p:sp>
      <p:sp>
        <p:nvSpPr>
          <p:cNvPr id="5" name="Slide Number Placeholder 4">
            <a:extLst>
              <a:ext uri="{FF2B5EF4-FFF2-40B4-BE49-F238E27FC236}">
                <a16:creationId xmlns:a16="http://schemas.microsoft.com/office/drawing/2014/main" id="{5CCEE0DC-9807-2319-6BC1-B47DC0DC7366}"/>
              </a:ext>
            </a:extLst>
          </p:cNvPr>
          <p:cNvSpPr>
            <a:spLocks noGrp="1"/>
          </p:cNvSpPr>
          <p:nvPr>
            <p:ph type="sldNum" sz="quarter" idx="12"/>
          </p:nvPr>
        </p:nvSpPr>
        <p:spPr/>
        <p:txBody>
          <a:bodyPr/>
          <a:lstStyle/>
          <a:p>
            <a:fld id="{DC684E40-4378-411E-A5D8-647C8D5D5FE2}" type="slidenum">
              <a:rPr lang="nl-NL" smtClean="0"/>
              <a:t>19</a:t>
            </a:fld>
            <a:endParaRPr lang="nl-NL"/>
          </a:p>
        </p:txBody>
      </p:sp>
      <p:sp>
        <p:nvSpPr>
          <p:cNvPr id="7" name="Rounded Rectangular Callout 6">
            <a:extLst>
              <a:ext uri="{FF2B5EF4-FFF2-40B4-BE49-F238E27FC236}">
                <a16:creationId xmlns:a16="http://schemas.microsoft.com/office/drawing/2014/main" id="{17AB2397-8061-19B4-0CBF-C4F08CC46D06}"/>
              </a:ext>
            </a:extLst>
          </p:cNvPr>
          <p:cNvSpPr/>
          <p:nvPr/>
        </p:nvSpPr>
        <p:spPr>
          <a:xfrm>
            <a:off x="3365500" y="2604052"/>
            <a:ext cx="5461000" cy="2616200"/>
          </a:xfrm>
          <a:prstGeom prst="wedgeRoundRectCallou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Palatino"/>
              </a:rPr>
              <a:t>In order to establish the </a:t>
            </a:r>
            <a:r>
              <a:rPr lang="en-US" sz="2000" i="1" dirty="0">
                <a:solidFill>
                  <a:schemeClr val="bg1"/>
                </a:solidFill>
                <a:latin typeface="Palatino"/>
              </a:rPr>
              <a:t>desired</a:t>
            </a:r>
            <a:r>
              <a:rPr lang="en-US" sz="2000" dirty="0">
                <a:solidFill>
                  <a:schemeClr val="bg1"/>
                </a:solidFill>
                <a:latin typeface="Palatino"/>
              </a:rPr>
              <a:t> firm values, everyone in the organization needs </a:t>
            </a:r>
            <a:r>
              <a:rPr lang="en-US" sz="2000" b="1" dirty="0">
                <a:solidFill>
                  <a:schemeClr val="bg1"/>
                </a:solidFill>
                <a:latin typeface="Palatino"/>
              </a:rPr>
              <a:t>a clear understanding </a:t>
            </a:r>
            <a:r>
              <a:rPr lang="en-US" sz="2000" dirty="0">
                <a:solidFill>
                  <a:schemeClr val="bg1"/>
                </a:solidFill>
                <a:latin typeface="Palatino"/>
              </a:rPr>
              <a:t>of what these values are. This requires </a:t>
            </a:r>
            <a:r>
              <a:rPr lang="en-US" sz="2000" b="1" dirty="0">
                <a:solidFill>
                  <a:schemeClr val="bg1"/>
                </a:solidFill>
                <a:latin typeface="Palatino"/>
              </a:rPr>
              <a:t>clear communication</a:t>
            </a:r>
            <a:r>
              <a:rPr lang="en-US" sz="2000" dirty="0">
                <a:solidFill>
                  <a:schemeClr val="bg1"/>
                </a:solidFill>
                <a:latin typeface="Palatino"/>
              </a:rPr>
              <a:t> and </a:t>
            </a:r>
            <a:r>
              <a:rPr lang="en-US" sz="2000" b="1" dirty="0">
                <a:solidFill>
                  <a:schemeClr val="bg1"/>
                </a:solidFill>
                <a:latin typeface="Palatino"/>
              </a:rPr>
              <a:t>continuous reinforcement.</a:t>
            </a:r>
          </a:p>
        </p:txBody>
      </p:sp>
    </p:spTree>
    <p:extLst>
      <p:ext uri="{BB962C8B-B14F-4D97-AF65-F5344CB8AC3E}">
        <p14:creationId xmlns:p14="http://schemas.microsoft.com/office/powerpoint/2010/main" val="177954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B7C9-544C-F1EA-0B2A-796F3C8DDDA1}"/>
              </a:ext>
            </a:extLst>
          </p:cNvPr>
          <p:cNvSpPr>
            <a:spLocks noGrp="1"/>
          </p:cNvSpPr>
          <p:nvPr>
            <p:ph type="title"/>
          </p:nvPr>
        </p:nvSpPr>
        <p:spPr/>
        <p:txBody>
          <a:bodyPr>
            <a:normAutofit/>
          </a:bodyPr>
          <a:lstStyle/>
          <a:p>
            <a:r>
              <a:rPr lang="en-US" dirty="0"/>
              <a:t>The Project Team</a:t>
            </a:r>
          </a:p>
        </p:txBody>
      </p:sp>
      <p:pic>
        <p:nvPicPr>
          <p:cNvPr id="17" name="Content Placeholder 16" descr="A person smiling at camera&#10;&#10;Description automatically generated">
            <a:extLst>
              <a:ext uri="{FF2B5EF4-FFF2-40B4-BE49-F238E27FC236}">
                <a16:creationId xmlns:a16="http://schemas.microsoft.com/office/drawing/2014/main" id="{E881D78F-A752-0FFB-BCC4-EF1AA30E9FB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328" r="17489"/>
          <a:stretch/>
        </p:blipFill>
        <p:spPr>
          <a:xfrm>
            <a:off x="7324536" y="2369353"/>
            <a:ext cx="1913267" cy="1956816"/>
          </a:xfrm>
          <a:prstGeom prst="ellipse">
            <a:avLst/>
          </a:prstGeom>
        </p:spPr>
      </p:pic>
      <p:sp>
        <p:nvSpPr>
          <p:cNvPr id="5" name="Footer Placeholder 4">
            <a:extLst>
              <a:ext uri="{FF2B5EF4-FFF2-40B4-BE49-F238E27FC236}">
                <a16:creationId xmlns:a16="http://schemas.microsoft.com/office/drawing/2014/main" id="{F9FA7F1A-1C38-1C97-6EAC-98E0B814AD53}"/>
              </a:ext>
            </a:extLst>
          </p:cNvPr>
          <p:cNvSpPr>
            <a:spLocks noGrp="1"/>
          </p:cNvSpPr>
          <p:nvPr>
            <p:ph type="ftr" sz="quarter" idx="11"/>
          </p:nvPr>
        </p:nvSpPr>
        <p:spPr/>
        <p:txBody>
          <a:bodyPr/>
          <a:lstStyle/>
          <a:p>
            <a:r>
              <a:rPr lang="nl-NL" dirty="0"/>
              <a:t>2020 B04/2019</a:t>
            </a:r>
            <a:r>
              <a:rPr lang="nl-NL" baseline="30000" dirty="0"/>
              <a:t> </a:t>
            </a:r>
            <a:r>
              <a:rPr lang="nl-NL" dirty="0"/>
              <a:t>E01</a:t>
            </a:r>
          </a:p>
        </p:txBody>
      </p:sp>
      <p:pic>
        <p:nvPicPr>
          <p:cNvPr id="3" name="Picture 2">
            <a:extLst>
              <a:ext uri="{FF2B5EF4-FFF2-40B4-BE49-F238E27FC236}">
                <a16:creationId xmlns:a16="http://schemas.microsoft.com/office/drawing/2014/main" id="{2FF8E6F2-6369-B8FF-C026-CFE5383B55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495" y="2369353"/>
            <a:ext cx="1357628" cy="1958400"/>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4" descr="Murray R. Barrick | Mays Business School">
            <a:extLst>
              <a:ext uri="{FF2B5EF4-FFF2-40B4-BE49-F238E27FC236}">
                <a16:creationId xmlns:a16="http://schemas.microsoft.com/office/drawing/2014/main" id="{B6E6DCCF-0D40-7C61-8436-FF428527573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145" y="2369353"/>
            <a:ext cx="1440000" cy="195873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9" name="Picture 6" descr="Prof. dr. Olof Bik RA">
            <a:extLst>
              <a:ext uri="{FF2B5EF4-FFF2-40B4-BE49-F238E27FC236}">
                <a16:creationId xmlns:a16="http://schemas.microsoft.com/office/drawing/2014/main" id="{7A8085EE-EF8E-4338-00BD-853CB49439A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9091" y="2369353"/>
            <a:ext cx="1440000" cy="1958400"/>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12" descr="Jere Francis (J.R.) - Maastricht University">
            <a:extLst>
              <a:ext uri="{FF2B5EF4-FFF2-40B4-BE49-F238E27FC236}">
                <a16:creationId xmlns:a16="http://schemas.microsoft.com/office/drawing/2014/main" id="{3A1A446E-9367-C66A-AA09-2E1B956CB5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6644" y="2369353"/>
            <a:ext cx="1933239" cy="1958400"/>
          </a:xfrm>
          <a:prstGeom prst="ellipse">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0926168-4CF8-6330-3CCA-CB1003FBFE13}"/>
              </a:ext>
            </a:extLst>
          </p:cNvPr>
          <p:cNvSpPr txBox="1"/>
          <p:nvPr/>
        </p:nvSpPr>
        <p:spPr>
          <a:xfrm>
            <a:off x="1036404" y="4533122"/>
            <a:ext cx="1731481" cy="646331"/>
          </a:xfrm>
          <a:prstGeom prst="rect">
            <a:avLst/>
          </a:prstGeom>
          <a:noFill/>
        </p:spPr>
        <p:txBody>
          <a:bodyPr wrap="square" rtlCol="0">
            <a:spAutoFit/>
          </a:bodyPr>
          <a:lstStyle/>
          <a:p>
            <a:pPr algn="ctr"/>
            <a:r>
              <a:rPr lang="en-US" sz="1200" b="1" dirty="0"/>
              <a:t>Prof. Murray Barrick</a:t>
            </a:r>
          </a:p>
          <a:p>
            <a:pPr algn="ctr"/>
            <a:r>
              <a:rPr lang="en-US" sz="1200" b="1" dirty="0"/>
              <a:t>Texas A&amp;M</a:t>
            </a:r>
          </a:p>
          <a:p>
            <a:pPr algn="ctr"/>
            <a:endParaRPr lang="en-NL" sz="1200" b="1" dirty="0"/>
          </a:p>
        </p:txBody>
      </p:sp>
      <p:sp>
        <p:nvSpPr>
          <p:cNvPr id="12" name="TextBox 11">
            <a:extLst>
              <a:ext uri="{FF2B5EF4-FFF2-40B4-BE49-F238E27FC236}">
                <a16:creationId xmlns:a16="http://schemas.microsoft.com/office/drawing/2014/main" id="{A9F0B47C-EAE8-DE5B-258D-8EED98227EF6}"/>
              </a:ext>
            </a:extLst>
          </p:cNvPr>
          <p:cNvSpPr txBox="1"/>
          <p:nvPr/>
        </p:nvSpPr>
        <p:spPr>
          <a:xfrm>
            <a:off x="3047100" y="4533121"/>
            <a:ext cx="1731481" cy="830997"/>
          </a:xfrm>
          <a:prstGeom prst="rect">
            <a:avLst/>
          </a:prstGeom>
          <a:noFill/>
        </p:spPr>
        <p:txBody>
          <a:bodyPr wrap="square" rtlCol="0">
            <a:spAutoFit/>
          </a:bodyPr>
          <a:lstStyle/>
          <a:p>
            <a:pPr algn="ctr"/>
            <a:r>
              <a:rPr lang="en-US" sz="1200" b="1" dirty="0"/>
              <a:t>Prof. Olof Bik</a:t>
            </a:r>
          </a:p>
          <a:p>
            <a:pPr algn="ctr"/>
            <a:r>
              <a:rPr lang="en-US" sz="1200" b="1" dirty="0" err="1"/>
              <a:t>Rijksuniversiteit</a:t>
            </a:r>
            <a:r>
              <a:rPr lang="en-US" sz="1200" b="1" dirty="0"/>
              <a:t> Groningen</a:t>
            </a:r>
          </a:p>
          <a:p>
            <a:pPr algn="ctr"/>
            <a:endParaRPr lang="en-NL" sz="1200" b="1" dirty="0"/>
          </a:p>
        </p:txBody>
      </p:sp>
      <p:sp>
        <p:nvSpPr>
          <p:cNvPr id="13" name="TextBox 12">
            <a:extLst>
              <a:ext uri="{FF2B5EF4-FFF2-40B4-BE49-F238E27FC236}">
                <a16:creationId xmlns:a16="http://schemas.microsoft.com/office/drawing/2014/main" id="{08946D2F-764B-6BE6-76B3-7B389479DC69}"/>
              </a:ext>
            </a:extLst>
          </p:cNvPr>
          <p:cNvSpPr txBox="1"/>
          <p:nvPr/>
        </p:nvSpPr>
        <p:spPr>
          <a:xfrm>
            <a:off x="5247522" y="4533121"/>
            <a:ext cx="1731481" cy="646331"/>
          </a:xfrm>
          <a:prstGeom prst="rect">
            <a:avLst/>
          </a:prstGeom>
          <a:noFill/>
        </p:spPr>
        <p:txBody>
          <a:bodyPr wrap="square" rtlCol="0">
            <a:spAutoFit/>
          </a:bodyPr>
          <a:lstStyle/>
          <a:p>
            <a:pPr algn="ctr"/>
            <a:r>
              <a:rPr lang="en-US" sz="1200" b="1" dirty="0"/>
              <a:t>Prof. Jere Francis</a:t>
            </a:r>
          </a:p>
          <a:p>
            <a:pPr algn="ctr"/>
            <a:r>
              <a:rPr lang="en-US" sz="1200" b="1" dirty="0"/>
              <a:t>Maastricht University</a:t>
            </a:r>
          </a:p>
          <a:p>
            <a:pPr algn="ctr"/>
            <a:endParaRPr lang="en-NL" sz="1200" b="1" dirty="0"/>
          </a:p>
        </p:txBody>
      </p:sp>
      <p:sp>
        <p:nvSpPr>
          <p:cNvPr id="14" name="TextBox 13">
            <a:extLst>
              <a:ext uri="{FF2B5EF4-FFF2-40B4-BE49-F238E27FC236}">
                <a16:creationId xmlns:a16="http://schemas.microsoft.com/office/drawing/2014/main" id="{5A4ECC0F-B4ED-23FE-E4A3-2D800883686D}"/>
              </a:ext>
            </a:extLst>
          </p:cNvPr>
          <p:cNvSpPr txBox="1"/>
          <p:nvPr/>
        </p:nvSpPr>
        <p:spPr>
          <a:xfrm>
            <a:off x="7409430" y="4533121"/>
            <a:ext cx="1731481" cy="830997"/>
          </a:xfrm>
          <a:prstGeom prst="rect">
            <a:avLst/>
          </a:prstGeom>
          <a:noFill/>
        </p:spPr>
        <p:txBody>
          <a:bodyPr wrap="square" rtlCol="0">
            <a:spAutoFit/>
          </a:bodyPr>
          <a:lstStyle/>
          <a:p>
            <a:pPr algn="ctr"/>
            <a:r>
              <a:rPr lang="en-US" sz="1200" b="1" dirty="0"/>
              <a:t>Lena Pieper</a:t>
            </a:r>
          </a:p>
          <a:p>
            <a:pPr algn="ctr"/>
            <a:r>
              <a:rPr lang="en-US" sz="1200" b="1" dirty="0"/>
              <a:t>University of Illinois Urbana - Champaign</a:t>
            </a:r>
          </a:p>
          <a:p>
            <a:pPr algn="ctr"/>
            <a:endParaRPr lang="en-NL" sz="1200" b="1" dirty="0"/>
          </a:p>
        </p:txBody>
      </p:sp>
      <p:sp>
        <p:nvSpPr>
          <p:cNvPr id="15" name="TextBox 14">
            <a:extLst>
              <a:ext uri="{FF2B5EF4-FFF2-40B4-BE49-F238E27FC236}">
                <a16:creationId xmlns:a16="http://schemas.microsoft.com/office/drawing/2014/main" id="{BDB4E497-01AE-8AD1-B5A5-D14A73D081B8}"/>
              </a:ext>
            </a:extLst>
          </p:cNvPr>
          <p:cNvSpPr txBox="1"/>
          <p:nvPr/>
        </p:nvSpPr>
        <p:spPr>
          <a:xfrm>
            <a:off x="9499583" y="4533120"/>
            <a:ext cx="1731481" cy="646331"/>
          </a:xfrm>
          <a:prstGeom prst="rect">
            <a:avLst/>
          </a:prstGeom>
          <a:noFill/>
        </p:spPr>
        <p:txBody>
          <a:bodyPr wrap="square" rtlCol="0">
            <a:spAutoFit/>
          </a:bodyPr>
          <a:lstStyle/>
          <a:p>
            <a:pPr algn="ctr"/>
            <a:r>
              <a:rPr lang="en-US" sz="1200" b="1" dirty="0"/>
              <a:t>Prof. Ann Vanstraelen</a:t>
            </a:r>
          </a:p>
          <a:p>
            <a:pPr algn="ctr"/>
            <a:r>
              <a:rPr lang="en-US" sz="1200" b="1" dirty="0"/>
              <a:t>Maastricht University</a:t>
            </a:r>
          </a:p>
          <a:p>
            <a:pPr algn="ctr"/>
            <a:endParaRPr lang="en-NL" sz="1200" b="1" dirty="0"/>
          </a:p>
        </p:txBody>
      </p:sp>
    </p:spTree>
    <p:extLst>
      <p:ext uri="{BB962C8B-B14F-4D97-AF65-F5344CB8AC3E}">
        <p14:creationId xmlns:p14="http://schemas.microsoft.com/office/powerpoint/2010/main" val="102696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E1FE-010D-C38E-6A07-49EFB13EBAA6}"/>
              </a:ext>
            </a:extLst>
          </p:cNvPr>
          <p:cNvSpPr>
            <a:spLocks noGrp="1"/>
          </p:cNvSpPr>
          <p:nvPr>
            <p:ph type="title"/>
          </p:nvPr>
        </p:nvSpPr>
        <p:spPr>
          <a:xfrm>
            <a:off x="4077252" y="639311"/>
            <a:ext cx="10227365" cy="934279"/>
          </a:xfrm>
        </p:spPr>
        <p:txBody>
          <a:bodyPr/>
          <a:lstStyle/>
          <a:p>
            <a:r>
              <a:rPr lang="en-US" dirty="0">
                <a:latin typeface="Palatino"/>
              </a:rPr>
              <a:t>Current Culture Gap</a:t>
            </a:r>
          </a:p>
        </p:txBody>
      </p:sp>
      <p:sp>
        <p:nvSpPr>
          <p:cNvPr id="4" name="Footer Placeholder 3">
            <a:extLst>
              <a:ext uri="{FF2B5EF4-FFF2-40B4-BE49-F238E27FC236}">
                <a16:creationId xmlns:a16="http://schemas.microsoft.com/office/drawing/2014/main" id="{A8206BF6-A706-5D30-E31A-650AB43A8D9C}"/>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pic>
        <p:nvPicPr>
          <p:cNvPr id="18" name="Picture 17">
            <a:extLst>
              <a:ext uri="{FF2B5EF4-FFF2-40B4-BE49-F238E27FC236}">
                <a16:creationId xmlns:a16="http://schemas.microsoft.com/office/drawing/2014/main" id="{BDAC74E7-AC2A-05F9-8623-59BDEB8CD6F4}"/>
              </a:ext>
            </a:extLst>
          </p:cNvPr>
          <p:cNvPicPr>
            <a:picLocks noChangeAspect="1"/>
          </p:cNvPicPr>
          <p:nvPr/>
        </p:nvPicPr>
        <p:blipFill>
          <a:blip r:embed="rId2">
            <a:alphaModFix amt="35000"/>
          </a:blip>
          <a:stretch>
            <a:fillRect/>
          </a:stretch>
        </p:blipFill>
        <p:spPr>
          <a:xfrm>
            <a:off x="1054100" y="1280969"/>
            <a:ext cx="10083564" cy="5347590"/>
          </a:xfrm>
          <a:prstGeom prst="rect">
            <a:avLst/>
          </a:prstGeom>
        </p:spPr>
      </p:pic>
      <p:cxnSp>
        <p:nvCxnSpPr>
          <p:cNvPr id="20" name="Straight Connector 19">
            <a:extLst>
              <a:ext uri="{FF2B5EF4-FFF2-40B4-BE49-F238E27FC236}">
                <a16:creationId xmlns:a16="http://schemas.microsoft.com/office/drawing/2014/main" id="{5C6A5108-69CC-2DF3-160C-6D387F9B06FF}"/>
              </a:ext>
            </a:extLst>
          </p:cNvPr>
          <p:cNvCxnSpPr>
            <a:cxnSpLocks/>
          </p:cNvCxnSpPr>
          <p:nvPr/>
        </p:nvCxnSpPr>
        <p:spPr>
          <a:xfrm>
            <a:off x="3251200" y="2317992"/>
            <a:ext cx="4930208" cy="1712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01CD47-5D7A-3435-1421-74158BA64B63}"/>
              </a:ext>
            </a:extLst>
          </p:cNvPr>
          <p:cNvCxnSpPr/>
          <p:nvPr/>
        </p:nvCxnSpPr>
        <p:spPr>
          <a:xfrm>
            <a:off x="3263900" y="2317992"/>
            <a:ext cx="584200" cy="3022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0BC911-F27D-474F-75EA-6BB929FA6824}"/>
              </a:ext>
            </a:extLst>
          </p:cNvPr>
          <p:cNvCxnSpPr>
            <a:cxnSpLocks/>
          </p:cNvCxnSpPr>
          <p:nvPr/>
        </p:nvCxnSpPr>
        <p:spPr>
          <a:xfrm flipH="1">
            <a:off x="3850708" y="4673600"/>
            <a:ext cx="3756592" cy="6669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A6FED0-27C8-6906-056E-C537C2AF4097}"/>
              </a:ext>
            </a:extLst>
          </p:cNvPr>
          <p:cNvCxnSpPr>
            <a:cxnSpLocks/>
          </p:cNvCxnSpPr>
          <p:nvPr/>
        </p:nvCxnSpPr>
        <p:spPr>
          <a:xfrm flipV="1">
            <a:off x="7594600" y="2489200"/>
            <a:ext cx="577663" cy="2184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88EBC3-5D70-D515-F31E-AF8293ACF809}"/>
              </a:ext>
            </a:extLst>
          </p:cNvPr>
          <p:cNvCxnSpPr/>
          <p:nvPr/>
        </p:nvCxnSpPr>
        <p:spPr>
          <a:xfrm>
            <a:off x="10007600" y="20066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2DF3B3C-EBA2-5724-B149-DFDAC0ECEC9F}"/>
              </a:ext>
            </a:extLst>
          </p:cNvPr>
          <p:cNvSpPr txBox="1"/>
          <p:nvPr/>
        </p:nvSpPr>
        <p:spPr>
          <a:xfrm>
            <a:off x="10535301" y="1821934"/>
            <a:ext cx="1476686" cy="307777"/>
          </a:xfrm>
          <a:prstGeom prst="rect">
            <a:avLst/>
          </a:prstGeom>
          <a:noFill/>
        </p:spPr>
        <p:txBody>
          <a:bodyPr wrap="none" rtlCol="0">
            <a:spAutoFit/>
          </a:bodyPr>
          <a:lstStyle/>
          <a:p>
            <a:r>
              <a:rPr lang="en-US" sz="1400" dirty="0">
                <a:latin typeface="Palatino"/>
              </a:rPr>
              <a:t>Desired</a:t>
            </a:r>
            <a:r>
              <a:rPr lang="en-US" sz="1400" b="1" dirty="0">
                <a:latin typeface="Palatino"/>
              </a:rPr>
              <a:t> </a:t>
            </a:r>
            <a:r>
              <a:rPr lang="en-US" sz="1400" dirty="0">
                <a:latin typeface="Palatino"/>
              </a:rPr>
              <a:t>Culture</a:t>
            </a:r>
          </a:p>
        </p:txBody>
      </p:sp>
      <p:cxnSp>
        <p:nvCxnSpPr>
          <p:cNvPr id="39" name="Straight Connector 38">
            <a:extLst>
              <a:ext uri="{FF2B5EF4-FFF2-40B4-BE49-F238E27FC236}">
                <a16:creationId xmlns:a16="http://schemas.microsoft.com/office/drawing/2014/main" id="{8A7E774C-8A8E-B0AE-3091-7C19CFF2ABDD}"/>
              </a:ext>
            </a:extLst>
          </p:cNvPr>
          <p:cNvCxnSpPr>
            <a:cxnSpLocks/>
          </p:cNvCxnSpPr>
          <p:nvPr/>
        </p:nvCxnSpPr>
        <p:spPr>
          <a:xfrm>
            <a:off x="3695700" y="2573719"/>
            <a:ext cx="152400" cy="276687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A551C7-578C-5AEB-7C26-8FE427E1D0A4}"/>
              </a:ext>
            </a:extLst>
          </p:cNvPr>
          <p:cNvCxnSpPr>
            <a:cxnSpLocks/>
          </p:cNvCxnSpPr>
          <p:nvPr/>
        </p:nvCxnSpPr>
        <p:spPr>
          <a:xfrm flipH="1">
            <a:off x="10007600" y="2403596"/>
            <a:ext cx="457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A81B197-3522-1350-A410-4DC15485A878}"/>
              </a:ext>
            </a:extLst>
          </p:cNvPr>
          <p:cNvSpPr txBox="1"/>
          <p:nvPr/>
        </p:nvSpPr>
        <p:spPr>
          <a:xfrm>
            <a:off x="10539020" y="2204387"/>
            <a:ext cx="1494320" cy="307777"/>
          </a:xfrm>
          <a:prstGeom prst="rect">
            <a:avLst/>
          </a:prstGeom>
          <a:noFill/>
        </p:spPr>
        <p:txBody>
          <a:bodyPr wrap="none" rtlCol="0">
            <a:spAutoFit/>
          </a:bodyPr>
          <a:lstStyle/>
          <a:p>
            <a:r>
              <a:rPr lang="en-US" sz="1400" dirty="0">
                <a:latin typeface="Palatino"/>
              </a:rPr>
              <a:t>Current Culture</a:t>
            </a:r>
          </a:p>
        </p:txBody>
      </p:sp>
      <p:cxnSp>
        <p:nvCxnSpPr>
          <p:cNvPr id="45" name="Straight Connector 44">
            <a:extLst>
              <a:ext uri="{FF2B5EF4-FFF2-40B4-BE49-F238E27FC236}">
                <a16:creationId xmlns:a16="http://schemas.microsoft.com/office/drawing/2014/main" id="{6D733626-F3EE-079A-6DD9-1841DA65611E}"/>
              </a:ext>
            </a:extLst>
          </p:cNvPr>
          <p:cNvCxnSpPr>
            <a:cxnSpLocks/>
          </p:cNvCxnSpPr>
          <p:nvPr/>
        </p:nvCxnSpPr>
        <p:spPr>
          <a:xfrm flipH="1">
            <a:off x="3848100" y="4953000"/>
            <a:ext cx="3898900" cy="3875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4E5AE4D-87FF-A14F-1505-C94F69445196}"/>
              </a:ext>
            </a:extLst>
          </p:cNvPr>
          <p:cNvCxnSpPr>
            <a:cxnSpLocks/>
          </p:cNvCxnSpPr>
          <p:nvPr/>
        </p:nvCxnSpPr>
        <p:spPr>
          <a:xfrm flipH="1">
            <a:off x="7747000" y="2730500"/>
            <a:ext cx="152400" cy="22225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2562E3-631C-3848-B994-72D79253C6B3}"/>
              </a:ext>
            </a:extLst>
          </p:cNvPr>
          <p:cNvCxnSpPr>
            <a:cxnSpLocks/>
          </p:cNvCxnSpPr>
          <p:nvPr/>
        </p:nvCxnSpPr>
        <p:spPr>
          <a:xfrm flipH="1" flipV="1">
            <a:off x="3695700" y="2573719"/>
            <a:ext cx="4203700" cy="15678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6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4152-978E-D844-91FE-BAA8F731252D}"/>
              </a:ext>
            </a:extLst>
          </p:cNvPr>
          <p:cNvSpPr>
            <a:spLocks noGrp="1"/>
          </p:cNvSpPr>
          <p:nvPr>
            <p:ph type="title"/>
          </p:nvPr>
        </p:nvSpPr>
        <p:spPr/>
        <p:txBody>
          <a:bodyPr/>
          <a:lstStyle/>
          <a:p>
            <a:r>
              <a:rPr lang="en-US" dirty="0"/>
              <a:t>Current Culture Gap</a:t>
            </a:r>
          </a:p>
        </p:txBody>
      </p:sp>
      <p:sp>
        <p:nvSpPr>
          <p:cNvPr id="14" name="Content Placeholder 13">
            <a:extLst>
              <a:ext uri="{FF2B5EF4-FFF2-40B4-BE49-F238E27FC236}">
                <a16:creationId xmlns:a16="http://schemas.microsoft.com/office/drawing/2014/main" id="{8BD03A49-1F1A-50C0-B676-E560F87D6925}"/>
              </a:ext>
            </a:extLst>
          </p:cNvPr>
          <p:cNvSpPr>
            <a:spLocks noGrp="1"/>
          </p:cNvSpPr>
          <p:nvPr>
            <p:ph idx="1"/>
          </p:nvPr>
        </p:nvSpPr>
        <p:spPr>
          <a:xfrm>
            <a:off x="1003850" y="2292426"/>
            <a:ext cx="10227367" cy="3518452"/>
          </a:xfrm>
        </p:spPr>
        <p:txBody>
          <a:bodyPr>
            <a:normAutofit/>
          </a:bodyPr>
          <a:lstStyle/>
          <a:p>
            <a:r>
              <a:rPr lang="en-US" sz="1800" dirty="0"/>
              <a:t>The rough shape is overall roughly in line with the desired firm culture. </a:t>
            </a:r>
          </a:p>
          <a:p>
            <a:endParaRPr lang="en-US" sz="1800" dirty="0"/>
          </a:p>
          <a:p>
            <a:r>
              <a:rPr lang="en-US" sz="1800" dirty="0"/>
              <a:t>But, </a:t>
            </a:r>
            <a:r>
              <a:rPr lang="en-US" sz="1800" u="sng" dirty="0"/>
              <a:t>we also observe room for improvement:</a:t>
            </a:r>
          </a:p>
          <a:p>
            <a:endParaRPr lang="en-US" sz="1800" u="sng" dirty="0"/>
          </a:p>
          <a:p>
            <a:pPr>
              <a:buFont typeface="Wingdings" pitchFamily="2" charset="2"/>
              <a:buChar char="Ø"/>
            </a:pPr>
            <a:r>
              <a:rPr lang="en-US" sz="1800" dirty="0"/>
              <a:t> The gap is largest for </a:t>
            </a:r>
            <a:r>
              <a:rPr lang="en-US" sz="1800" b="1" dirty="0"/>
              <a:t>Collaborate</a:t>
            </a:r>
          </a:p>
          <a:p>
            <a:pPr>
              <a:buFont typeface="Wingdings" pitchFamily="2" charset="2"/>
              <a:buChar char="Ø"/>
            </a:pPr>
            <a:endParaRPr lang="en-US" sz="1800" b="1" dirty="0"/>
          </a:p>
          <a:p>
            <a:pPr>
              <a:buFont typeface="Wingdings" pitchFamily="2" charset="2"/>
              <a:buChar char="Ø"/>
            </a:pPr>
            <a:r>
              <a:rPr lang="en-US" sz="1800" b="1" dirty="0"/>
              <a:t> </a:t>
            </a:r>
            <a:r>
              <a:rPr lang="en-US" sz="1800" dirty="0"/>
              <a:t>We also observe a gap for </a:t>
            </a:r>
            <a:r>
              <a:rPr lang="en-US" sz="1800" b="1" dirty="0"/>
              <a:t>Compete and Create</a:t>
            </a:r>
            <a:r>
              <a:rPr lang="en-US" sz="1800" dirty="0"/>
              <a:t>: For </a:t>
            </a:r>
            <a:r>
              <a:rPr lang="en-US" sz="1800" i="1" dirty="0"/>
              <a:t>Compete</a:t>
            </a:r>
            <a:r>
              <a:rPr lang="en-US" sz="1800" dirty="0"/>
              <a:t>, the current culture exceeds what is desired. For </a:t>
            </a:r>
            <a:r>
              <a:rPr lang="en-US" sz="1800" i="1" dirty="0"/>
              <a:t>Create</a:t>
            </a:r>
            <a:r>
              <a:rPr lang="en-US" sz="1800" dirty="0"/>
              <a:t>, it is lower.</a:t>
            </a:r>
          </a:p>
        </p:txBody>
      </p:sp>
      <p:sp>
        <p:nvSpPr>
          <p:cNvPr id="4" name="Footer Placeholder 3">
            <a:extLst>
              <a:ext uri="{FF2B5EF4-FFF2-40B4-BE49-F238E27FC236}">
                <a16:creationId xmlns:a16="http://schemas.microsoft.com/office/drawing/2014/main" id="{0A10D362-B58E-1A64-3606-FE924C4C5621}"/>
              </a:ext>
            </a:extLst>
          </p:cNvPr>
          <p:cNvSpPr>
            <a:spLocks noGrp="1"/>
          </p:cNvSpPr>
          <p:nvPr>
            <p:ph type="ftr" sz="quarter" idx="11"/>
          </p:nvPr>
        </p:nvSpPr>
        <p:spPr/>
        <p:txBody>
          <a:bodyPr/>
          <a:lstStyle/>
          <a:p>
            <a:r>
              <a:rPr lang="nl-NL" dirty="0" err="1"/>
              <a:t>Results</a:t>
            </a:r>
            <a:endParaRPr lang="nl-NL" dirty="0"/>
          </a:p>
        </p:txBody>
      </p:sp>
      <p:sp>
        <p:nvSpPr>
          <p:cNvPr id="16" name="Right Arrow 15">
            <a:extLst>
              <a:ext uri="{FF2B5EF4-FFF2-40B4-BE49-F238E27FC236}">
                <a16:creationId xmlns:a16="http://schemas.microsoft.com/office/drawing/2014/main" id="{ED94B5CE-1BE0-E4E0-D12B-E3589DF1CBDD}"/>
              </a:ext>
            </a:extLst>
          </p:cNvPr>
          <p:cNvSpPr/>
          <p:nvPr/>
        </p:nvSpPr>
        <p:spPr>
          <a:xfrm>
            <a:off x="434408" y="5553869"/>
            <a:ext cx="723900" cy="520700"/>
          </a:xfrm>
          <a:prstGeom prst="rightArrow">
            <a:avLst/>
          </a:prstGeom>
          <a:solidFill>
            <a:srgbClr val="B85E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A2CA404-BC65-D269-1C15-1248077162A8}"/>
              </a:ext>
            </a:extLst>
          </p:cNvPr>
          <p:cNvSpPr/>
          <p:nvPr/>
        </p:nvSpPr>
        <p:spPr>
          <a:xfrm>
            <a:off x="1651000" y="5382377"/>
            <a:ext cx="9903610" cy="857002"/>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Do these gaps matter? </a:t>
            </a:r>
            <a:r>
              <a:rPr lang="en-US" sz="2400" dirty="0">
                <a:solidFill>
                  <a:schemeClr val="bg1"/>
                </a:solidFill>
              </a:rPr>
              <a:t>What could be potential negative consequences?</a:t>
            </a:r>
          </a:p>
        </p:txBody>
      </p:sp>
    </p:spTree>
    <p:extLst>
      <p:ext uri="{BB962C8B-B14F-4D97-AF65-F5344CB8AC3E}">
        <p14:creationId xmlns:p14="http://schemas.microsoft.com/office/powerpoint/2010/main" val="40646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C0F9-BDA7-5FC2-13D4-107F23E4B5D3}"/>
              </a:ext>
            </a:extLst>
          </p:cNvPr>
          <p:cNvSpPr>
            <a:spLocks noGrp="1"/>
          </p:cNvSpPr>
          <p:nvPr>
            <p:ph type="title"/>
          </p:nvPr>
        </p:nvSpPr>
        <p:spPr/>
        <p:txBody>
          <a:bodyPr/>
          <a:lstStyle/>
          <a:p>
            <a:r>
              <a:rPr lang="en-US" dirty="0">
                <a:latin typeface="Palatino"/>
              </a:rPr>
              <a:t>Current Culture Gap - Outcomes</a:t>
            </a:r>
          </a:p>
        </p:txBody>
      </p:sp>
      <p:sp>
        <p:nvSpPr>
          <p:cNvPr id="4" name="Footer Placeholder 3">
            <a:extLst>
              <a:ext uri="{FF2B5EF4-FFF2-40B4-BE49-F238E27FC236}">
                <a16:creationId xmlns:a16="http://schemas.microsoft.com/office/drawing/2014/main" id="{000C7D4A-9153-9BBF-F601-D56B6516CDA1}"/>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pic>
        <p:nvPicPr>
          <p:cNvPr id="1030" name="Picture 6" descr="psychological safety Icon - Free PNG &amp; SVG 5912413 - Noun Project">
            <a:extLst>
              <a:ext uri="{FF2B5EF4-FFF2-40B4-BE49-F238E27FC236}">
                <a16:creationId xmlns:a16="http://schemas.microsoft.com/office/drawing/2014/main" id="{B79A9984-5885-AA34-162F-FA9D84CBD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0436" y="1748855"/>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Open hand with solid fill">
            <a:extLst>
              <a:ext uri="{FF2B5EF4-FFF2-40B4-BE49-F238E27FC236}">
                <a16:creationId xmlns:a16="http://schemas.microsoft.com/office/drawing/2014/main" id="{6E455EBF-12CC-B015-CCD4-740D762B84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09" y="3378771"/>
            <a:ext cx="793750" cy="793750"/>
          </a:xfrm>
          <a:prstGeom prst="rect">
            <a:avLst/>
          </a:prstGeom>
        </p:spPr>
      </p:pic>
      <p:pic>
        <p:nvPicPr>
          <p:cNvPr id="15" name="Graphic 14" descr="Puzzle pieces with solid fill">
            <a:extLst>
              <a:ext uri="{FF2B5EF4-FFF2-40B4-BE49-F238E27FC236}">
                <a16:creationId xmlns:a16="http://schemas.microsoft.com/office/drawing/2014/main" id="{6C33FBF4-386F-A90B-7EB1-C570FF5784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3166" y="4865384"/>
            <a:ext cx="836865" cy="836865"/>
          </a:xfrm>
          <a:prstGeom prst="rect">
            <a:avLst/>
          </a:prstGeom>
        </p:spPr>
      </p:pic>
      <p:sp>
        <p:nvSpPr>
          <p:cNvPr id="16" name="Rectangle 15">
            <a:extLst>
              <a:ext uri="{FF2B5EF4-FFF2-40B4-BE49-F238E27FC236}">
                <a16:creationId xmlns:a16="http://schemas.microsoft.com/office/drawing/2014/main" id="{CD372046-D613-CB91-F983-735546AE6A7C}"/>
              </a:ext>
            </a:extLst>
          </p:cNvPr>
          <p:cNvSpPr/>
          <p:nvPr/>
        </p:nvSpPr>
        <p:spPr>
          <a:xfrm>
            <a:off x="8026400" y="2035941"/>
            <a:ext cx="2578100" cy="759329"/>
          </a:xfrm>
          <a:prstGeom prst="rect">
            <a:avLst/>
          </a:prstGeom>
          <a:solidFill>
            <a:srgbClr val="5482A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Psychological</a:t>
            </a:r>
            <a:r>
              <a:rPr lang="en-US" sz="1600" b="1" dirty="0">
                <a:solidFill>
                  <a:schemeClr val="bg1"/>
                </a:solidFill>
                <a:latin typeface="Palatino"/>
              </a:rPr>
              <a:t> Safety</a:t>
            </a:r>
          </a:p>
        </p:txBody>
      </p:sp>
      <p:sp>
        <p:nvSpPr>
          <p:cNvPr id="17" name="Rectangle 16">
            <a:extLst>
              <a:ext uri="{FF2B5EF4-FFF2-40B4-BE49-F238E27FC236}">
                <a16:creationId xmlns:a16="http://schemas.microsoft.com/office/drawing/2014/main" id="{626720FC-DFA0-E3BF-85C4-D75914D4615F}"/>
              </a:ext>
            </a:extLst>
          </p:cNvPr>
          <p:cNvSpPr/>
          <p:nvPr/>
        </p:nvSpPr>
        <p:spPr>
          <a:xfrm>
            <a:off x="8026400" y="3453019"/>
            <a:ext cx="2578100" cy="759329"/>
          </a:xfrm>
          <a:prstGeom prst="rect">
            <a:avLst/>
          </a:prstGeom>
          <a:solidFill>
            <a:srgbClr val="5482AB"/>
          </a:solidFill>
          <a:ln>
            <a:solidFill>
              <a:srgbClr val="0909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Perceived Organizational Support</a:t>
            </a:r>
          </a:p>
        </p:txBody>
      </p:sp>
      <p:sp>
        <p:nvSpPr>
          <p:cNvPr id="18" name="Rectangle 17">
            <a:extLst>
              <a:ext uri="{FF2B5EF4-FFF2-40B4-BE49-F238E27FC236}">
                <a16:creationId xmlns:a16="http://schemas.microsoft.com/office/drawing/2014/main" id="{B5A90643-558C-9CF4-6743-411B9A5E5475}"/>
              </a:ext>
            </a:extLst>
          </p:cNvPr>
          <p:cNvSpPr/>
          <p:nvPr/>
        </p:nvSpPr>
        <p:spPr>
          <a:xfrm>
            <a:off x="8026400" y="4904153"/>
            <a:ext cx="2578100" cy="759329"/>
          </a:xfrm>
          <a:prstGeom prst="rect">
            <a:avLst/>
          </a:prstGeom>
          <a:solidFill>
            <a:srgbClr val="5482A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Person-Organization Fit</a:t>
            </a:r>
          </a:p>
        </p:txBody>
      </p:sp>
      <p:sp>
        <p:nvSpPr>
          <p:cNvPr id="19" name="Chevron 18">
            <a:extLst>
              <a:ext uri="{FF2B5EF4-FFF2-40B4-BE49-F238E27FC236}">
                <a16:creationId xmlns:a16="http://schemas.microsoft.com/office/drawing/2014/main" id="{38068CD9-1E5B-5CEE-F8F4-845F155CAF28}"/>
              </a:ext>
            </a:extLst>
          </p:cNvPr>
          <p:cNvSpPr/>
          <p:nvPr/>
        </p:nvSpPr>
        <p:spPr>
          <a:xfrm>
            <a:off x="6009652" y="3236590"/>
            <a:ext cx="774700" cy="982914"/>
          </a:xfrm>
          <a:prstGeom prst="chevron">
            <a:avLst/>
          </a:prstGeom>
          <a:solidFill>
            <a:srgbClr val="B85E5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Palatino"/>
            </a:endParaRPr>
          </a:p>
        </p:txBody>
      </p:sp>
      <p:sp>
        <p:nvSpPr>
          <p:cNvPr id="20" name="TextBox 19">
            <a:extLst>
              <a:ext uri="{FF2B5EF4-FFF2-40B4-BE49-F238E27FC236}">
                <a16:creationId xmlns:a16="http://schemas.microsoft.com/office/drawing/2014/main" id="{560DAFF4-111A-B03A-0274-5159E2D9210C}"/>
              </a:ext>
            </a:extLst>
          </p:cNvPr>
          <p:cNvSpPr txBox="1"/>
          <p:nvPr/>
        </p:nvSpPr>
        <p:spPr>
          <a:xfrm>
            <a:off x="1158308" y="3393460"/>
            <a:ext cx="4249342" cy="707886"/>
          </a:xfrm>
          <a:prstGeom prst="rect">
            <a:avLst/>
          </a:prstGeom>
          <a:noFill/>
        </p:spPr>
        <p:txBody>
          <a:bodyPr wrap="square" rtlCol="0">
            <a:spAutoFit/>
          </a:bodyPr>
          <a:lstStyle/>
          <a:p>
            <a:r>
              <a:rPr lang="en-US" sz="2000" b="1" dirty="0">
                <a:solidFill>
                  <a:srgbClr val="09094A"/>
                </a:solidFill>
                <a:latin typeface="Palatino"/>
              </a:rPr>
              <a:t>The culture gaps </a:t>
            </a:r>
            <a:r>
              <a:rPr lang="en-US" sz="2000" b="1" dirty="0">
                <a:solidFill>
                  <a:srgbClr val="C00000"/>
                </a:solidFill>
                <a:latin typeface="Palatino"/>
              </a:rPr>
              <a:t>are negatively related </a:t>
            </a:r>
            <a:r>
              <a:rPr lang="en-US" sz="2000" b="1" dirty="0">
                <a:solidFill>
                  <a:srgbClr val="09094A"/>
                </a:solidFill>
                <a:latin typeface="Palatino"/>
              </a:rPr>
              <a:t>to these outcomes.</a:t>
            </a:r>
          </a:p>
        </p:txBody>
      </p:sp>
    </p:spTree>
    <p:extLst>
      <p:ext uri="{BB962C8B-B14F-4D97-AF65-F5344CB8AC3E}">
        <p14:creationId xmlns:p14="http://schemas.microsoft.com/office/powerpoint/2010/main" val="3656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743F-DE51-6567-021C-549AF9E59343}"/>
              </a:ext>
            </a:extLst>
          </p:cNvPr>
          <p:cNvSpPr>
            <a:spLocks noGrp="1"/>
          </p:cNvSpPr>
          <p:nvPr>
            <p:ph type="title"/>
          </p:nvPr>
        </p:nvSpPr>
        <p:spPr>
          <a:xfrm>
            <a:off x="982317" y="1300231"/>
            <a:ext cx="10227365" cy="934279"/>
          </a:xfrm>
        </p:spPr>
        <p:txBody>
          <a:bodyPr/>
          <a:lstStyle/>
          <a:p>
            <a:r>
              <a:rPr lang="en-US" dirty="0">
                <a:latin typeface="Palatino"/>
              </a:rPr>
              <a:t>Closing the Culture Gap – Embedding Mechanisms</a:t>
            </a:r>
          </a:p>
        </p:txBody>
      </p:sp>
      <p:sp>
        <p:nvSpPr>
          <p:cNvPr id="3" name="Content Placeholder 2">
            <a:extLst>
              <a:ext uri="{FF2B5EF4-FFF2-40B4-BE49-F238E27FC236}">
                <a16:creationId xmlns:a16="http://schemas.microsoft.com/office/drawing/2014/main" id="{7F85C87A-AF0B-7C8B-09CD-3336FC79E4C2}"/>
              </a:ext>
            </a:extLst>
          </p:cNvPr>
          <p:cNvSpPr>
            <a:spLocks noGrp="1"/>
          </p:cNvSpPr>
          <p:nvPr>
            <p:ph idx="1"/>
          </p:nvPr>
        </p:nvSpPr>
        <p:spPr>
          <a:xfrm>
            <a:off x="982316" y="1877122"/>
            <a:ext cx="10691591" cy="849590"/>
          </a:xfrm>
        </p:spPr>
        <p:txBody>
          <a:bodyPr>
            <a:normAutofit lnSpcReduction="10000"/>
          </a:bodyPr>
          <a:lstStyle/>
          <a:p>
            <a:r>
              <a:rPr lang="en-US" dirty="0">
                <a:latin typeface="Palatino"/>
              </a:rPr>
              <a:t>Prior literature has identified different </a:t>
            </a:r>
            <a:r>
              <a:rPr lang="en-US" b="1" dirty="0">
                <a:latin typeface="Palatino"/>
              </a:rPr>
              <a:t>embedding mechanisms </a:t>
            </a:r>
            <a:r>
              <a:rPr lang="en-US" dirty="0">
                <a:latin typeface="Palatino"/>
              </a:rPr>
              <a:t>used to create a “quality-oriented” audit firm organizational culture</a:t>
            </a:r>
          </a:p>
        </p:txBody>
      </p:sp>
      <p:sp>
        <p:nvSpPr>
          <p:cNvPr id="4" name="Footer Placeholder 3">
            <a:extLst>
              <a:ext uri="{FF2B5EF4-FFF2-40B4-BE49-F238E27FC236}">
                <a16:creationId xmlns:a16="http://schemas.microsoft.com/office/drawing/2014/main" id="{E8C9A3BF-DA1F-7D17-0730-E6137FF49213}"/>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sp>
        <p:nvSpPr>
          <p:cNvPr id="6" name="Rounded Rectangle 5">
            <a:extLst>
              <a:ext uri="{FF2B5EF4-FFF2-40B4-BE49-F238E27FC236}">
                <a16:creationId xmlns:a16="http://schemas.microsoft.com/office/drawing/2014/main" id="{4A25FDB8-2A9C-7A6D-9D72-BEC20A6AA85D}"/>
              </a:ext>
            </a:extLst>
          </p:cNvPr>
          <p:cNvSpPr/>
          <p:nvPr/>
        </p:nvSpPr>
        <p:spPr>
          <a:xfrm>
            <a:off x="736600" y="28067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Tone at the Top</a:t>
            </a:r>
          </a:p>
        </p:txBody>
      </p:sp>
      <p:sp>
        <p:nvSpPr>
          <p:cNvPr id="7" name="Rounded Rectangle 6">
            <a:extLst>
              <a:ext uri="{FF2B5EF4-FFF2-40B4-BE49-F238E27FC236}">
                <a16:creationId xmlns:a16="http://schemas.microsoft.com/office/drawing/2014/main" id="{7A25AFF6-87DD-D6E1-17B7-5D8E7DEB5A35}"/>
              </a:ext>
            </a:extLst>
          </p:cNvPr>
          <p:cNvSpPr/>
          <p:nvPr/>
        </p:nvSpPr>
        <p:spPr>
          <a:xfrm>
            <a:off x="3594100" y="28067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Performance Feedback &amp; Reward Systems</a:t>
            </a:r>
          </a:p>
        </p:txBody>
      </p:sp>
      <p:sp>
        <p:nvSpPr>
          <p:cNvPr id="8" name="Rounded Rectangle 7">
            <a:extLst>
              <a:ext uri="{FF2B5EF4-FFF2-40B4-BE49-F238E27FC236}">
                <a16:creationId xmlns:a16="http://schemas.microsoft.com/office/drawing/2014/main" id="{34E96C71-AF42-22FA-6CE6-9ED1E96BFE28}"/>
              </a:ext>
            </a:extLst>
          </p:cNvPr>
          <p:cNvSpPr/>
          <p:nvPr/>
        </p:nvSpPr>
        <p:spPr>
          <a:xfrm>
            <a:off x="6465604" y="28067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Necessary Resources (Budgets &amp; Staffing)</a:t>
            </a:r>
          </a:p>
        </p:txBody>
      </p:sp>
      <p:sp>
        <p:nvSpPr>
          <p:cNvPr id="9" name="Rounded Rectangle 8">
            <a:extLst>
              <a:ext uri="{FF2B5EF4-FFF2-40B4-BE49-F238E27FC236}">
                <a16:creationId xmlns:a16="http://schemas.microsoft.com/office/drawing/2014/main" id="{59F15BCC-73FA-402A-AB56-4A2FE02635CD}"/>
              </a:ext>
            </a:extLst>
          </p:cNvPr>
          <p:cNvSpPr/>
          <p:nvPr/>
        </p:nvSpPr>
        <p:spPr>
          <a:xfrm>
            <a:off x="9337108" y="2782094"/>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Training &amp; Development</a:t>
            </a:r>
          </a:p>
        </p:txBody>
      </p:sp>
      <p:sp>
        <p:nvSpPr>
          <p:cNvPr id="10" name="Rounded Rectangle 9">
            <a:extLst>
              <a:ext uri="{FF2B5EF4-FFF2-40B4-BE49-F238E27FC236}">
                <a16:creationId xmlns:a16="http://schemas.microsoft.com/office/drawing/2014/main" id="{FB37B169-9D8F-2195-03D9-02A7BEC4F081}"/>
              </a:ext>
            </a:extLst>
          </p:cNvPr>
          <p:cNvSpPr/>
          <p:nvPr/>
        </p:nvSpPr>
        <p:spPr>
          <a:xfrm>
            <a:off x="2222500" y="40386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Organizational Design &amp; Structure</a:t>
            </a:r>
          </a:p>
        </p:txBody>
      </p:sp>
      <p:sp>
        <p:nvSpPr>
          <p:cNvPr id="11" name="Rounded Rectangle 10">
            <a:extLst>
              <a:ext uri="{FF2B5EF4-FFF2-40B4-BE49-F238E27FC236}">
                <a16:creationId xmlns:a16="http://schemas.microsoft.com/office/drawing/2014/main" id="{749A7065-F9B9-2E1C-E183-EB4F2696300D}"/>
              </a:ext>
            </a:extLst>
          </p:cNvPr>
          <p:cNvSpPr/>
          <p:nvPr/>
        </p:nvSpPr>
        <p:spPr>
          <a:xfrm>
            <a:off x="5080000" y="40386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Audit Processes</a:t>
            </a:r>
          </a:p>
        </p:txBody>
      </p:sp>
      <p:sp>
        <p:nvSpPr>
          <p:cNvPr id="12" name="Rounded Rectangle 11">
            <a:extLst>
              <a:ext uri="{FF2B5EF4-FFF2-40B4-BE49-F238E27FC236}">
                <a16:creationId xmlns:a16="http://schemas.microsoft.com/office/drawing/2014/main" id="{89A391FE-1A81-8BAD-EA53-2ACF2EB7D5E5}"/>
              </a:ext>
            </a:extLst>
          </p:cNvPr>
          <p:cNvSpPr/>
          <p:nvPr/>
        </p:nvSpPr>
        <p:spPr>
          <a:xfrm>
            <a:off x="7951504" y="4038600"/>
            <a:ext cx="2336800" cy="863600"/>
          </a:xfrm>
          <a:prstGeom prst="round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Palatino"/>
              </a:rPr>
              <a:t>Emphasis on Collaboration &amp; Consultations</a:t>
            </a:r>
          </a:p>
        </p:txBody>
      </p:sp>
      <p:sp>
        <p:nvSpPr>
          <p:cNvPr id="14" name="Right Arrow 13">
            <a:extLst>
              <a:ext uri="{FF2B5EF4-FFF2-40B4-BE49-F238E27FC236}">
                <a16:creationId xmlns:a16="http://schemas.microsoft.com/office/drawing/2014/main" id="{A625F86A-8E55-9B36-160A-E30730F241F8}"/>
              </a:ext>
            </a:extLst>
          </p:cNvPr>
          <p:cNvSpPr/>
          <p:nvPr/>
        </p:nvSpPr>
        <p:spPr>
          <a:xfrm>
            <a:off x="111386" y="5550528"/>
            <a:ext cx="723900" cy="520700"/>
          </a:xfrm>
          <a:prstGeom prst="rightArrow">
            <a:avLst/>
          </a:prstGeom>
          <a:solidFill>
            <a:srgbClr val="F15A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alatino"/>
            </a:endParaRPr>
          </a:p>
        </p:txBody>
      </p:sp>
      <p:sp>
        <p:nvSpPr>
          <p:cNvPr id="19" name="Rectangle 18">
            <a:extLst>
              <a:ext uri="{FF2B5EF4-FFF2-40B4-BE49-F238E27FC236}">
                <a16:creationId xmlns:a16="http://schemas.microsoft.com/office/drawing/2014/main" id="{A9CA5AAB-20B9-1C68-8910-138087BDEB9B}"/>
              </a:ext>
            </a:extLst>
          </p:cNvPr>
          <p:cNvSpPr/>
          <p:nvPr/>
        </p:nvSpPr>
        <p:spPr>
          <a:xfrm>
            <a:off x="974463" y="5382377"/>
            <a:ext cx="10547874" cy="857002"/>
          </a:xfrm>
          <a:prstGeom prst="rect">
            <a:avLst/>
          </a:prstGeom>
          <a:solidFill>
            <a:srgbClr val="5482AB"/>
          </a:solidFill>
          <a:ln>
            <a:solidFill>
              <a:srgbClr val="09094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Palatino"/>
              </a:rPr>
              <a:t>Which </a:t>
            </a:r>
            <a:r>
              <a:rPr lang="en-US" sz="2000" b="1" dirty="0">
                <a:solidFill>
                  <a:schemeClr val="bg1"/>
                </a:solidFill>
                <a:latin typeface="Palatino"/>
              </a:rPr>
              <a:t>embedding </a:t>
            </a:r>
            <a:r>
              <a:rPr lang="en-US" sz="2000" b="1" dirty="0" err="1">
                <a:solidFill>
                  <a:schemeClr val="bg1"/>
                </a:solidFill>
                <a:latin typeface="Palatino"/>
              </a:rPr>
              <a:t>mechaanism</a:t>
            </a:r>
            <a:r>
              <a:rPr lang="en-US" sz="2000" b="1" dirty="0">
                <a:solidFill>
                  <a:schemeClr val="bg1"/>
                </a:solidFill>
                <a:latin typeface="Palatino"/>
              </a:rPr>
              <a:t> </a:t>
            </a:r>
            <a:r>
              <a:rPr lang="en-US" sz="2000" dirty="0">
                <a:solidFill>
                  <a:schemeClr val="bg1"/>
                </a:solidFill>
                <a:latin typeface="Palatino"/>
              </a:rPr>
              <a:t>can </a:t>
            </a:r>
            <a:r>
              <a:rPr lang="en-US" sz="2000" b="1" dirty="0">
                <a:solidFill>
                  <a:schemeClr val="bg1"/>
                </a:solidFill>
                <a:latin typeface="Palatino"/>
              </a:rPr>
              <a:t>most effectively close the culture gaps </a:t>
            </a:r>
            <a:r>
              <a:rPr lang="en-US" sz="2000" dirty="0">
                <a:solidFill>
                  <a:schemeClr val="bg1"/>
                </a:solidFill>
                <a:latin typeface="Palatino"/>
              </a:rPr>
              <a:t>identified with the CVF?</a:t>
            </a:r>
          </a:p>
        </p:txBody>
      </p:sp>
    </p:spTree>
    <p:extLst>
      <p:ext uri="{BB962C8B-B14F-4D97-AF65-F5344CB8AC3E}">
        <p14:creationId xmlns:p14="http://schemas.microsoft.com/office/powerpoint/2010/main" val="38710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62EF-58FB-9DF2-8CEA-77127D5A720B}"/>
              </a:ext>
            </a:extLst>
          </p:cNvPr>
          <p:cNvSpPr>
            <a:spLocks noGrp="1"/>
          </p:cNvSpPr>
          <p:nvPr>
            <p:ph type="title"/>
          </p:nvPr>
        </p:nvSpPr>
        <p:spPr/>
        <p:txBody>
          <a:bodyPr/>
          <a:lstStyle/>
          <a:p>
            <a:r>
              <a:rPr lang="en-US" dirty="0">
                <a:latin typeface="Palatino"/>
              </a:rPr>
              <a:t>Embedding Mechanisms – Closing the Gap</a:t>
            </a:r>
          </a:p>
        </p:txBody>
      </p:sp>
      <p:sp>
        <p:nvSpPr>
          <p:cNvPr id="3" name="Content Placeholder 2">
            <a:extLst>
              <a:ext uri="{FF2B5EF4-FFF2-40B4-BE49-F238E27FC236}">
                <a16:creationId xmlns:a16="http://schemas.microsoft.com/office/drawing/2014/main" id="{BC9CEA98-00AE-E5F5-7CE4-0BD1C1DF6592}"/>
              </a:ext>
            </a:extLst>
          </p:cNvPr>
          <p:cNvSpPr>
            <a:spLocks noGrp="1"/>
          </p:cNvSpPr>
          <p:nvPr>
            <p:ph idx="1"/>
          </p:nvPr>
        </p:nvSpPr>
        <p:spPr>
          <a:xfrm>
            <a:off x="1003852" y="2184399"/>
            <a:ext cx="10670056" cy="1816605"/>
          </a:xfrm>
        </p:spPr>
        <p:txBody>
          <a:bodyPr>
            <a:normAutofit fontScale="85000" lnSpcReduction="10000"/>
          </a:bodyPr>
          <a:lstStyle/>
          <a:p>
            <a:pPr marL="0" indent="0">
              <a:buNone/>
            </a:pPr>
            <a:r>
              <a:rPr lang="en-US" dirty="0">
                <a:solidFill>
                  <a:srgbClr val="09094A"/>
                </a:solidFill>
                <a:latin typeface="Palatino"/>
              </a:rPr>
              <a:t>Which </a:t>
            </a:r>
            <a:r>
              <a:rPr lang="en-US" b="1" dirty="0">
                <a:solidFill>
                  <a:srgbClr val="09094A"/>
                </a:solidFill>
                <a:latin typeface="Palatino"/>
              </a:rPr>
              <a:t>embedding mechanism </a:t>
            </a:r>
            <a:r>
              <a:rPr lang="en-US" dirty="0">
                <a:solidFill>
                  <a:srgbClr val="09094A"/>
                </a:solidFill>
                <a:latin typeface="Palatino"/>
              </a:rPr>
              <a:t>can most effectively close the culture gaps identified with the CVF?</a:t>
            </a:r>
          </a:p>
          <a:p>
            <a:pPr marL="0" indent="0">
              <a:buNone/>
            </a:pPr>
            <a:endParaRPr lang="en-US" sz="2400" b="1" dirty="0">
              <a:latin typeface="Palatino"/>
            </a:endParaRPr>
          </a:p>
          <a:p>
            <a:r>
              <a:rPr lang="en-US" b="1" dirty="0">
                <a:solidFill>
                  <a:srgbClr val="C00000"/>
                </a:solidFill>
                <a:latin typeface="Palatino"/>
              </a:rPr>
              <a:t>It depends on the gap</a:t>
            </a:r>
            <a:r>
              <a:rPr lang="en-US" dirty="0">
                <a:latin typeface="Palatino"/>
              </a:rPr>
              <a:t>!</a:t>
            </a:r>
          </a:p>
          <a:p>
            <a:pPr lvl="2">
              <a:buFont typeface="Wingdings" panose="05000000000000000000" pitchFamily="2" charset="2"/>
              <a:buChar char="Ø"/>
            </a:pPr>
            <a:r>
              <a:rPr lang="en-US" dirty="0">
                <a:latin typeface="Palatino"/>
              </a:rPr>
              <a:t>Our analyses suggest that </a:t>
            </a:r>
            <a:r>
              <a:rPr lang="en-US" b="1" dirty="0">
                <a:latin typeface="Palatino"/>
              </a:rPr>
              <a:t>different</a:t>
            </a:r>
            <a:r>
              <a:rPr lang="en-US" dirty="0">
                <a:latin typeface="Palatino"/>
              </a:rPr>
              <a:t> </a:t>
            </a:r>
            <a:r>
              <a:rPr lang="en-US" b="1" dirty="0">
                <a:latin typeface="Palatino"/>
              </a:rPr>
              <a:t>embedding mechanisms</a:t>
            </a:r>
            <a:r>
              <a:rPr lang="en-US" dirty="0">
                <a:latin typeface="Palatino"/>
              </a:rPr>
              <a:t> matter for each of the dimensions of the CVF:</a:t>
            </a:r>
          </a:p>
        </p:txBody>
      </p:sp>
      <p:sp>
        <p:nvSpPr>
          <p:cNvPr id="4" name="Footer Placeholder 3">
            <a:extLst>
              <a:ext uri="{FF2B5EF4-FFF2-40B4-BE49-F238E27FC236}">
                <a16:creationId xmlns:a16="http://schemas.microsoft.com/office/drawing/2014/main" id="{FB0E9C39-C46C-9FC7-1C6C-E022C1EE31E0}"/>
              </a:ext>
            </a:extLst>
          </p:cNvPr>
          <p:cNvSpPr>
            <a:spLocks noGrp="1"/>
          </p:cNvSpPr>
          <p:nvPr>
            <p:ph type="ftr" sz="quarter" idx="11"/>
          </p:nvPr>
        </p:nvSpPr>
        <p:spPr/>
        <p:txBody>
          <a:bodyPr/>
          <a:lstStyle/>
          <a:p>
            <a:r>
              <a:rPr lang="nl-NL" dirty="0" err="1">
                <a:latin typeface="Palatino"/>
              </a:rPr>
              <a:t>Results</a:t>
            </a:r>
            <a:endParaRPr lang="nl-NL" dirty="0">
              <a:latin typeface="Palatino"/>
            </a:endParaRPr>
          </a:p>
        </p:txBody>
      </p:sp>
      <p:sp>
        <p:nvSpPr>
          <p:cNvPr id="6" name="Rectangle 5">
            <a:extLst>
              <a:ext uri="{FF2B5EF4-FFF2-40B4-BE49-F238E27FC236}">
                <a16:creationId xmlns:a16="http://schemas.microsoft.com/office/drawing/2014/main" id="{44966CBB-D827-1606-2730-505F91590FAC}"/>
              </a:ext>
            </a:extLst>
          </p:cNvPr>
          <p:cNvSpPr/>
          <p:nvPr/>
        </p:nvSpPr>
        <p:spPr>
          <a:xfrm>
            <a:off x="787400" y="4254500"/>
            <a:ext cx="2286000" cy="558800"/>
          </a:xfrm>
          <a:prstGeom prst="rect">
            <a:avLst/>
          </a:prstGeom>
          <a:solidFill>
            <a:srgbClr val="B85E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a:rPr>
              <a:t>Collaborate</a:t>
            </a:r>
          </a:p>
        </p:txBody>
      </p:sp>
      <p:sp>
        <p:nvSpPr>
          <p:cNvPr id="7" name="Rectangle 6">
            <a:extLst>
              <a:ext uri="{FF2B5EF4-FFF2-40B4-BE49-F238E27FC236}">
                <a16:creationId xmlns:a16="http://schemas.microsoft.com/office/drawing/2014/main" id="{02EF9795-3967-FEF9-887C-18F4E15A89F8}"/>
              </a:ext>
            </a:extLst>
          </p:cNvPr>
          <p:cNvSpPr/>
          <p:nvPr/>
        </p:nvSpPr>
        <p:spPr>
          <a:xfrm>
            <a:off x="3670300" y="4254500"/>
            <a:ext cx="2286000" cy="558800"/>
          </a:xfrm>
          <a:prstGeom prst="rect">
            <a:avLst/>
          </a:prstGeom>
          <a:solidFill>
            <a:srgbClr val="B85E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a:rPr>
              <a:t>Control</a:t>
            </a:r>
          </a:p>
        </p:txBody>
      </p:sp>
      <p:sp>
        <p:nvSpPr>
          <p:cNvPr id="8" name="Rectangle 7">
            <a:extLst>
              <a:ext uri="{FF2B5EF4-FFF2-40B4-BE49-F238E27FC236}">
                <a16:creationId xmlns:a16="http://schemas.microsoft.com/office/drawing/2014/main" id="{E4914486-AD1A-6C81-41F6-F7B1D89E7A6F}"/>
              </a:ext>
            </a:extLst>
          </p:cNvPr>
          <p:cNvSpPr/>
          <p:nvPr/>
        </p:nvSpPr>
        <p:spPr>
          <a:xfrm>
            <a:off x="6529104" y="4254500"/>
            <a:ext cx="2286000" cy="558800"/>
          </a:xfrm>
          <a:prstGeom prst="rect">
            <a:avLst/>
          </a:prstGeom>
          <a:solidFill>
            <a:srgbClr val="B85E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a:rPr>
              <a:t>Create</a:t>
            </a:r>
          </a:p>
        </p:txBody>
      </p:sp>
      <p:sp>
        <p:nvSpPr>
          <p:cNvPr id="9" name="Rectangle 8">
            <a:extLst>
              <a:ext uri="{FF2B5EF4-FFF2-40B4-BE49-F238E27FC236}">
                <a16:creationId xmlns:a16="http://schemas.microsoft.com/office/drawing/2014/main" id="{F4E5024A-D99A-790E-AE21-6AD5F8FFAAFE}"/>
              </a:ext>
            </a:extLst>
          </p:cNvPr>
          <p:cNvSpPr/>
          <p:nvPr/>
        </p:nvSpPr>
        <p:spPr>
          <a:xfrm>
            <a:off x="9296400" y="4254500"/>
            <a:ext cx="2286000" cy="558800"/>
          </a:xfrm>
          <a:prstGeom prst="rect">
            <a:avLst/>
          </a:prstGeom>
          <a:solidFill>
            <a:srgbClr val="B85E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Palatino"/>
              </a:rPr>
              <a:t>Compete</a:t>
            </a:r>
          </a:p>
        </p:txBody>
      </p:sp>
      <p:sp>
        <p:nvSpPr>
          <p:cNvPr id="10" name="Rectangle 9">
            <a:extLst>
              <a:ext uri="{FF2B5EF4-FFF2-40B4-BE49-F238E27FC236}">
                <a16:creationId xmlns:a16="http://schemas.microsoft.com/office/drawing/2014/main" id="{A0FA2D40-78FE-F601-8E03-C589013E79D7}"/>
              </a:ext>
            </a:extLst>
          </p:cNvPr>
          <p:cNvSpPr/>
          <p:nvPr/>
        </p:nvSpPr>
        <p:spPr>
          <a:xfrm>
            <a:off x="787400" y="4813300"/>
            <a:ext cx="2286000" cy="15367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bg1"/>
                </a:solidFill>
                <a:latin typeface="Palatino"/>
              </a:rPr>
              <a:t>Resources</a:t>
            </a:r>
          </a:p>
          <a:p>
            <a:pPr marL="342900" indent="-342900">
              <a:buAutoNum type="arabicPeriod"/>
            </a:pPr>
            <a:r>
              <a:rPr lang="en-US" dirty="0">
                <a:solidFill>
                  <a:schemeClr val="bg1"/>
                </a:solidFill>
                <a:latin typeface="Palatino"/>
              </a:rPr>
              <a:t>Training &amp; Development</a:t>
            </a:r>
          </a:p>
          <a:p>
            <a:pPr marL="342900" indent="-342900">
              <a:buAutoNum type="arabicPeriod"/>
            </a:pPr>
            <a:r>
              <a:rPr lang="en-US" dirty="0">
                <a:solidFill>
                  <a:schemeClr val="bg1"/>
                </a:solidFill>
                <a:latin typeface="Palatino"/>
              </a:rPr>
              <a:t>Tone at the Top</a:t>
            </a:r>
          </a:p>
        </p:txBody>
      </p:sp>
      <p:sp>
        <p:nvSpPr>
          <p:cNvPr id="11" name="Rectangle 10">
            <a:extLst>
              <a:ext uri="{FF2B5EF4-FFF2-40B4-BE49-F238E27FC236}">
                <a16:creationId xmlns:a16="http://schemas.microsoft.com/office/drawing/2014/main" id="{D1DB5688-53D3-DF96-4373-AF723330D34F}"/>
              </a:ext>
            </a:extLst>
          </p:cNvPr>
          <p:cNvSpPr/>
          <p:nvPr/>
        </p:nvSpPr>
        <p:spPr>
          <a:xfrm>
            <a:off x="3670300" y="4813300"/>
            <a:ext cx="2286000" cy="15367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bg1"/>
                </a:solidFill>
                <a:latin typeface="Palatino"/>
              </a:rPr>
              <a:t>Resources</a:t>
            </a:r>
          </a:p>
          <a:p>
            <a:pPr marL="342900" indent="-342900">
              <a:buAutoNum type="arabicPeriod"/>
            </a:pPr>
            <a:r>
              <a:rPr lang="en-US" dirty="0">
                <a:solidFill>
                  <a:schemeClr val="bg1"/>
                </a:solidFill>
                <a:latin typeface="Palatino"/>
              </a:rPr>
              <a:t>Audit Procedures</a:t>
            </a:r>
          </a:p>
        </p:txBody>
      </p:sp>
      <p:sp>
        <p:nvSpPr>
          <p:cNvPr id="12" name="Rectangle 11">
            <a:extLst>
              <a:ext uri="{FF2B5EF4-FFF2-40B4-BE49-F238E27FC236}">
                <a16:creationId xmlns:a16="http://schemas.microsoft.com/office/drawing/2014/main" id="{4D467B22-C156-5AA6-43C3-CE0BF2646CB5}"/>
              </a:ext>
            </a:extLst>
          </p:cNvPr>
          <p:cNvSpPr/>
          <p:nvPr/>
        </p:nvSpPr>
        <p:spPr>
          <a:xfrm>
            <a:off x="6529104" y="4813300"/>
            <a:ext cx="2286000" cy="15367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bg1"/>
                </a:solidFill>
                <a:latin typeface="Palatino"/>
              </a:rPr>
              <a:t>Resources</a:t>
            </a:r>
          </a:p>
          <a:p>
            <a:pPr marL="342900" indent="-342900">
              <a:buAutoNum type="arabicPeriod"/>
            </a:pPr>
            <a:r>
              <a:rPr lang="en-US" dirty="0">
                <a:solidFill>
                  <a:schemeClr val="bg1"/>
                </a:solidFill>
                <a:latin typeface="Palatino"/>
              </a:rPr>
              <a:t>Feedback &amp; Reward Systems</a:t>
            </a:r>
          </a:p>
        </p:txBody>
      </p:sp>
      <p:sp>
        <p:nvSpPr>
          <p:cNvPr id="13" name="Rectangle 12">
            <a:extLst>
              <a:ext uri="{FF2B5EF4-FFF2-40B4-BE49-F238E27FC236}">
                <a16:creationId xmlns:a16="http://schemas.microsoft.com/office/drawing/2014/main" id="{A7DADE0F-9994-5ED1-5B1F-948387715F7F}"/>
              </a:ext>
            </a:extLst>
          </p:cNvPr>
          <p:cNvSpPr/>
          <p:nvPr/>
        </p:nvSpPr>
        <p:spPr>
          <a:xfrm>
            <a:off x="9296400" y="4813300"/>
            <a:ext cx="2286000" cy="1536700"/>
          </a:xfrm>
          <a:prstGeom prst="rect">
            <a:avLst/>
          </a:prstGeom>
          <a:solidFill>
            <a:srgbClr val="5482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bg1"/>
                </a:solidFill>
                <a:latin typeface="Palatino"/>
              </a:rPr>
              <a:t>Organizational Design</a:t>
            </a:r>
          </a:p>
          <a:p>
            <a:pPr marL="342900" indent="-342900">
              <a:buAutoNum type="arabicPeriod"/>
            </a:pPr>
            <a:r>
              <a:rPr lang="en-US" dirty="0">
                <a:solidFill>
                  <a:schemeClr val="bg1"/>
                </a:solidFill>
                <a:latin typeface="Palatino"/>
              </a:rPr>
              <a:t>Feedback &amp; Reward Systems</a:t>
            </a:r>
          </a:p>
        </p:txBody>
      </p:sp>
    </p:spTree>
    <p:extLst>
      <p:ext uri="{BB962C8B-B14F-4D97-AF65-F5344CB8AC3E}">
        <p14:creationId xmlns:p14="http://schemas.microsoft.com/office/powerpoint/2010/main" val="212256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7C6D-D3B2-5897-5191-6E28D85AFFAB}"/>
              </a:ext>
            </a:extLst>
          </p:cNvPr>
          <p:cNvSpPr>
            <a:spLocks noGrp="1"/>
          </p:cNvSpPr>
          <p:nvPr>
            <p:ph type="title"/>
          </p:nvPr>
        </p:nvSpPr>
        <p:spPr>
          <a:xfrm>
            <a:off x="982317" y="1244308"/>
            <a:ext cx="10227365" cy="934279"/>
          </a:xfrm>
        </p:spPr>
        <p:txBody>
          <a:bodyPr/>
          <a:lstStyle/>
          <a:p>
            <a:r>
              <a:rPr lang="en-US" dirty="0">
                <a:latin typeface="Palatino"/>
              </a:rPr>
              <a:t>Lessons Learned #2</a:t>
            </a:r>
          </a:p>
        </p:txBody>
      </p:sp>
      <p:grpSp>
        <p:nvGrpSpPr>
          <p:cNvPr id="3" name="Group 2">
            <a:extLst>
              <a:ext uri="{FF2B5EF4-FFF2-40B4-BE49-F238E27FC236}">
                <a16:creationId xmlns:a16="http://schemas.microsoft.com/office/drawing/2014/main" id="{A466A2F7-BF0E-7C39-8D23-A6454C81898B}"/>
              </a:ext>
            </a:extLst>
          </p:cNvPr>
          <p:cNvGrpSpPr/>
          <p:nvPr/>
        </p:nvGrpSpPr>
        <p:grpSpPr>
          <a:xfrm>
            <a:off x="390399" y="1974899"/>
            <a:ext cx="1487509" cy="1487509"/>
            <a:chOff x="390399" y="1974899"/>
            <a:chExt cx="1487509" cy="1487509"/>
          </a:xfrm>
        </p:grpSpPr>
        <p:sp>
          <p:nvSpPr>
            <p:cNvPr id="8" name="Oval 7">
              <a:extLst>
                <a:ext uri="{FF2B5EF4-FFF2-40B4-BE49-F238E27FC236}">
                  <a16:creationId xmlns:a16="http://schemas.microsoft.com/office/drawing/2014/main" id="{12BD8C02-8AD1-FA45-FFF8-E55E6DABB7B1}"/>
                </a:ext>
              </a:extLst>
            </p:cNvPr>
            <p:cNvSpPr/>
            <p:nvPr/>
          </p:nvSpPr>
          <p:spPr>
            <a:xfrm>
              <a:off x="390399" y="1974899"/>
              <a:ext cx="1487509" cy="14875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latin typeface="Palatino"/>
              </a:endParaRPr>
            </a:p>
          </p:txBody>
        </p:sp>
        <p:sp>
          <p:nvSpPr>
            <p:cNvPr id="9" name="Rectangle 8" descr="Clipboard with solid fill">
              <a:extLst>
                <a:ext uri="{FF2B5EF4-FFF2-40B4-BE49-F238E27FC236}">
                  <a16:creationId xmlns:a16="http://schemas.microsoft.com/office/drawing/2014/main" id="{AEE98318-5B43-442C-B610-D629F21DE7E7}"/>
                </a:ext>
              </a:extLst>
            </p:cNvPr>
            <p:cNvSpPr/>
            <p:nvPr/>
          </p:nvSpPr>
          <p:spPr>
            <a:xfrm>
              <a:off x="702776" y="2287276"/>
              <a:ext cx="862755" cy="862755"/>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latin typeface="Palatino"/>
              </a:endParaRPr>
            </a:p>
          </p:txBody>
        </p:sp>
      </p:grpSp>
      <p:sp>
        <p:nvSpPr>
          <p:cNvPr id="10" name="Freeform 9">
            <a:extLst>
              <a:ext uri="{FF2B5EF4-FFF2-40B4-BE49-F238E27FC236}">
                <a16:creationId xmlns:a16="http://schemas.microsoft.com/office/drawing/2014/main" id="{FB8A0EC8-AE11-87DC-5137-B5B18D87D2AA}"/>
              </a:ext>
            </a:extLst>
          </p:cNvPr>
          <p:cNvSpPr/>
          <p:nvPr/>
        </p:nvSpPr>
        <p:spPr>
          <a:xfrm>
            <a:off x="2196660" y="1974899"/>
            <a:ext cx="3506272" cy="1487509"/>
          </a:xfrm>
          <a:custGeom>
            <a:avLst/>
            <a:gdLst>
              <a:gd name="connsiteX0" fmla="*/ 0 w 3506272"/>
              <a:gd name="connsiteY0" fmla="*/ 0 h 1487509"/>
              <a:gd name="connsiteX1" fmla="*/ 3506272 w 3506272"/>
              <a:gd name="connsiteY1" fmla="*/ 0 h 1487509"/>
              <a:gd name="connsiteX2" fmla="*/ 3506272 w 3506272"/>
              <a:gd name="connsiteY2" fmla="*/ 1487509 h 1487509"/>
              <a:gd name="connsiteX3" fmla="*/ 0 w 3506272"/>
              <a:gd name="connsiteY3" fmla="*/ 1487509 h 1487509"/>
              <a:gd name="connsiteX4" fmla="*/ 0 w 3506272"/>
              <a:gd name="connsiteY4" fmla="*/ 0 h 14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72" h="1487509">
                <a:moveTo>
                  <a:pt x="0" y="0"/>
                </a:moveTo>
                <a:lnTo>
                  <a:pt x="3506272" y="0"/>
                </a:lnTo>
                <a:lnTo>
                  <a:pt x="3506272" y="1487509"/>
                </a:lnTo>
                <a:lnTo>
                  <a:pt x="0" y="1487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600" kern="1200" dirty="0">
                <a:solidFill>
                  <a:srgbClr val="09094A"/>
                </a:solidFill>
                <a:latin typeface="Palatino"/>
              </a:rPr>
              <a:t>It’s important to </a:t>
            </a:r>
            <a:r>
              <a:rPr lang="en-US" sz="1600" b="1" kern="1200" dirty="0">
                <a:solidFill>
                  <a:srgbClr val="09094A"/>
                </a:solidFill>
                <a:latin typeface="Palatino"/>
              </a:rPr>
              <a:t>monitor and assess the current culture </a:t>
            </a:r>
            <a:r>
              <a:rPr lang="en-US" sz="1600" kern="1200" dirty="0">
                <a:solidFill>
                  <a:srgbClr val="09094A"/>
                </a:solidFill>
                <a:latin typeface="Palatino"/>
              </a:rPr>
              <a:t>to identify whether the culture initiatives are successful and whether the firm achieves to establish its desired culture. </a:t>
            </a:r>
          </a:p>
        </p:txBody>
      </p:sp>
      <p:grpSp>
        <p:nvGrpSpPr>
          <p:cNvPr id="6" name="Group 5">
            <a:extLst>
              <a:ext uri="{FF2B5EF4-FFF2-40B4-BE49-F238E27FC236}">
                <a16:creationId xmlns:a16="http://schemas.microsoft.com/office/drawing/2014/main" id="{F43B1F0E-F411-8862-5B04-EC56B3C2199B}"/>
              </a:ext>
            </a:extLst>
          </p:cNvPr>
          <p:cNvGrpSpPr/>
          <p:nvPr/>
        </p:nvGrpSpPr>
        <p:grpSpPr>
          <a:xfrm>
            <a:off x="6313874" y="1974899"/>
            <a:ext cx="1487509" cy="1487509"/>
            <a:chOff x="6313874" y="1974899"/>
            <a:chExt cx="1487509" cy="1487509"/>
          </a:xfrm>
        </p:grpSpPr>
        <p:sp>
          <p:nvSpPr>
            <p:cNvPr id="11" name="Oval 10">
              <a:extLst>
                <a:ext uri="{FF2B5EF4-FFF2-40B4-BE49-F238E27FC236}">
                  <a16:creationId xmlns:a16="http://schemas.microsoft.com/office/drawing/2014/main" id="{EDD3EA90-5D65-E67E-857F-995210C2AB57}"/>
                </a:ext>
              </a:extLst>
            </p:cNvPr>
            <p:cNvSpPr/>
            <p:nvPr/>
          </p:nvSpPr>
          <p:spPr>
            <a:xfrm>
              <a:off x="6313874" y="1974899"/>
              <a:ext cx="1487509" cy="14875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latin typeface="Palatino"/>
              </a:endParaRPr>
            </a:p>
          </p:txBody>
        </p:sp>
        <p:sp>
          <p:nvSpPr>
            <p:cNvPr id="12" name="Rectangle 11" descr="Elevator with solid fill">
              <a:extLst>
                <a:ext uri="{FF2B5EF4-FFF2-40B4-BE49-F238E27FC236}">
                  <a16:creationId xmlns:a16="http://schemas.microsoft.com/office/drawing/2014/main" id="{9A713F0B-BD04-3361-A43F-A671C440CB20}"/>
                </a:ext>
              </a:extLst>
            </p:cNvPr>
            <p:cNvSpPr/>
            <p:nvPr/>
          </p:nvSpPr>
          <p:spPr>
            <a:xfrm>
              <a:off x="6626251" y="2287276"/>
              <a:ext cx="862755" cy="862755"/>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latin typeface="Palatino"/>
              </a:endParaRPr>
            </a:p>
          </p:txBody>
        </p:sp>
      </p:grpSp>
      <p:sp>
        <p:nvSpPr>
          <p:cNvPr id="13" name="Freeform 12">
            <a:extLst>
              <a:ext uri="{FF2B5EF4-FFF2-40B4-BE49-F238E27FC236}">
                <a16:creationId xmlns:a16="http://schemas.microsoft.com/office/drawing/2014/main" id="{9D0CC42E-C722-9089-04CD-6DB141FA255D}"/>
              </a:ext>
            </a:extLst>
          </p:cNvPr>
          <p:cNvSpPr/>
          <p:nvPr/>
        </p:nvSpPr>
        <p:spPr>
          <a:xfrm>
            <a:off x="8120136" y="1974899"/>
            <a:ext cx="3506272" cy="1487509"/>
          </a:xfrm>
          <a:custGeom>
            <a:avLst/>
            <a:gdLst>
              <a:gd name="connsiteX0" fmla="*/ 0 w 3506272"/>
              <a:gd name="connsiteY0" fmla="*/ 0 h 1487509"/>
              <a:gd name="connsiteX1" fmla="*/ 3506272 w 3506272"/>
              <a:gd name="connsiteY1" fmla="*/ 0 h 1487509"/>
              <a:gd name="connsiteX2" fmla="*/ 3506272 w 3506272"/>
              <a:gd name="connsiteY2" fmla="*/ 1487509 h 1487509"/>
              <a:gd name="connsiteX3" fmla="*/ 0 w 3506272"/>
              <a:gd name="connsiteY3" fmla="*/ 1487509 h 1487509"/>
              <a:gd name="connsiteX4" fmla="*/ 0 w 3506272"/>
              <a:gd name="connsiteY4" fmla="*/ 0 h 14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72" h="1487509">
                <a:moveTo>
                  <a:pt x="0" y="0"/>
                </a:moveTo>
                <a:lnTo>
                  <a:pt x="3506272" y="0"/>
                </a:lnTo>
                <a:lnTo>
                  <a:pt x="3506272" y="1487509"/>
                </a:lnTo>
                <a:lnTo>
                  <a:pt x="0" y="1487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600" kern="1200" dirty="0">
                <a:latin typeface="Palatino"/>
              </a:rPr>
              <a:t>It’s important to </a:t>
            </a:r>
            <a:r>
              <a:rPr lang="en-US" sz="1600" b="1" kern="1200" dirty="0">
                <a:latin typeface="Palatino"/>
              </a:rPr>
              <a:t>listen to the employees</a:t>
            </a:r>
            <a:r>
              <a:rPr lang="en-US" sz="1600" kern="1200" dirty="0">
                <a:latin typeface="Palatino"/>
              </a:rPr>
              <a:t> – they might have a very different view of the current organizational culture. </a:t>
            </a:r>
          </a:p>
        </p:txBody>
      </p:sp>
      <p:grpSp>
        <p:nvGrpSpPr>
          <p:cNvPr id="7" name="Group 6">
            <a:extLst>
              <a:ext uri="{FF2B5EF4-FFF2-40B4-BE49-F238E27FC236}">
                <a16:creationId xmlns:a16="http://schemas.microsoft.com/office/drawing/2014/main" id="{A617489C-7A7B-854A-ED01-AB3B7D3EDE28}"/>
              </a:ext>
            </a:extLst>
          </p:cNvPr>
          <p:cNvGrpSpPr/>
          <p:nvPr/>
        </p:nvGrpSpPr>
        <p:grpSpPr>
          <a:xfrm>
            <a:off x="390399" y="4251253"/>
            <a:ext cx="1487509" cy="1487509"/>
            <a:chOff x="390399" y="4251253"/>
            <a:chExt cx="1487509" cy="1487509"/>
          </a:xfrm>
        </p:grpSpPr>
        <p:sp>
          <p:nvSpPr>
            <p:cNvPr id="14" name="Oval 13">
              <a:extLst>
                <a:ext uri="{FF2B5EF4-FFF2-40B4-BE49-F238E27FC236}">
                  <a16:creationId xmlns:a16="http://schemas.microsoft.com/office/drawing/2014/main" id="{20A656FF-ED27-A70C-268C-38C58A927E19}"/>
                </a:ext>
              </a:extLst>
            </p:cNvPr>
            <p:cNvSpPr/>
            <p:nvPr/>
          </p:nvSpPr>
          <p:spPr>
            <a:xfrm>
              <a:off x="390399" y="4251253"/>
              <a:ext cx="1487509" cy="14875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latin typeface="Palatino"/>
              </a:endParaRPr>
            </a:p>
          </p:txBody>
        </p:sp>
        <p:sp>
          <p:nvSpPr>
            <p:cNvPr id="15" name="Rectangle 14" descr="Branching Diagram">
              <a:extLst>
                <a:ext uri="{FF2B5EF4-FFF2-40B4-BE49-F238E27FC236}">
                  <a16:creationId xmlns:a16="http://schemas.microsoft.com/office/drawing/2014/main" id="{B326A0A9-4238-92FC-15AC-5666A35003C2}"/>
                </a:ext>
              </a:extLst>
            </p:cNvPr>
            <p:cNvSpPr/>
            <p:nvPr/>
          </p:nvSpPr>
          <p:spPr>
            <a:xfrm>
              <a:off x="702776" y="4563630"/>
              <a:ext cx="862755" cy="86275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latin typeface="Palatino"/>
              </a:endParaRPr>
            </a:p>
          </p:txBody>
        </p:sp>
      </p:grpSp>
      <p:sp>
        <p:nvSpPr>
          <p:cNvPr id="16" name="Freeform 15">
            <a:extLst>
              <a:ext uri="{FF2B5EF4-FFF2-40B4-BE49-F238E27FC236}">
                <a16:creationId xmlns:a16="http://schemas.microsoft.com/office/drawing/2014/main" id="{9CE57669-EA9B-16EF-D352-02F1E5AD314C}"/>
              </a:ext>
            </a:extLst>
          </p:cNvPr>
          <p:cNvSpPr/>
          <p:nvPr/>
        </p:nvSpPr>
        <p:spPr>
          <a:xfrm>
            <a:off x="2196660" y="4251253"/>
            <a:ext cx="3506272" cy="1487509"/>
          </a:xfrm>
          <a:custGeom>
            <a:avLst/>
            <a:gdLst>
              <a:gd name="connsiteX0" fmla="*/ 0 w 3506272"/>
              <a:gd name="connsiteY0" fmla="*/ 0 h 1487509"/>
              <a:gd name="connsiteX1" fmla="*/ 3506272 w 3506272"/>
              <a:gd name="connsiteY1" fmla="*/ 0 h 1487509"/>
              <a:gd name="connsiteX2" fmla="*/ 3506272 w 3506272"/>
              <a:gd name="connsiteY2" fmla="*/ 1487509 h 1487509"/>
              <a:gd name="connsiteX3" fmla="*/ 0 w 3506272"/>
              <a:gd name="connsiteY3" fmla="*/ 1487509 h 1487509"/>
              <a:gd name="connsiteX4" fmla="*/ 0 w 3506272"/>
              <a:gd name="connsiteY4" fmla="*/ 0 h 14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72" h="1487509">
                <a:moveTo>
                  <a:pt x="0" y="0"/>
                </a:moveTo>
                <a:lnTo>
                  <a:pt x="3506272" y="0"/>
                </a:lnTo>
                <a:lnTo>
                  <a:pt x="3506272" y="1487509"/>
                </a:lnTo>
                <a:lnTo>
                  <a:pt x="0" y="1487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600" kern="1200" dirty="0">
                <a:solidFill>
                  <a:srgbClr val="09094A"/>
                </a:solidFill>
                <a:latin typeface="Palatino"/>
              </a:rPr>
              <a:t>Depending on the gaps assessed, firms might wish to </a:t>
            </a:r>
            <a:r>
              <a:rPr lang="en-US" sz="1600" b="1" kern="1200" dirty="0">
                <a:solidFill>
                  <a:srgbClr val="09094A"/>
                </a:solidFill>
                <a:latin typeface="Palatino"/>
              </a:rPr>
              <a:t>emphasize different embedding mechanisms </a:t>
            </a:r>
            <a:r>
              <a:rPr lang="en-US" sz="1600" kern="1200" dirty="0">
                <a:solidFill>
                  <a:srgbClr val="09094A"/>
                </a:solidFill>
                <a:latin typeface="Palatino"/>
              </a:rPr>
              <a:t>- not all desired values can be implemented in the same way</a:t>
            </a:r>
          </a:p>
        </p:txBody>
      </p:sp>
      <p:grpSp>
        <p:nvGrpSpPr>
          <p:cNvPr id="20" name="Group 19">
            <a:extLst>
              <a:ext uri="{FF2B5EF4-FFF2-40B4-BE49-F238E27FC236}">
                <a16:creationId xmlns:a16="http://schemas.microsoft.com/office/drawing/2014/main" id="{798E75DB-6A3D-6E01-BE03-D3EECF605A79}"/>
              </a:ext>
            </a:extLst>
          </p:cNvPr>
          <p:cNvGrpSpPr/>
          <p:nvPr/>
        </p:nvGrpSpPr>
        <p:grpSpPr>
          <a:xfrm>
            <a:off x="6313874" y="4251253"/>
            <a:ext cx="1487509" cy="1487509"/>
            <a:chOff x="6313874" y="4251253"/>
            <a:chExt cx="1487509" cy="1487509"/>
          </a:xfrm>
        </p:grpSpPr>
        <p:sp>
          <p:nvSpPr>
            <p:cNvPr id="17" name="Oval 16">
              <a:extLst>
                <a:ext uri="{FF2B5EF4-FFF2-40B4-BE49-F238E27FC236}">
                  <a16:creationId xmlns:a16="http://schemas.microsoft.com/office/drawing/2014/main" id="{BDBF6715-C376-E7A4-1EC4-9A6BA248CFC9}"/>
                </a:ext>
              </a:extLst>
            </p:cNvPr>
            <p:cNvSpPr/>
            <p:nvPr/>
          </p:nvSpPr>
          <p:spPr>
            <a:xfrm>
              <a:off x="6313874" y="4251253"/>
              <a:ext cx="1487509" cy="14875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latin typeface="Palatino"/>
              </a:endParaRPr>
            </a:p>
          </p:txBody>
        </p:sp>
        <p:sp>
          <p:nvSpPr>
            <p:cNvPr id="18" name="Rectangle 17" descr="Aspiration with solid fill">
              <a:extLst>
                <a:ext uri="{FF2B5EF4-FFF2-40B4-BE49-F238E27FC236}">
                  <a16:creationId xmlns:a16="http://schemas.microsoft.com/office/drawing/2014/main" id="{289C6EAC-6CDD-AA37-0B0A-016FC786C5B7}"/>
                </a:ext>
              </a:extLst>
            </p:cNvPr>
            <p:cNvSpPr/>
            <p:nvPr/>
          </p:nvSpPr>
          <p:spPr>
            <a:xfrm>
              <a:off x="6626251" y="4563630"/>
              <a:ext cx="862755" cy="862755"/>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latin typeface="Palatino"/>
              </a:endParaRPr>
            </a:p>
          </p:txBody>
        </p:sp>
      </p:grpSp>
      <p:sp>
        <p:nvSpPr>
          <p:cNvPr id="19" name="Freeform 18">
            <a:extLst>
              <a:ext uri="{FF2B5EF4-FFF2-40B4-BE49-F238E27FC236}">
                <a16:creationId xmlns:a16="http://schemas.microsoft.com/office/drawing/2014/main" id="{C895D9E7-C8B2-3898-FBB3-AFC831B1BDAF}"/>
              </a:ext>
            </a:extLst>
          </p:cNvPr>
          <p:cNvSpPr/>
          <p:nvPr/>
        </p:nvSpPr>
        <p:spPr>
          <a:xfrm>
            <a:off x="8120136" y="4251253"/>
            <a:ext cx="3506272" cy="1487509"/>
          </a:xfrm>
          <a:custGeom>
            <a:avLst/>
            <a:gdLst>
              <a:gd name="connsiteX0" fmla="*/ 0 w 3506272"/>
              <a:gd name="connsiteY0" fmla="*/ 0 h 1487509"/>
              <a:gd name="connsiteX1" fmla="*/ 3506272 w 3506272"/>
              <a:gd name="connsiteY1" fmla="*/ 0 h 1487509"/>
              <a:gd name="connsiteX2" fmla="*/ 3506272 w 3506272"/>
              <a:gd name="connsiteY2" fmla="*/ 1487509 h 1487509"/>
              <a:gd name="connsiteX3" fmla="*/ 0 w 3506272"/>
              <a:gd name="connsiteY3" fmla="*/ 1487509 h 1487509"/>
              <a:gd name="connsiteX4" fmla="*/ 0 w 3506272"/>
              <a:gd name="connsiteY4" fmla="*/ 0 h 14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6272" h="1487509">
                <a:moveTo>
                  <a:pt x="0" y="0"/>
                </a:moveTo>
                <a:lnTo>
                  <a:pt x="3506272" y="0"/>
                </a:lnTo>
                <a:lnTo>
                  <a:pt x="3506272" y="1487509"/>
                </a:lnTo>
                <a:lnTo>
                  <a:pt x="0" y="1487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600" b="1" kern="1200" dirty="0">
                <a:solidFill>
                  <a:srgbClr val="09094A"/>
                </a:solidFill>
                <a:latin typeface="Palatino"/>
              </a:rPr>
              <a:t>Walk the talk.</a:t>
            </a:r>
          </a:p>
        </p:txBody>
      </p:sp>
      <p:sp>
        <p:nvSpPr>
          <p:cNvPr id="4" name="Footer Placeholder 3">
            <a:extLst>
              <a:ext uri="{FF2B5EF4-FFF2-40B4-BE49-F238E27FC236}">
                <a16:creationId xmlns:a16="http://schemas.microsoft.com/office/drawing/2014/main" id="{D862BA8B-427F-7ECF-59C5-8FF1EE19B091}"/>
              </a:ext>
            </a:extLst>
          </p:cNvPr>
          <p:cNvSpPr>
            <a:spLocks noGrp="1"/>
          </p:cNvSpPr>
          <p:nvPr>
            <p:ph type="ftr" sz="quarter" idx="11"/>
          </p:nvPr>
        </p:nvSpPr>
        <p:spPr/>
        <p:txBody>
          <a:bodyPr/>
          <a:lstStyle/>
          <a:p>
            <a:r>
              <a:rPr lang="nl-NL" dirty="0" err="1">
                <a:latin typeface="Palatino"/>
              </a:rPr>
              <a:t>Implications</a:t>
            </a:r>
            <a:endParaRPr lang="nl-NL" dirty="0">
              <a:latin typeface="Palatino"/>
            </a:endParaRPr>
          </a:p>
        </p:txBody>
      </p:sp>
    </p:spTree>
    <p:extLst>
      <p:ext uri="{BB962C8B-B14F-4D97-AF65-F5344CB8AC3E}">
        <p14:creationId xmlns:p14="http://schemas.microsoft.com/office/powerpoint/2010/main" val="38091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8EF-683E-6176-4F01-7859D2D6DC5A}"/>
              </a:ext>
            </a:extLst>
          </p:cNvPr>
          <p:cNvSpPr>
            <a:spLocks noGrp="1"/>
          </p:cNvSpPr>
          <p:nvPr>
            <p:ph type="title"/>
          </p:nvPr>
        </p:nvSpPr>
        <p:spPr>
          <a:xfrm>
            <a:off x="1080052" y="1479273"/>
            <a:ext cx="10227365" cy="934279"/>
          </a:xfrm>
        </p:spPr>
        <p:txBody>
          <a:bodyPr/>
          <a:lstStyle/>
          <a:p>
            <a:r>
              <a:rPr lang="en-US" dirty="0"/>
              <a:t>Conclusion</a:t>
            </a:r>
          </a:p>
        </p:txBody>
      </p:sp>
      <p:graphicFrame>
        <p:nvGraphicFramePr>
          <p:cNvPr id="7" name="Content Placeholder 2">
            <a:extLst>
              <a:ext uri="{FF2B5EF4-FFF2-40B4-BE49-F238E27FC236}">
                <a16:creationId xmlns:a16="http://schemas.microsoft.com/office/drawing/2014/main" id="{B8ECF275-C617-432E-6548-63973611740C}"/>
              </a:ext>
            </a:extLst>
          </p:cNvPr>
          <p:cNvGraphicFramePr>
            <a:graphicFrameLocks noGrp="1"/>
          </p:cNvGraphicFramePr>
          <p:nvPr>
            <p:ph idx="1"/>
            <p:extLst>
              <p:ext uri="{D42A27DB-BD31-4B8C-83A1-F6EECF244321}">
                <p14:modId xmlns:p14="http://schemas.microsoft.com/office/powerpoint/2010/main" val="192083042"/>
              </p:ext>
            </p:extLst>
          </p:nvPr>
        </p:nvGraphicFramePr>
        <p:xfrm>
          <a:off x="1080052" y="2184952"/>
          <a:ext cx="10423264" cy="3992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4D183FC-C3BC-2C45-450F-84EE57A3AC3A}"/>
              </a:ext>
            </a:extLst>
          </p:cNvPr>
          <p:cNvSpPr>
            <a:spLocks noGrp="1"/>
          </p:cNvSpPr>
          <p:nvPr>
            <p:ph type="ftr" sz="quarter" idx="11"/>
          </p:nvPr>
        </p:nvSpPr>
        <p:spPr/>
        <p:txBody>
          <a:bodyPr/>
          <a:lstStyle/>
          <a:p>
            <a:r>
              <a:rPr lang="nl-NL" dirty="0"/>
              <a:t>Summary</a:t>
            </a:r>
          </a:p>
        </p:txBody>
      </p:sp>
    </p:spTree>
    <p:extLst>
      <p:ext uri="{BB962C8B-B14F-4D97-AF65-F5344CB8AC3E}">
        <p14:creationId xmlns:p14="http://schemas.microsoft.com/office/powerpoint/2010/main" val="1544447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p:txBody>
          <a:bodyPr>
            <a:normAutofit/>
          </a:bodyPr>
          <a:lstStyle/>
          <a:p>
            <a:pPr marL="0" indent="0">
              <a:lnSpc>
                <a:spcPct val="130000"/>
              </a:lnSpc>
              <a:spcBef>
                <a:spcPts val="0"/>
              </a:spcBef>
              <a:buFont typeface="Arial" panose="020B0604020202020204" pitchFamily="34" charset="0"/>
              <a:buNone/>
            </a:pPr>
            <a:br>
              <a:rPr lang="en-CA" sz="4800" dirty="0"/>
            </a:br>
            <a:r>
              <a:rPr lang="en-CA" sz="4800" dirty="0"/>
              <a:t>Thank you</a:t>
            </a:r>
            <a:endParaRPr lang="en-CA" sz="2800" i="1" dirty="0"/>
          </a:p>
        </p:txBody>
      </p:sp>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10"/>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089900" y="0"/>
            <a:ext cx="3836988" cy="6858000"/>
          </a:xfrm>
        </p:spPr>
      </p:pic>
    </p:spTree>
    <p:extLst>
      <p:ext uri="{BB962C8B-B14F-4D97-AF65-F5344CB8AC3E}">
        <p14:creationId xmlns:p14="http://schemas.microsoft.com/office/powerpoint/2010/main" val="69735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10"/>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089900" y="0"/>
            <a:ext cx="3836988" cy="6858000"/>
          </a:xfrm>
        </p:spPr>
      </p:pic>
      <p:graphicFrame>
        <p:nvGraphicFramePr>
          <p:cNvPr id="5" name="Tabel 2">
            <a:extLst>
              <a:ext uri="{FF2B5EF4-FFF2-40B4-BE49-F238E27FC236}">
                <a16:creationId xmlns:a16="http://schemas.microsoft.com/office/drawing/2014/main" id="{34018640-F9C1-A784-B332-75C294569999}"/>
              </a:ext>
            </a:extLst>
          </p:cNvPr>
          <p:cNvGraphicFramePr>
            <a:graphicFrameLocks noGrp="1"/>
          </p:cNvGraphicFramePr>
          <p:nvPr>
            <p:extLst>
              <p:ext uri="{D42A27DB-BD31-4B8C-83A1-F6EECF244321}">
                <p14:modId xmlns:p14="http://schemas.microsoft.com/office/powerpoint/2010/main" val="2938992364"/>
              </p:ext>
            </p:extLst>
          </p:nvPr>
        </p:nvGraphicFramePr>
        <p:xfrm>
          <a:off x="1003850" y="2592347"/>
          <a:ext cx="6583199" cy="2225040"/>
        </p:xfrm>
        <a:graphic>
          <a:graphicData uri="http://schemas.openxmlformats.org/drawingml/2006/table">
            <a:tbl>
              <a:tblPr firstRow="1" bandRow="1">
                <a:tableStyleId>{5C22544A-7EE6-4342-B048-85BDC9FD1C3A}</a:tableStyleId>
              </a:tblPr>
              <a:tblGrid>
                <a:gridCol w="6137706">
                  <a:extLst>
                    <a:ext uri="{9D8B030D-6E8A-4147-A177-3AD203B41FA5}">
                      <a16:colId xmlns:a16="http://schemas.microsoft.com/office/drawing/2014/main" val="321954157"/>
                    </a:ext>
                  </a:extLst>
                </a:gridCol>
                <a:gridCol w="445493">
                  <a:extLst>
                    <a:ext uri="{9D8B030D-6E8A-4147-A177-3AD203B41FA5}">
                      <a16:colId xmlns:a16="http://schemas.microsoft.com/office/drawing/2014/main" val="407476623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kern="1200" dirty="0" err="1">
                          <a:solidFill>
                            <a:schemeClr val="bg1"/>
                          </a:solidFill>
                          <a:effectLst/>
                          <a:latin typeface="Palatino" pitchFamily="2" charset="77"/>
                          <a:ea typeface="Palatino" pitchFamily="2" charset="77"/>
                          <a:cs typeface="+mn-cs"/>
                        </a:rPr>
                        <a:t>Importance</a:t>
                      </a:r>
                      <a:r>
                        <a:rPr lang="nl-NL" sz="1400" b="0" i="0" kern="1200" dirty="0">
                          <a:solidFill>
                            <a:schemeClr val="bg1"/>
                          </a:solidFill>
                          <a:effectLst/>
                          <a:latin typeface="Palatino" pitchFamily="2" charset="77"/>
                          <a:ea typeface="Palatino" pitchFamily="2" charset="77"/>
                          <a:cs typeface="+mn-cs"/>
                        </a:rPr>
                        <a:t> of </a:t>
                      </a:r>
                      <a:r>
                        <a:rPr lang="nl-NL" sz="1400" b="0" i="0" kern="1200" dirty="0" err="1">
                          <a:solidFill>
                            <a:schemeClr val="bg1"/>
                          </a:solidFill>
                          <a:effectLst/>
                          <a:latin typeface="Palatino" pitchFamily="2" charset="77"/>
                          <a:ea typeface="Palatino" pitchFamily="2" charset="77"/>
                          <a:cs typeface="+mn-cs"/>
                        </a:rPr>
                        <a:t>organizational</a:t>
                      </a:r>
                      <a:r>
                        <a:rPr lang="nl-NL" sz="1400" b="0" i="0" kern="1200" dirty="0">
                          <a:solidFill>
                            <a:schemeClr val="bg1"/>
                          </a:solidFill>
                          <a:effectLst/>
                          <a:latin typeface="Palatino" pitchFamily="2" charset="77"/>
                          <a:ea typeface="Palatino" pitchFamily="2" charset="77"/>
                          <a:cs typeface="+mn-cs"/>
                        </a:rPr>
                        <a:t> culture</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0" i="0" dirty="0">
                          <a:solidFill>
                            <a:schemeClr val="bg1"/>
                          </a:solidFill>
                          <a:latin typeface="Palatino" pitchFamily="2" charset="77"/>
                          <a:ea typeface="Palatino" pitchFamily="2" charset="77"/>
                        </a:rPr>
                        <a:t>1</a:t>
                      </a:r>
                      <a:endParaRPr lang="nl-NL" sz="1400" b="0" i="0" dirty="0">
                        <a:solidFill>
                          <a:schemeClr val="bg1"/>
                        </a:solidFill>
                        <a:latin typeface="Palatino" pitchFamily="2" charset="77"/>
                        <a:ea typeface="Palatino" pitchFamily="2" charset="77"/>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67173"/>
                  </a:ext>
                </a:extLst>
              </a:tr>
              <a:tr h="370840">
                <a:tc>
                  <a:txBody>
                    <a:bodyPr/>
                    <a:lstStyle/>
                    <a:p>
                      <a:r>
                        <a:rPr lang="nl-NL" sz="1400" b="0" i="0" kern="1200" dirty="0" err="1">
                          <a:solidFill>
                            <a:schemeClr val="bg1"/>
                          </a:solidFill>
                          <a:effectLst/>
                          <a:latin typeface="Palatino" pitchFamily="2" charset="77"/>
                          <a:ea typeface="Palatino" pitchFamily="2" charset="77"/>
                          <a:cs typeface="+mn-cs"/>
                        </a:rPr>
                        <a:t>Pupose</a:t>
                      </a:r>
                      <a:r>
                        <a:rPr lang="nl-NL" sz="1400" b="0" i="0" kern="1200" dirty="0">
                          <a:solidFill>
                            <a:schemeClr val="bg1"/>
                          </a:solidFill>
                          <a:effectLst/>
                          <a:latin typeface="Palatino" pitchFamily="2" charset="77"/>
                          <a:ea typeface="Palatino" pitchFamily="2" charset="77"/>
                          <a:cs typeface="+mn-cs"/>
                        </a:rPr>
                        <a:t> of </a:t>
                      </a:r>
                      <a:r>
                        <a:rPr lang="nl-NL" sz="1400" b="0" i="0" kern="1200" dirty="0" err="1">
                          <a:solidFill>
                            <a:schemeClr val="bg1"/>
                          </a:solidFill>
                          <a:effectLst/>
                          <a:latin typeface="Palatino" pitchFamily="2" charset="77"/>
                          <a:ea typeface="Palatino" pitchFamily="2" charset="77"/>
                          <a:cs typeface="+mn-cs"/>
                        </a:rPr>
                        <a:t>our</a:t>
                      </a:r>
                      <a:r>
                        <a:rPr lang="nl-NL" sz="1400" b="0" i="0" kern="1200" dirty="0">
                          <a:solidFill>
                            <a:schemeClr val="bg1"/>
                          </a:solidFill>
                          <a:effectLst/>
                          <a:latin typeface="Palatino" pitchFamily="2" charset="77"/>
                          <a:ea typeface="Palatino" pitchFamily="2" charset="77"/>
                          <a:cs typeface="+mn-cs"/>
                        </a:rPr>
                        <a:t> project</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0" i="0" dirty="0">
                          <a:solidFill>
                            <a:schemeClr val="bg1"/>
                          </a:solidFill>
                          <a:latin typeface="Palatino" pitchFamily="2" charset="77"/>
                          <a:ea typeface="Palatino" pitchFamily="2" charset="77"/>
                        </a:rPr>
                        <a:t>2</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48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kern="1200" dirty="0">
                          <a:solidFill>
                            <a:schemeClr val="bg1"/>
                          </a:solidFill>
                          <a:effectLst/>
                          <a:latin typeface="Palatino" pitchFamily="2" charset="77"/>
                          <a:ea typeface="Palatino" pitchFamily="2" charset="77"/>
                          <a:cs typeface="+mn-cs"/>
                        </a:rPr>
                        <a:t>Data </a:t>
                      </a:r>
                      <a:r>
                        <a:rPr lang="nl-NL" sz="1400" b="0" i="0" kern="1200" dirty="0" err="1">
                          <a:solidFill>
                            <a:schemeClr val="bg1"/>
                          </a:solidFill>
                          <a:effectLst/>
                          <a:latin typeface="Palatino" pitchFamily="2" charset="77"/>
                          <a:ea typeface="Palatino" pitchFamily="2" charset="77"/>
                          <a:cs typeface="+mn-cs"/>
                        </a:rPr>
                        <a:t>Gathering</a:t>
                      </a:r>
                      <a:endParaRPr lang="nl-NL" sz="1400" b="0" i="0" kern="1200" dirty="0">
                        <a:solidFill>
                          <a:schemeClr val="bg1"/>
                        </a:solidFill>
                        <a:effectLst/>
                        <a:latin typeface="Palatino" pitchFamily="2" charset="77"/>
                        <a:ea typeface="Palatino" pitchFamily="2" charset="77"/>
                        <a:cs typeface="+mn-cs"/>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0" i="0" dirty="0">
                          <a:solidFill>
                            <a:schemeClr val="bg1"/>
                          </a:solidFill>
                          <a:latin typeface="Palatino" pitchFamily="2" charset="77"/>
                          <a:ea typeface="Palatino" pitchFamily="2" charset="77"/>
                        </a:rPr>
                        <a:t>3</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273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kern="1200" dirty="0" err="1">
                          <a:solidFill>
                            <a:schemeClr val="bg1"/>
                          </a:solidFill>
                          <a:effectLst/>
                          <a:latin typeface="Palatino" pitchFamily="2" charset="77"/>
                          <a:ea typeface="Palatino" pitchFamily="2" charset="77"/>
                          <a:cs typeface="+mn-cs"/>
                        </a:rPr>
                        <a:t>Overview</a:t>
                      </a:r>
                      <a:r>
                        <a:rPr lang="nl-NL" sz="1400" b="0" i="0" kern="1200" dirty="0">
                          <a:solidFill>
                            <a:schemeClr val="bg1"/>
                          </a:solidFill>
                          <a:effectLst/>
                          <a:latin typeface="Palatino" pitchFamily="2" charset="77"/>
                          <a:ea typeface="Palatino" pitchFamily="2" charset="77"/>
                          <a:cs typeface="+mn-cs"/>
                        </a:rPr>
                        <a:t> of </a:t>
                      </a:r>
                      <a:r>
                        <a:rPr lang="nl-NL" sz="1400" b="0" i="0" kern="1200" dirty="0" err="1">
                          <a:solidFill>
                            <a:schemeClr val="bg1"/>
                          </a:solidFill>
                          <a:effectLst/>
                          <a:latin typeface="Palatino" pitchFamily="2" charset="77"/>
                          <a:ea typeface="Palatino" pitchFamily="2" charset="77"/>
                          <a:cs typeface="+mn-cs"/>
                        </a:rPr>
                        <a:t>resuls</a:t>
                      </a:r>
                      <a:endParaRPr lang="nl-NL" sz="1400" b="0" i="0" kern="1200" dirty="0">
                        <a:solidFill>
                          <a:schemeClr val="bg1"/>
                        </a:solidFill>
                        <a:effectLst/>
                        <a:latin typeface="Palatino" pitchFamily="2" charset="77"/>
                        <a:ea typeface="Palatino" pitchFamily="2" charset="77"/>
                        <a:cs typeface="+mn-cs"/>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0" i="0" dirty="0">
                          <a:solidFill>
                            <a:schemeClr val="bg1"/>
                          </a:solidFill>
                          <a:latin typeface="Palatino" pitchFamily="2" charset="77"/>
                          <a:ea typeface="Palatino" pitchFamily="2" charset="77"/>
                        </a:rPr>
                        <a:t>4</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4804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kern="1200" dirty="0" err="1">
                          <a:solidFill>
                            <a:schemeClr val="bg1"/>
                          </a:solidFill>
                          <a:effectLst/>
                          <a:latin typeface="Palatino" pitchFamily="2" charset="77"/>
                          <a:ea typeface="Palatino" pitchFamily="2" charset="77"/>
                          <a:cs typeface="+mn-cs"/>
                        </a:rPr>
                        <a:t>Implications</a:t>
                      </a:r>
                      <a:r>
                        <a:rPr lang="nl-NL" sz="1400" b="0" i="0" kern="1200" dirty="0">
                          <a:solidFill>
                            <a:schemeClr val="bg1"/>
                          </a:solidFill>
                          <a:effectLst/>
                          <a:latin typeface="Palatino" pitchFamily="2" charset="77"/>
                          <a:ea typeface="Palatino" pitchFamily="2" charset="77"/>
                          <a:cs typeface="+mn-cs"/>
                        </a:rPr>
                        <a:t> for </a:t>
                      </a:r>
                      <a:r>
                        <a:rPr lang="nl-NL" sz="1400" b="0" i="0" kern="1200" dirty="0" err="1">
                          <a:solidFill>
                            <a:schemeClr val="bg1"/>
                          </a:solidFill>
                          <a:effectLst/>
                          <a:latin typeface="Palatino" pitchFamily="2" charset="77"/>
                          <a:ea typeface="Palatino" pitchFamily="2" charset="77"/>
                          <a:cs typeface="+mn-cs"/>
                        </a:rPr>
                        <a:t>practice</a:t>
                      </a:r>
                      <a:endParaRPr lang="nl-NL" sz="1400" b="0" i="0" kern="1200" dirty="0">
                        <a:solidFill>
                          <a:schemeClr val="bg1"/>
                        </a:solidFill>
                        <a:effectLst/>
                        <a:latin typeface="Palatino" pitchFamily="2" charset="77"/>
                        <a:ea typeface="Palatino" pitchFamily="2" charset="77"/>
                        <a:cs typeface="+mn-cs"/>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0" i="0" dirty="0">
                          <a:solidFill>
                            <a:schemeClr val="bg1"/>
                          </a:solidFill>
                          <a:latin typeface="Palatino" pitchFamily="2" charset="77"/>
                          <a:ea typeface="Palatino" pitchFamily="2" charset="77"/>
                        </a:rPr>
                        <a:t>5</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8358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i="0" kern="1200" dirty="0">
                          <a:solidFill>
                            <a:schemeClr val="bg1"/>
                          </a:solidFill>
                          <a:effectLst/>
                          <a:latin typeface="Palatino" pitchFamily="2" charset="77"/>
                          <a:ea typeface="Palatino" pitchFamily="2" charset="77"/>
                          <a:cs typeface="+mn-cs"/>
                        </a:rPr>
                        <a:t>C</a:t>
                      </a:r>
                      <a:r>
                        <a:rPr lang="nl-NL" sz="1400" b="0" i="0" kern="1200" dirty="0" err="1">
                          <a:solidFill>
                            <a:schemeClr val="bg1"/>
                          </a:solidFill>
                          <a:effectLst/>
                          <a:latin typeface="Palatino" pitchFamily="2" charset="77"/>
                          <a:ea typeface="Palatino" pitchFamily="2" charset="77"/>
                          <a:cs typeface="+mn-cs"/>
                        </a:rPr>
                        <a:t>ontribution</a:t>
                      </a:r>
                      <a:endParaRPr lang="nl-NL" sz="1400" b="0" i="0" kern="1200" dirty="0">
                        <a:solidFill>
                          <a:schemeClr val="bg1"/>
                        </a:solidFill>
                        <a:effectLst/>
                        <a:latin typeface="Palatino" pitchFamily="2" charset="77"/>
                        <a:ea typeface="Palatino" pitchFamily="2" charset="77"/>
                        <a:cs typeface="+mn-cs"/>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0" i="0" dirty="0">
                          <a:solidFill>
                            <a:schemeClr val="bg1"/>
                          </a:solidFill>
                          <a:latin typeface="Palatino" pitchFamily="2" charset="77"/>
                          <a:ea typeface="Palatino" pitchFamily="2" charset="77"/>
                        </a:rPr>
                        <a:t>6</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6050359"/>
                  </a:ext>
                </a:extLst>
              </a:tr>
            </a:tbl>
          </a:graphicData>
        </a:graphic>
      </p:graphicFrame>
      <p:sp>
        <p:nvSpPr>
          <p:cNvPr id="7" name="Titel 1">
            <a:extLst>
              <a:ext uri="{FF2B5EF4-FFF2-40B4-BE49-F238E27FC236}">
                <a16:creationId xmlns:a16="http://schemas.microsoft.com/office/drawing/2014/main" id="{511A8036-406B-4647-91A2-3BC133741112}"/>
              </a:ext>
            </a:extLst>
          </p:cNvPr>
          <p:cNvSpPr>
            <a:spLocks noGrp="1"/>
          </p:cNvSpPr>
          <p:nvPr>
            <p:ph type="title"/>
          </p:nvPr>
        </p:nvSpPr>
        <p:spPr>
          <a:xfrm>
            <a:off x="1003852" y="1669773"/>
            <a:ext cx="6072809" cy="4621421"/>
          </a:xfrm>
        </p:spPr>
        <p:txBody>
          <a:bodyPr>
            <a:normAutofit/>
          </a:bodyPr>
          <a:lstStyle/>
          <a:p>
            <a:r>
              <a:rPr lang="nl-NL" sz="3200" dirty="0"/>
              <a:t>Agenda</a:t>
            </a:r>
          </a:p>
        </p:txBody>
      </p:sp>
      <p:pic>
        <p:nvPicPr>
          <p:cNvPr id="8" name="Tijdelijke aanduiding voor afbeelding 5" descr="Afbeelding met Menselijk gezicht, kleding, persoon, vrouw&#10;&#10;Automatisch gegenereerde beschrijving">
            <a:extLst>
              <a:ext uri="{FF2B5EF4-FFF2-40B4-BE49-F238E27FC236}">
                <a16:creationId xmlns:a16="http://schemas.microsoft.com/office/drawing/2014/main" id="{8E74E8F8-AA0C-3AA8-E9C8-A2F6B8DC0315}"/>
              </a:ext>
            </a:extLst>
          </p:cNvPr>
          <p:cNvPicPr>
            <a:picLocks noChangeAspect="1"/>
          </p:cNvPicPr>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101013" y="0"/>
            <a:ext cx="3835883" cy="6858000"/>
          </a:xfrm>
          <a:prstGeom prst="rect">
            <a:avLst/>
          </a:prstGeom>
        </p:spPr>
      </p:pic>
    </p:spTree>
    <p:extLst>
      <p:ext uri="{BB962C8B-B14F-4D97-AF65-F5344CB8AC3E}">
        <p14:creationId xmlns:p14="http://schemas.microsoft.com/office/powerpoint/2010/main" val="413937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718-4B20-B477-DBA2-9007CDB4C11A}"/>
              </a:ext>
            </a:extLst>
          </p:cNvPr>
          <p:cNvSpPr>
            <a:spLocks noGrp="1"/>
          </p:cNvSpPr>
          <p:nvPr>
            <p:ph type="title"/>
          </p:nvPr>
        </p:nvSpPr>
        <p:spPr/>
        <p:txBody>
          <a:bodyPr>
            <a:normAutofit/>
          </a:bodyPr>
          <a:lstStyle/>
          <a:p>
            <a:r>
              <a:rPr lang="en-US" dirty="0"/>
              <a:t>Importance of Organizational Culture</a:t>
            </a:r>
          </a:p>
        </p:txBody>
      </p:sp>
      <p:sp>
        <p:nvSpPr>
          <p:cNvPr id="3" name="Content Placeholder 2">
            <a:extLst>
              <a:ext uri="{FF2B5EF4-FFF2-40B4-BE49-F238E27FC236}">
                <a16:creationId xmlns:a16="http://schemas.microsoft.com/office/drawing/2014/main" id="{094B6147-F378-FDE5-AFF5-75C095AE4262}"/>
              </a:ext>
            </a:extLst>
          </p:cNvPr>
          <p:cNvSpPr>
            <a:spLocks noGrp="1"/>
          </p:cNvSpPr>
          <p:nvPr>
            <p:ph idx="1"/>
          </p:nvPr>
        </p:nvSpPr>
        <p:spPr>
          <a:xfrm>
            <a:off x="1003852" y="2222431"/>
            <a:ext cx="9981648" cy="4068763"/>
          </a:xfrm>
        </p:spPr>
        <p:txBody>
          <a:bodyPr>
            <a:normAutofit/>
          </a:bodyPr>
          <a:lstStyle/>
          <a:p>
            <a:r>
              <a:rPr lang="en-US" b="1" dirty="0"/>
              <a:t>Organizational Culture </a:t>
            </a:r>
            <a:r>
              <a:rPr lang="en-US" dirty="0"/>
              <a:t>= set of shared values, beliefs, norms and practices that characterize an organization and guide how employees think and act. </a:t>
            </a:r>
          </a:p>
          <a:p>
            <a:endParaRPr lang="en-US" dirty="0"/>
          </a:p>
          <a:p>
            <a:r>
              <a:rPr lang="en-US" dirty="0"/>
              <a:t>Large body of research documents the </a:t>
            </a:r>
            <a:r>
              <a:rPr lang="en-US" b="1" dirty="0"/>
              <a:t>importance of organizational culture</a:t>
            </a:r>
            <a:r>
              <a:rPr lang="en-US" dirty="0"/>
              <a:t>:</a:t>
            </a:r>
          </a:p>
          <a:p>
            <a:pPr lvl="2">
              <a:buFont typeface="Wingdings" pitchFamily="2" charset="2"/>
              <a:buChar char="Ø"/>
            </a:pPr>
            <a:r>
              <a:rPr lang="en-US" sz="1600" dirty="0"/>
              <a:t>Drives a sense of alignment between employees and the organization</a:t>
            </a:r>
          </a:p>
          <a:p>
            <a:pPr lvl="2">
              <a:buFont typeface="Wingdings" pitchFamily="2" charset="2"/>
              <a:buChar char="Ø"/>
            </a:pPr>
            <a:r>
              <a:rPr lang="en-US" sz="1600" dirty="0"/>
              <a:t>Influences individual and organizational performance</a:t>
            </a:r>
          </a:p>
          <a:p>
            <a:pPr lvl="2">
              <a:buFont typeface="Wingdings" pitchFamily="2" charset="2"/>
              <a:buChar char="Ø"/>
            </a:pPr>
            <a:r>
              <a:rPr lang="en-US" sz="1600" dirty="0"/>
              <a:t>Can benefit the attraction and retention of talents </a:t>
            </a:r>
          </a:p>
          <a:p>
            <a:pPr lvl="2">
              <a:buFont typeface="Wingdings" pitchFamily="2" charset="2"/>
              <a:buChar char="Ø"/>
            </a:pPr>
            <a:r>
              <a:rPr lang="en-US" sz="1600" dirty="0"/>
              <a:t>…</a:t>
            </a:r>
            <a:br>
              <a:rPr lang="en-US" sz="1600" dirty="0"/>
            </a:br>
            <a:endParaRPr lang="en-US" dirty="0"/>
          </a:p>
          <a:p>
            <a:r>
              <a:rPr lang="en-US" dirty="0"/>
              <a:t>During the recent decade, there is an increasing focus on organizational culture in the auditing profession  </a:t>
            </a:r>
            <a:r>
              <a:rPr lang="en-US" dirty="0">
                <a:sym typeface="Wingdings" pitchFamily="2" charset="2"/>
              </a:rPr>
              <a:t> </a:t>
            </a:r>
            <a:r>
              <a:rPr lang="en-US" b="1" dirty="0">
                <a:sym typeface="Wingdings" pitchFamily="2" charset="2"/>
              </a:rPr>
              <a:t>“audit-quality oriented firm culture”</a:t>
            </a:r>
            <a:endParaRPr lang="en-US" dirty="0"/>
          </a:p>
        </p:txBody>
      </p:sp>
      <p:sp>
        <p:nvSpPr>
          <p:cNvPr id="5" name="Footer Placeholder 4">
            <a:extLst>
              <a:ext uri="{FF2B5EF4-FFF2-40B4-BE49-F238E27FC236}">
                <a16:creationId xmlns:a16="http://schemas.microsoft.com/office/drawing/2014/main" id="{5D81A747-CB7D-3B3F-AB59-C0D0837CD96C}"/>
              </a:ext>
            </a:extLst>
          </p:cNvPr>
          <p:cNvSpPr>
            <a:spLocks noGrp="1"/>
          </p:cNvSpPr>
          <p:nvPr>
            <p:ph type="ftr" sz="quarter" idx="11"/>
          </p:nvPr>
        </p:nvSpPr>
        <p:spPr/>
        <p:txBody>
          <a:bodyPr/>
          <a:lstStyle/>
          <a:p>
            <a:r>
              <a:rPr lang="nl-NL" dirty="0" err="1"/>
              <a:t>Introduction</a:t>
            </a:r>
            <a:endParaRPr lang="nl-NL" dirty="0"/>
          </a:p>
        </p:txBody>
      </p:sp>
    </p:spTree>
    <p:extLst>
      <p:ext uri="{BB962C8B-B14F-4D97-AF65-F5344CB8AC3E}">
        <p14:creationId xmlns:p14="http://schemas.microsoft.com/office/powerpoint/2010/main" val="33853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121E-B50B-4B2B-582D-132515FB3E7C}"/>
              </a:ext>
            </a:extLst>
          </p:cNvPr>
          <p:cNvSpPr>
            <a:spLocks noGrp="1"/>
          </p:cNvSpPr>
          <p:nvPr>
            <p:ph type="title"/>
          </p:nvPr>
        </p:nvSpPr>
        <p:spPr>
          <a:xfrm>
            <a:off x="820416" y="1405605"/>
            <a:ext cx="10227365" cy="934279"/>
          </a:xfrm>
        </p:spPr>
        <p:txBody>
          <a:bodyPr>
            <a:normAutofit/>
          </a:bodyPr>
          <a:lstStyle/>
          <a:p>
            <a:r>
              <a:rPr lang="en-US" dirty="0"/>
              <a:t>Audit Firm Culture</a:t>
            </a:r>
          </a:p>
        </p:txBody>
      </p:sp>
      <p:sp>
        <p:nvSpPr>
          <p:cNvPr id="3" name="Content Placeholder 2">
            <a:extLst>
              <a:ext uri="{FF2B5EF4-FFF2-40B4-BE49-F238E27FC236}">
                <a16:creationId xmlns:a16="http://schemas.microsoft.com/office/drawing/2014/main" id="{5AACDDB0-E24F-A84B-5A6E-6442CE4296F1}"/>
              </a:ext>
            </a:extLst>
          </p:cNvPr>
          <p:cNvSpPr>
            <a:spLocks noGrp="1"/>
          </p:cNvSpPr>
          <p:nvPr>
            <p:ph idx="1"/>
          </p:nvPr>
        </p:nvSpPr>
        <p:spPr>
          <a:xfrm>
            <a:off x="820416" y="2022674"/>
            <a:ext cx="11200572" cy="3948382"/>
          </a:xfrm>
        </p:spPr>
        <p:txBody>
          <a:bodyPr>
            <a:normAutofit/>
          </a:bodyPr>
          <a:lstStyle/>
          <a:p>
            <a:pPr marL="0" indent="0">
              <a:buNone/>
            </a:pPr>
            <a:r>
              <a:rPr lang="en-US" b="1" dirty="0"/>
              <a:t>Creating an organizational culture </a:t>
            </a:r>
            <a:r>
              <a:rPr lang="en-US" dirty="0"/>
              <a:t>in audit firms (and other professional service firms) can be </a:t>
            </a:r>
            <a:r>
              <a:rPr lang="en-US" b="1" dirty="0">
                <a:solidFill>
                  <a:srgbClr val="C00000"/>
                </a:solidFill>
              </a:rPr>
              <a:t>challenging</a:t>
            </a:r>
            <a:r>
              <a:rPr lang="en-US" dirty="0"/>
              <a:t>:</a:t>
            </a:r>
          </a:p>
        </p:txBody>
      </p:sp>
      <p:sp>
        <p:nvSpPr>
          <p:cNvPr id="4" name="Footer Placeholder 3">
            <a:extLst>
              <a:ext uri="{FF2B5EF4-FFF2-40B4-BE49-F238E27FC236}">
                <a16:creationId xmlns:a16="http://schemas.microsoft.com/office/drawing/2014/main" id="{664A6552-B6C3-401D-6373-7534C4F557CA}"/>
              </a:ext>
            </a:extLst>
          </p:cNvPr>
          <p:cNvSpPr>
            <a:spLocks noGrp="1"/>
          </p:cNvSpPr>
          <p:nvPr>
            <p:ph type="ftr" sz="quarter" idx="11"/>
          </p:nvPr>
        </p:nvSpPr>
        <p:spPr/>
        <p:txBody>
          <a:bodyPr/>
          <a:lstStyle/>
          <a:p>
            <a:r>
              <a:rPr lang="en-US" dirty="0"/>
              <a:t>Purpose of our Project</a:t>
            </a:r>
          </a:p>
        </p:txBody>
      </p:sp>
      <p:grpSp>
        <p:nvGrpSpPr>
          <p:cNvPr id="7" name="Group 6">
            <a:extLst>
              <a:ext uri="{FF2B5EF4-FFF2-40B4-BE49-F238E27FC236}">
                <a16:creationId xmlns:a16="http://schemas.microsoft.com/office/drawing/2014/main" id="{578589C1-2D64-EFC5-E039-FDC3EB89B3A7}"/>
              </a:ext>
            </a:extLst>
          </p:cNvPr>
          <p:cNvGrpSpPr/>
          <p:nvPr/>
        </p:nvGrpSpPr>
        <p:grpSpPr>
          <a:xfrm>
            <a:off x="171012" y="3252726"/>
            <a:ext cx="5731559" cy="1172640"/>
            <a:chOff x="1661223" y="1940063"/>
            <a:chExt cx="5731559" cy="1172640"/>
          </a:xfrm>
          <a:solidFill>
            <a:srgbClr val="B85E5C"/>
          </a:solidFill>
        </p:grpSpPr>
        <p:sp>
          <p:nvSpPr>
            <p:cNvPr id="8" name="Rectangle 7">
              <a:extLst>
                <a:ext uri="{FF2B5EF4-FFF2-40B4-BE49-F238E27FC236}">
                  <a16:creationId xmlns:a16="http://schemas.microsoft.com/office/drawing/2014/main" id="{A516C392-50B5-4DD0-49B9-8EBDE0CD1687}"/>
                </a:ext>
              </a:extLst>
            </p:cNvPr>
            <p:cNvSpPr/>
            <p:nvPr/>
          </p:nvSpPr>
          <p:spPr>
            <a:xfrm>
              <a:off x="1953047" y="2255701"/>
              <a:ext cx="5439735" cy="85700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Decentralized Structure </a:t>
              </a:r>
              <a:endParaRPr lang="en-US" sz="2000" dirty="0">
                <a:solidFill>
                  <a:schemeClr val="bg1"/>
                </a:solidFill>
                <a:ea typeface="Helvetica Light" charset="0"/>
                <a:cs typeface="Helvetica Light" charset="0"/>
              </a:endParaRPr>
            </a:p>
          </p:txBody>
        </p:sp>
        <p:sp>
          <p:nvSpPr>
            <p:cNvPr id="9" name="Oval 8">
              <a:extLst>
                <a:ext uri="{FF2B5EF4-FFF2-40B4-BE49-F238E27FC236}">
                  <a16:creationId xmlns:a16="http://schemas.microsoft.com/office/drawing/2014/main" id="{473FE83F-154C-C03D-BD5A-AA6DA98354C2}"/>
                </a:ext>
              </a:extLst>
            </p:cNvPr>
            <p:cNvSpPr>
              <a:spLocks noChangeAspect="1"/>
            </p:cNvSpPr>
            <p:nvPr/>
          </p:nvSpPr>
          <p:spPr>
            <a:xfrm>
              <a:off x="1661223" y="1940063"/>
              <a:ext cx="561153" cy="572400"/>
            </a:xfrm>
            <a:prstGeom prst="ellips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Helvetica Light" charset="0"/>
                  <a:cs typeface="Calibri" panose="020F0502020204030204" pitchFamily="34" charset="0"/>
                </a:rPr>
                <a:t>1</a:t>
              </a:r>
              <a:r>
                <a:rPr lang="en-US" sz="2000" dirty="0">
                  <a:ln w="0"/>
                  <a:solidFill>
                    <a:schemeClr val="bg1"/>
                  </a:solidFill>
                  <a:effectLst>
                    <a:outerShdw blurRad="38100" dist="19050" dir="2700000" algn="tl" rotWithShape="0">
                      <a:schemeClr val="dk1">
                        <a:alpha val="40000"/>
                      </a:schemeClr>
                    </a:outerShdw>
                  </a:effectLst>
                  <a:latin typeface="Helvetica Light" charset="0"/>
                  <a:ea typeface="Helvetica Light" charset="0"/>
                  <a:cs typeface="Helvetica Light" charset="0"/>
                </a:rPr>
                <a:t>.</a:t>
              </a:r>
            </a:p>
          </p:txBody>
        </p:sp>
      </p:grpSp>
      <p:grpSp>
        <p:nvGrpSpPr>
          <p:cNvPr id="10" name="Group 9">
            <a:extLst>
              <a:ext uri="{FF2B5EF4-FFF2-40B4-BE49-F238E27FC236}">
                <a16:creationId xmlns:a16="http://schemas.microsoft.com/office/drawing/2014/main" id="{85C4909C-008F-A670-3D55-028B356E3BB0}"/>
              </a:ext>
            </a:extLst>
          </p:cNvPr>
          <p:cNvGrpSpPr/>
          <p:nvPr/>
        </p:nvGrpSpPr>
        <p:grpSpPr>
          <a:xfrm>
            <a:off x="6096000" y="3268203"/>
            <a:ext cx="5731559" cy="1172640"/>
            <a:chOff x="1661223" y="1940063"/>
            <a:chExt cx="5731559" cy="1172640"/>
          </a:xfrm>
          <a:solidFill>
            <a:schemeClr val="accent2"/>
          </a:solidFill>
        </p:grpSpPr>
        <p:sp>
          <p:nvSpPr>
            <p:cNvPr id="11" name="Rectangle 10">
              <a:extLst>
                <a:ext uri="{FF2B5EF4-FFF2-40B4-BE49-F238E27FC236}">
                  <a16:creationId xmlns:a16="http://schemas.microsoft.com/office/drawing/2014/main" id="{81A3ED56-37DE-5939-5951-D84A6104AA27}"/>
                </a:ext>
              </a:extLst>
            </p:cNvPr>
            <p:cNvSpPr/>
            <p:nvPr/>
          </p:nvSpPr>
          <p:spPr>
            <a:xfrm>
              <a:off x="1953047" y="2255701"/>
              <a:ext cx="5439735" cy="85700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Partnership Model</a:t>
              </a:r>
              <a:endParaRPr lang="en-US" sz="2000" dirty="0">
                <a:solidFill>
                  <a:schemeClr val="bg1"/>
                </a:solidFill>
                <a:ea typeface="Helvetica Light" charset="0"/>
                <a:cs typeface="Helvetica Light" charset="0"/>
              </a:endParaRPr>
            </a:p>
          </p:txBody>
        </p:sp>
        <p:sp>
          <p:nvSpPr>
            <p:cNvPr id="12" name="Oval 11">
              <a:extLst>
                <a:ext uri="{FF2B5EF4-FFF2-40B4-BE49-F238E27FC236}">
                  <a16:creationId xmlns:a16="http://schemas.microsoft.com/office/drawing/2014/main" id="{674F2EC2-436A-25F6-3273-C3BCCA2148CD}"/>
                </a:ext>
              </a:extLst>
            </p:cNvPr>
            <p:cNvSpPr>
              <a:spLocks noChangeAspect="1"/>
            </p:cNvSpPr>
            <p:nvPr/>
          </p:nvSpPr>
          <p:spPr>
            <a:xfrm>
              <a:off x="1661223" y="1940063"/>
              <a:ext cx="561153" cy="572400"/>
            </a:xfrm>
            <a:prstGeom prst="ellips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Helvetica Light" charset="0"/>
                  <a:cs typeface="Calibri" panose="020F0502020204030204" pitchFamily="34" charset="0"/>
                </a:rPr>
                <a:t>2</a:t>
              </a:r>
              <a:r>
                <a:rPr lang="en-US" sz="2000" dirty="0">
                  <a:ln w="0"/>
                  <a:solidFill>
                    <a:schemeClr val="bg1"/>
                  </a:solidFill>
                  <a:effectLst>
                    <a:outerShdw blurRad="38100" dist="19050" dir="2700000" algn="tl" rotWithShape="0">
                      <a:schemeClr val="dk1">
                        <a:alpha val="40000"/>
                      </a:schemeClr>
                    </a:outerShdw>
                  </a:effectLst>
                  <a:latin typeface="Helvetica Light" charset="0"/>
                  <a:ea typeface="Helvetica Light" charset="0"/>
                  <a:cs typeface="Helvetica Light" charset="0"/>
                </a:rPr>
                <a:t>.</a:t>
              </a:r>
            </a:p>
          </p:txBody>
        </p:sp>
      </p:grpSp>
      <p:grpSp>
        <p:nvGrpSpPr>
          <p:cNvPr id="13" name="Group 12">
            <a:extLst>
              <a:ext uri="{FF2B5EF4-FFF2-40B4-BE49-F238E27FC236}">
                <a16:creationId xmlns:a16="http://schemas.microsoft.com/office/drawing/2014/main" id="{A3400F84-1D01-3FEA-774C-7B31E778B197}"/>
              </a:ext>
            </a:extLst>
          </p:cNvPr>
          <p:cNvGrpSpPr/>
          <p:nvPr/>
        </p:nvGrpSpPr>
        <p:grpSpPr>
          <a:xfrm>
            <a:off x="171012" y="4822727"/>
            <a:ext cx="5731559" cy="1172640"/>
            <a:chOff x="1661223" y="1940063"/>
            <a:chExt cx="5731559" cy="1172640"/>
          </a:xfrm>
          <a:solidFill>
            <a:schemeClr val="accent2"/>
          </a:solidFill>
        </p:grpSpPr>
        <p:sp>
          <p:nvSpPr>
            <p:cNvPr id="14" name="Rectangle 13">
              <a:extLst>
                <a:ext uri="{FF2B5EF4-FFF2-40B4-BE49-F238E27FC236}">
                  <a16:creationId xmlns:a16="http://schemas.microsoft.com/office/drawing/2014/main" id="{1A508878-A737-5E42-E856-428FF5B6E2FE}"/>
                </a:ext>
              </a:extLst>
            </p:cNvPr>
            <p:cNvSpPr/>
            <p:nvPr/>
          </p:nvSpPr>
          <p:spPr>
            <a:xfrm>
              <a:off x="1953047" y="2255701"/>
              <a:ext cx="5439735" cy="85700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Different Service-Lines</a:t>
              </a:r>
              <a:endParaRPr lang="en-US" sz="2000" dirty="0">
                <a:solidFill>
                  <a:schemeClr val="bg1"/>
                </a:solidFill>
                <a:ea typeface="Helvetica Light" charset="0"/>
                <a:cs typeface="Helvetica Light" charset="0"/>
              </a:endParaRPr>
            </a:p>
          </p:txBody>
        </p:sp>
        <p:sp>
          <p:nvSpPr>
            <p:cNvPr id="15" name="Oval 14">
              <a:extLst>
                <a:ext uri="{FF2B5EF4-FFF2-40B4-BE49-F238E27FC236}">
                  <a16:creationId xmlns:a16="http://schemas.microsoft.com/office/drawing/2014/main" id="{87A7EB07-B091-E62A-648C-D144F3CC03B1}"/>
                </a:ext>
              </a:extLst>
            </p:cNvPr>
            <p:cNvSpPr>
              <a:spLocks noChangeAspect="1"/>
            </p:cNvSpPr>
            <p:nvPr/>
          </p:nvSpPr>
          <p:spPr>
            <a:xfrm>
              <a:off x="1661223" y="1940063"/>
              <a:ext cx="561153" cy="572400"/>
            </a:xfrm>
            <a:prstGeom prst="ellips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Helvetica Light" charset="0"/>
                  <a:cs typeface="Calibri" panose="020F0502020204030204" pitchFamily="34" charset="0"/>
                </a:rPr>
                <a:t>3</a:t>
              </a:r>
              <a:r>
                <a:rPr lang="en-US" sz="2000" dirty="0">
                  <a:ln w="0"/>
                  <a:solidFill>
                    <a:schemeClr val="bg1"/>
                  </a:solidFill>
                  <a:effectLst>
                    <a:outerShdw blurRad="38100" dist="19050" dir="2700000" algn="tl" rotWithShape="0">
                      <a:schemeClr val="dk1">
                        <a:alpha val="40000"/>
                      </a:schemeClr>
                    </a:outerShdw>
                  </a:effectLst>
                  <a:latin typeface="Helvetica Light" charset="0"/>
                  <a:ea typeface="Helvetica Light" charset="0"/>
                  <a:cs typeface="Helvetica Light" charset="0"/>
                </a:rPr>
                <a:t>.</a:t>
              </a:r>
            </a:p>
          </p:txBody>
        </p:sp>
      </p:grpSp>
      <p:grpSp>
        <p:nvGrpSpPr>
          <p:cNvPr id="16" name="Group 15">
            <a:extLst>
              <a:ext uri="{FF2B5EF4-FFF2-40B4-BE49-F238E27FC236}">
                <a16:creationId xmlns:a16="http://schemas.microsoft.com/office/drawing/2014/main" id="{313B6D65-2826-EE7F-1E87-5E3285E17706}"/>
              </a:ext>
            </a:extLst>
          </p:cNvPr>
          <p:cNvGrpSpPr/>
          <p:nvPr/>
        </p:nvGrpSpPr>
        <p:grpSpPr>
          <a:xfrm>
            <a:off x="6096000" y="4846721"/>
            <a:ext cx="5731559" cy="1172640"/>
            <a:chOff x="1661223" y="1940063"/>
            <a:chExt cx="5731559" cy="1172640"/>
          </a:xfrm>
          <a:solidFill>
            <a:schemeClr val="accent2"/>
          </a:solidFill>
        </p:grpSpPr>
        <p:sp>
          <p:nvSpPr>
            <p:cNvPr id="17" name="Rectangle 16">
              <a:extLst>
                <a:ext uri="{FF2B5EF4-FFF2-40B4-BE49-F238E27FC236}">
                  <a16:creationId xmlns:a16="http://schemas.microsoft.com/office/drawing/2014/main" id="{7E916BC1-B571-E0C4-F73D-A03ED0464576}"/>
                </a:ext>
              </a:extLst>
            </p:cNvPr>
            <p:cNvSpPr/>
            <p:nvPr/>
          </p:nvSpPr>
          <p:spPr>
            <a:xfrm>
              <a:off x="1953047" y="2255701"/>
              <a:ext cx="5439735" cy="857002"/>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High Employee Mobility &amp; Turnover</a:t>
              </a:r>
              <a:endParaRPr lang="en-US" sz="2000" dirty="0">
                <a:solidFill>
                  <a:schemeClr val="bg1"/>
                </a:solidFill>
                <a:ea typeface="Helvetica Light" charset="0"/>
                <a:cs typeface="Helvetica Light" charset="0"/>
              </a:endParaRPr>
            </a:p>
          </p:txBody>
        </p:sp>
        <p:sp>
          <p:nvSpPr>
            <p:cNvPr id="18" name="Oval 17">
              <a:extLst>
                <a:ext uri="{FF2B5EF4-FFF2-40B4-BE49-F238E27FC236}">
                  <a16:creationId xmlns:a16="http://schemas.microsoft.com/office/drawing/2014/main" id="{BDB63823-D01D-DF53-C33D-DDD582ACECEB}"/>
                </a:ext>
              </a:extLst>
            </p:cNvPr>
            <p:cNvSpPr>
              <a:spLocks noChangeAspect="1"/>
            </p:cNvSpPr>
            <p:nvPr/>
          </p:nvSpPr>
          <p:spPr>
            <a:xfrm>
              <a:off x="1661223" y="1940063"/>
              <a:ext cx="561153" cy="572400"/>
            </a:xfrm>
            <a:prstGeom prst="ellipse">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Helvetica Light" charset="0"/>
                  <a:cs typeface="Calibri" panose="020F0502020204030204" pitchFamily="34" charset="0"/>
                </a:rPr>
                <a:t>4</a:t>
              </a:r>
              <a:r>
                <a:rPr lang="en-US" sz="2000" dirty="0">
                  <a:ln w="0"/>
                  <a:solidFill>
                    <a:schemeClr val="bg1"/>
                  </a:solidFill>
                  <a:effectLst>
                    <a:outerShdw blurRad="38100" dist="19050" dir="2700000" algn="tl" rotWithShape="0">
                      <a:schemeClr val="dk1">
                        <a:alpha val="40000"/>
                      </a:schemeClr>
                    </a:outerShdw>
                  </a:effectLst>
                  <a:latin typeface="Helvetica Light" charset="0"/>
                  <a:ea typeface="Helvetica Light" charset="0"/>
                  <a:cs typeface="Helvetica Light" charset="0"/>
                </a:rPr>
                <a:t>.</a:t>
              </a:r>
            </a:p>
          </p:txBody>
        </p:sp>
      </p:grpSp>
    </p:spTree>
    <p:extLst>
      <p:ext uri="{BB962C8B-B14F-4D97-AF65-F5344CB8AC3E}">
        <p14:creationId xmlns:p14="http://schemas.microsoft.com/office/powerpoint/2010/main" val="4278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a:extLst>
              <a:ext uri="{FF2B5EF4-FFF2-40B4-BE49-F238E27FC236}">
                <a16:creationId xmlns:a16="http://schemas.microsoft.com/office/drawing/2014/main" id="{82A36D1B-1403-4403-87CE-A1D120B07390}"/>
              </a:ext>
            </a:extLst>
          </p:cNvPr>
          <p:cNvSpPr/>
          <p:nvPr/>
        </p:nvSpPr>
        <p:spPr>
          <a:xfrm>
            <a:off x="5495530" y="4755891"/>
            <a:ext cx="1156183" cy="703586"/>
          </a:xfrm>
          <a:prstGeom prst="downArrow">
            <a:avLst/>
          </a:prstGeom>
          <a:solidFill>
            <a:srgbClr val="F15A32"/>
          </a:solidFill>
          <a:ln>
            <a:solidFill>
              <a:srgbClr val="0909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B683668E-C52E-AF5F-1E4D-B37CE57E1F5E}"/>
              </a:ext>
            </a:extLst>
          </p:cNvPr>
          <p:cNvSpPr/>
          <p:nvPr/>
        </p:nvSpPr>
        <p:spPr>
          <a:xfrm>
            <a:off x="5484342" y="3425234"/>
            <a:ext cx="1167371" cy="626820"/>
          </a:xfrm>
          <a:prstGeom prst="downArrow">
            <a:avLst/>
          </a:prstGeom>
          <a:solidFill>
            <a:srgbClr val="F15A32"/>
          </a:solidFill>
          <a:ln>
            <a:solidFill>
              <a:srgbClr val="0909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1E1A1E-3FBB-6BF9-BFB6-CE888F6960A4}"/>
              </a:ext>
            </a:extLst>
          </p:cNvPr>
          <p:cNvSpPr>
            <a:spLocks noGrp="1"/>
          </p:cNvSpPr>
          <p:nvPr>
            <p:ph type="title"/>
          </p:nvPr>
        </p:nvSpPr>
        <p:spPr>
          <a:xfrm>
            <a:off x="1080052" y="1485075"/>
            <a:ext cx="10227365" cy="934279"/>
          </a:xfrm>
        </p:spPr>
        <p:txBody>
          <a:bodyPr>
            <a:normAutofit/>
          </a:bodyPr>
          <a:lstStyle/>
          <a:p>
            <a:r>
              <a:rPr lang="en-US" dirty="0"/>
              <a:t>Research Questions</a:t>
            </a:r>
          </a:p>
        </p:txBody>
      </p:sp>
      <p:sp>
        <p:nvSpPr>
          <p:cNvPr id="3" name="Content Placeholder 2">
            <a:extLst>
              <a:ext uri="{FF2B5EF4-FFF2-40B4-BE49-F238E27FC236}">
                <a16:creationId xmlns:a16="http://schemas.microsoft.com/office/drawing/2014/main" id="{945AF155-9030-D634-2E85-0C9D79EE842D}"/>
              </a:ext>
            </a:extLst>
          </p:cNvPr>
          <p:cNvSpPr>
            <a:spLocks noGrp="1"/>
          </p:cNvSpPr>
          <p:nvPr>
            <p:ph idx="1"/>
          </p:nvPr>
        </p:nvSpPr>
        <p:spPr>
          <a:xfrm>
            <a:off x="1080052" y="1997093"/>
            <a:ext cx="10123467" cy="4513711"/>
          </a:xfrm>
        </p:spPr>
        <p:txBody>
          <a:bodyPr>
            <a:normAutofit/>
          </a:bodyPr>
          <a:lstStyle/>
          <a:p>
            <a:pPr marL="0" indent="0">
              <a:buNone/>
            </a:pPr>
            <a:r>
              <a:rPr lang="en-US" sz="1800" dirty="0"/>
              <a:t>The overall aim of our project is </a:t>
            </a:r>
            <a:r>
              <a:rPr lang="en-US" sz="1800" b="1" dirty="0"/>
              <a:t>to advance our understanding </a:t>
            </a:r>
            <a:r>
              <a:rPr lang="en-US" sz="1800" dirty="0"/>
              <a:t>of audit firms’ organizational culture:</a:t>
            </a:r>
          </a:p>
          <a:p>
            <a:pPr marL="0" indent="0">
              <a:buNone/>
            </a:pPr>
            <a:endParaRPr lang="en-US" dirty="0"/>
          </a:p>
        </p:txBody>
      </p:sp>
      <p:sp>
        <p:nvSpPr>
          <p:cNvPr id="5" name="Footer Placeholder 4">
            <a:extLst>
              <a:ext uri="{FF2B5EF4-FFF2-40B4-BE49-F238E27FC236}">
                <a16:creationId xmlns:a16="http://schemas.microsoft.com/office/drawing/2014/main" id="{8D2261FF-7ED7-0D61-2170-17B54C89B0A8}"/>
              </a:ext>
            </a:extLst>
          </p:cNvPr>
          <p:cNvSpPr>
            <a:spLocks noGrp="1"/>
          </p:cNvSpPr>
          <p:nvPr>
            <p:ph type="ftr" sz="quarter" idx="11"/>
          </p:nvPr>
        </p:nvSpPr>
        <p:spPr/>
        <p:txBody>
          <a:bodyPr/>
          <a:lstStyle/>
          <a:p>
            <a:r>
              <a:rPr lang="nl-NL" dirty="0" err="1"/>
              <a:t>Purpose</a:t>
            </a:r>
            <a:r>
              <a:rPr lang="nl-NL" dirty="0"/>
              <a:t> of </a:t>
            </a:r>
            <a:r>
              <a:rPr lang="nl-NL" dirty="0" err="1"/>
              <a:t>our</a:t>
            </a:r>
            <a:r>
              <a:rPr lang="nl-NL" dirty="0"/>
              <a:t> Project</a:t>
            </a:r>
          </a:p>
        </p:txBody>
      </p:sp>
      <p:sp>
        <p:nvSpPr>
          <p:cNvPr id="6" name="Rectangle 5">
            <a:extLst>
              <a:ext uri="{FF2B5EF4-FFF2-40B4-BE49-F238E27FC236}">
                <a16:creationId xmlns:a16="http://schemas.microsoft.com/office/drawing/2014/main" id="{244E7D43-BEDD-CD56-4112-DB90001A9955}"/>
              </a:ext>
            </a:extLst>
          </p:cNvPr>
          <p:cNvSpPr/>
          <p:nvPr/>
        </p:nvSpPr>
        <p:spPr>
          <a:xfrm>
            <a:off x="2571731" y="2712716"/>
            <a:ext cx="7048538" cy="703584"/>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What type of organizational culture is present in audit firms?</a:t>
            </a:r>
            <a:endParaRPr lang="en-US" sz="2000" dirty="0">
              <a:solidFill>
                <a:schemeClr val="bg1"/>
              </a:solidFill>
              <a:ea typeface="Helvetica Light" charset="0"/>
              <a:cs typeface="Helvetica Light" charset="0"/>
            </a:endParaRPr>
          </a:p>
        </p:txBody>
      </p:sp>
      <p:sp>
        <p:nvSpPr>
          <p:cNvPr id="7" name="Rectangle 6">
            <a:extLst>
              <a:ext uri="{FF2B5EF4-FFF2-40B4-BE49-F238E27FC236}">
                <a16:creationId xmlns:a16="http://schemas.microsoft.com/office/drawing/2014/main" id="{20DFCDE0-06B6-4905-7730-944437C2DDEA}"/>
              </a:ext>
            </a:extLst>
          </p:cNvPr>
          <p:cNvSpPr/>
          <p:nvPr/>
        </p:nvSpPr>
        <p:spPr>
          <a:xfrm>
            <a:off x="2571730" y="4043372"/>
            <a:ext cx="7048537" cy="703585"/>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Do audit firms successfully create their desired organizational culture?</a:t>
            </a:r>
            <a:endParaRPr lang="en-US" sz="2000" dirty="0">
              <a:solidFill>
                <a:schemeClr val="bg1"/>
              </a:solidFill>
              <a:ea typeface="Helvetica Light" charset="0"/>
              <a:cs typeface="Helvetica Light" charset="0"/>
            </a:endParaRPr>
          </a:p>
        </p:txBody>
      </p:sp>
      <p:sp>
        <p:nvSpPr>
          <p:cNvPr id="8" name="Rectangle 7">
            <a:extLst>
              <a:ext uri="{FF2B5EF4-FFF2-40B4-BE49-F238E27FC236}">
                <a16:creationId xmlns:a16="http://schemas.microsoft.com/office/drawing/2014/main" id="{D883E2EB-3BDA-7BF1-6172-8DCBC9FD3DAA}"/>
              </a:ext>
            </a:extLst>
          </p:cNvPr>
          <p:cNvSpPr/>
          <p:nvPr/>
        </p:nvSpPr>
        <p:spPr>
          <a:xfrm>
            <a:off x="2571730" y="5459477"/>
            <a:ext cx="7048537" cy="703586"/>
          </a:xfrm>
          <a:prstGeom prst="rect">
            <a:avLst/>
          </a:prstGeom>
          <a:solidFill>
            <a:srgbClr val="5482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ea typeface="Helvetica Light" charset="0"/>
                <a:cs typeface="Helvetica Light" charset="0"/>
                <a:sym typeface="Wingdings" panose="05000000000000000000" pitchFamily="2" charset="2"/>
              </a:rPr>
              <a:t>Which embedding mechanisms are more (or less) effective in establishing the organizational culture?</a:t>
            </a:r>
            <a:endParaRPr lang="en-US" sz="2000" dirty="0">
              <a:solidFill>
                <a:schemeClr val="bg1"/>
              </a:solidFill>
              <a:ea typeface="Helvetica Light" charset="0"/>
              <a:cs typeface="Helvetica Light" charset="0"/>
            </a:endParaRPr>
          </a:p>
        </p:txBody>
      </p:sp>
    </p:spTree>
    <p:extLst>
      <p:ext uri="{BB962C8B-B14F-4D97-AF65-F5344CB8AC3E}">
        <p14:creationId xmlns:p14="http://schemas.microsoft.com/office/powerpoint/2010/main" val="26873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3D59-A5ED-8139-F77B-710F4F934954}"/>
              </a:ext>
            </a:extLst>
          </p:cNvPr>
          <p:cNvSpPr>
            <a:spLocks noGrp="1"/>
          </p:cNvSpPr>
          <p:nvPr>
            <p:ph type="title"/>
          </p:nvPr>
        </p:nvSpPr>
        <p:spPr/>
        <p:txBody>
          <a:bodyPr>
            <a:normAutofit/>
          </a:bodyPr>
          <a:lstStyle/>
          <a:p>
            <a:r>
              <a:rPr lang="en-US" dirty="0"/>
              <a:t>Competing Values Framework</a:t>
            </a:r>
          </a:p>
        </p:txBody>
      </p:sp>
      <p:sp>
        <p:nvSpPr>
          <p:cNvPr id="3" name="Content Placeholder 2">
            <a:extLst>
              <a:ext uri="{FF2B5EF4-FFF2-40B4-BE49-F238E27FC236}">
                <a16:creationId xmlns:a16="http://schemas.microsoft.com/office/drawing/2014/main" id="{99A90B93-BBD3-445A-3B52-77928E9D4E0A}"/>
              </a:ext>
            </a:extLst>
          </p:cNvPr>
          <p:cNvSpPr>
            <a:spLocks noGrp="1"/>
          </p:cNvSpPr>
          <p:nvPr>
            <p:ph idx="1"/>
          </p:nvPr>
        </p:nvSpPr>
        <p:spPr>
          <a:xfrm>
            <a:off x="1003852" y="2755900"/>
            <a:ext cx="10670056" cy="3421063"/>
          </a:xfrm>
        </p:spPr>
        <p:txBody>
          <a:bodyPr>
            <a:normAutofit/>
          </a:bodyPr>
          <a:lstStyle/>
          <a:p>
            <a:r>
              <a:rPr lang="en-US" sz="1800" dirty="0"/>
              <a:t>We rely on a theoretical framework called the “</a:t>
            </a:r>
            <a:r>
              <a:rPr lang="en-US" sz="1800" b="1" dirty="0"/>
              <a:t>Competing Values Framework</a:t>
            </a:r>
            <a:r>
              <a:rPr lang="en-US" sz="1800" dirty="0"/>
              <a:t>” to examine audit firm culture.</a:t>
            </a:r>
          </a:p>
          <a:p>
            <a:endParaRPr lang="en-US" sz="1800" dirty="0"/>
          </a:p>
          <a:p>
            <a:r>
              <a:rPr lang="en-US" sz="1800" dirty="0"/>
              <a:t>This model has been developed to </a:t>
            </a:r>
            <a:r>
              <a:rPr lang="en-US" sz="1800" b="1" dirty="0"/>
              <a:t>understand, diagnose, and change organizational culture. </a:t>
            </a:r>
          </a:p>
          <a:p>
            <a:endParaRPr lang="en-US" sz="1800" dirty="0"/>
          </a:p>
          <a:p>
            <a:r>
              <a:rPr lang="en-US" sz="1800" b="1" dirty="0"/>
              <a:t>Two key dimensions: </a:t>
            </a:r>
          </a:p>
          <a:p>
            <a:pPr marL="0" indent="0">
              <a:buNone/>
            </a:pPr>
            <a:endParaRPr lang="en-US" sz="1800" dirty="0"/>
          </a:p>
          <a:p>
            <a:pPr marL="914400" lvl="1" indent="-457200">
              <a:buAutoNum type="arabicParenBoth"/>
            </a:pPr>
            <a:r>
              <a:rPr lang="en-US" sz="1800" dirty="0"/>
              <a:t>Internal vs. External Focus</a:t>
            </a:r>
          </a:p>
          <a:p>
            <a:pPr marL="914400" lvl="1" indent="-457200">
              <a:buAutoNum type="arabicParenBoth"/>
            </a:pPr>
            <a:r>
              <a:rPr lang="en-US" sz="1800" dirty="0"/>
              <a:t>Flexibility vs. Stability</a:t>
            </a:r>
          </a:p>
          <a:p>
            <a:pPr marL="0" indent="0">
              <a:buNone/>
            </a:pPr>
            <a:endParaRPr lang="en-US" sz="1800" dirty="0"/>
          </a:p>
        </p:txBody>
      </p:sp>
      <p:sp>
        <p:nvSpPr>
          <p:cNvPr id="5" name="Footer Placeholder 4">
            <a:extLst>
              <a:ext uri="{FF2B5EF4-FFF2-40B4-BE49-F238E27FC236}">
                <a16:creationId xmlns:a16="http://schemas.microsoft.com/office/drawing/2014/main" id="{C593820A-6043-2534-4F33-0AF8997C48C8}"/>
              </a:ext>
            </a:extLst>
          </p:cNvPr>
          <p:cNvSpPr>
            <a:spLocks noGrp="1"/>
          </p:cNvSpPr>
          <p:nvPr>
            <p:ph type="ftr" sz="quarter" idx="11"/>
          </p:nvPr>
        </p:nvSpPr>
        <p:spPr/>
        <p:txBody>
          <a:bodyPr/>
          <a:lstStyle/>
          <a:p>
            <a:r>
              <a:rPr lang="nl-NL" dirty="0"/>
              <a:t>Background</a:t>
            </a:r>
          </a:p>
        </p:txBody>
      </p:sp>
    </p:spTree>
    <p:extLst>
      <p:ext uri="{BB962C8B-B14F-4D97-AF65-F5344CB8AC3E}">
        <p14:creationId xmlns:p14="http://schemas.microsoft.com/office/powerpoint/2010/main" val="314691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FE77E76-B6C3-D742-6DE5-4BBBBC41B862}"/>
              </a:ext>
            </a:extLst>
          </p:cNvPr>
          <p:cNvSpPr/>
          <p:nvPr/>
        </p:nvSpPr>
        <p:spPr>
          <a:xfrm>
            <a:off x="2578100" y="1655443"/>
            <a:ext cx="3670300" cy="2114549"/>
          </a:xfrm>
          <a:prstGeom prst="rect">
            <a:avLst/>
          </a:prstGeom>
          <a:solidFill>
            <a:srgbClr val="EF6A06">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Collaborate</a:t>
            </a:r>
          </a:p>
        </p:txBody>
      </p:sp>
      <p:sp>
        <p:nvSpPr>
          <p:cNvPr id="2" name="Title 1">
            <a:extLst>
              <a:ext uri="{FF2B5EF4-FFF2-40B4-BE49-F238E27FC236}">
                <a16:creationId xmlns:a16="http://schemas.microsoft.com/office/drawing/2014/main" id="{0314EC5D-D3B7-000F-1C8A-CA900B048604}"/>
              </a:ext>
            </a:extLst>
          </p:cNvPr>
          <p:cNvSpPr>
            <a:spLocks noGrp="1"/>
          </p:cNvSpPr>
          <p:nvPr>
            <p:ph type="title"/>
          </p:nvPr>
        </p:nvSpPr>
        <p:spPr>
          <a:xfrm>
            <a:off x="4077252" y="555211"/>
            <a:ext cx="10227365" cy="934279"/>
          </a:xfrm>
        </p:spPr>
        <p:txBody>
          <a:bodyPr>
            <a:normAutofit/>
          </a:bodyPr>
          <a:lstStyle/>
          <a:p>
            <a:r>
              <a:rPr lang="en-US" dirty="0"/>
              <a:t>Overview CVF – 4 C’s </a:t>
            </a:r>
          </a:p>
        </p:txBody>
      </p:sp>
      <p:cxnSp>
        <p:nvCxnSpPr>
          <p:cNvPr id="9" name="Straight Arrow Connector 8">
            <a:extLst>
              <a:ext uri="{FF2B5EF4-FFF2-40B4-BE49-F238E27FC236}">
                <a16:creationId xmlns:a16="http://schemas.microsoft.com/office/drawing/2014/main" id="{B02D004A-172C-095B-AA26-5DFB5A567337}"/>
              </a:ext>
            </a:extLst>
          </p:cNvPr>
          <p:cNvCxnSpPr>
            <a:cxnSpLocks/>
          </p:cNvCxnSpPr>
          <p:nvPr/>
        </p:nvCxnSpPr>
        <p:spPr>
          <a:xfrm>
            <a:off x="2385821" y="3769992"/>
            <a:ext cx="7737664" cy="7785"/>
          </a:xfrm>
          <a:prstGeom prst="straightConnector1">
            <a:avLst/>
          </a:prstGeom>
          <a:ln w="28575">
            <a:solidFill>
              <a:srgbClr val="09094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B0DA97-0E4E-8108-933F-7153639DB7A0}"/>
              </a:ext>
            </a:extLst>
          </p:cNvPr>
          <p:cNvCxnSpPr>
            <a:cxnSpLocks/>
          </p:cNvCxnSpPr>
          <p:nvPr/>
        </p:nvCxnSpPr>
        <p:spPr>
          <a:xfrm flipH="1" flipV="1">
            <a:off x="6259033" y="1501698"/>
            <a:ext cx="0" cy="4553662"/>
          </a:xfrm>
          <a:prstGeom prst="straightConnector1">
            <a:avLst/>
          </a:prstGeom>
          <a:ln w="28575">
            <a:solidFill>
              <a:srgbClr val="09094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ED5BEA4-0DCE-3448-4328-36629C7C5261}"/>
              </a:ext>
            </a:extLst>
          </p:cNvPr>
          <p:cNvSpPr txBox="1"/>
          <p:nvPr/>
        </p:nvSpPr>
        <p:spPr>
          <a:xfrm>
            <a:off x="1158308" y="3539159"/>
            <a:ext cx="1189493" cy="461665"/>
          </a:xfrm>
          <a:prstGeom prst="rect">
            <a:avLst/>
          </a:prstGeom>
          <a:noFill/>
        </p:spPr>
        <p:txBody>
          <a:bodyPr wrap="none" rtlCol="0">
            <a:spAutoFit/>
          </a:bodyPr>
          <a:lstStyle/>
          <a:p>
            <a:r>
              <a:rPr lang="en-US" sz="2400" b="1" dirty="0"/>
              <a:t>Internal</a:t>
            </a:r>
          </a:p>
        </p:txBody>
      </p:sp>
      <p:sp>
        <p:nvSpPr>
          <p:cNvPr id="19" name="TextBox 18">
            <a:extLst>
              <a:ext uri="{FF2B5EF4-FFF2-40B4-BE49-F238E27FC236}">
                <a16:creationId xmlns:a16="http://schemas.microsoft.com/office/drawing/2014/main" id="{14592432-4252-3769-766B-638E4CFBBA93}"/>
              </a:ext>
            </a:extLst>
          </p:cNvPr>
          <p:cNvSpPr txBox="1"/>
          <p:nvPr/>
        </p:nvSpPr>
        <p:spPr>
          <a:xfrm>
            <a:off x="10193514" y="3539158"/>
            <a:ext cx="1237262" cy="461665"/>
          </a:xfrm>
          <a:prstGeom prst="rect">
            <a:avLst/>
          </a:prstGeom>
          <a:noFill/>
        </p:spPr>
        <p:txBody>
          <a:bodyPr wrap="none" rtlCol="0">
            <a:spAutoFit/>
          </a:bodyPr>
          <a:lstStyle/>
          <a:p>
            <a:r>
              <a:rPr lang="en-US" sz="2400" b="1" dirty="0"/>
              <a:t>External</a:t>
            </a:r>
          </a:p>
        </p:txBody>
      </p:sp>
      <p:sp>
        <p:nvSpPr>
          <p:cNvPr id="22" name="TextBox 21">
            <a:extLst>
              <a:ext uri="{FF2B5EF4-FFF2-40B4-BE49-F238E27FC236}">
                <a16:creationId xmlns:a16="http://schemas.microsoft.com/office/drawing/2014/main" id="{33117B38-B382-E53E-FE69-9D1133A0B344}"/>
              </a:ext>
            </a:extLst>
          </p:cNvPr>
          <p:cNvSpPr txBox="1"/>
          <p:nvPr/>
        </p:nvSpPr>
        <p:spPr>
          <a:xfrm>
            <a:off x="5579246" y="1169792"/>
            <a:ext cx="1412566" cy="461665"/>
          </a:xfrm>
          <a:prstGeom prst="rect">
            <a:avLst/>
          </a:prstGeom>
          <a:noFill/>
        </p:spPr>
        <p:txBody>
          <a:bodyPr wrap="none" rtlCol="0">
            <a:spAutoFit/>
          </a:bodyPr>
          <a:lstStyle/>
          <a:p>
            <a:r>
              <a:rPr lang="en-US" sz="2400" b="1" dirty="0"/>
              <a:t>Flexibility</a:t>
            </a:r>
          </a:p>
        </p:txBody>
      </p:sp>
      <p:sp>
        <p:nvSpPr>
          <p:cNvPr id="23" name="TextBox 22">
            <a:extLst>
              <a:ext uri="{FF2B5EF4-FFF2-40B4-BE49-F238E27FC236}">
                <a16:creationId xmlns:a16="http://schemas.microsoft.com/office/drawing/2014/main" id="{361B6768-E342-9CF6-9CEE-18D560BC0E8B}"/>
              </a:ext>
            </a:extLst>
          </p:cNvPr>
          <p:cNvSpPr txBox="1"/>
          <p:nvPr/>
        </p:nvSpPr>
        <p:spPr>
          <a:xfrm>
            <a:off x="5657707" y="6077320"/>
            <a:ext cx="1231619" cy="461665"/>
          </a:xfrm>
          <a:prstGeom prst="rect">
            <a:avLst/>
          </a:prstGeom>
          <a:noFill/>
        </p:spPr>
        <p:txBody>
          <a:bodyPr wrap="none" rtlCol="0">
            <a:spAutoFit/>
          </a:bodyPr>
          <a:lstStyle/>
          <a:p>
            <a:r>
              <a:rPr lang="en-US" sz="2400" b="1" dirty="0"/>
              <a:t>Stability</a:t>
            </a:r>
          </a:p>
        </p:txBody>
      </p:sp>
      <p:sp>
        <p:nvSpPr>
          <p:cNvPr id="26" name="Rectangle 25">
            <a:extLst>
              <a:ext uri="{FF2B5EF4-FFF2-40B4-BE49-F238E27FC236}">
                <a16:creationId xmlns:a16="http://schemas.microsoft.com/office/drawing/2014/main" id="{70B1454D-8FF4-D50C-1999-E73469E150B8}"/>
              </a:ext>
            </a:extLst>
          </p:cNvPr>
          <p:cNvSpPr/>
          <p:nvPr/>
        </p:nvSpPr>
        <p:spPr>
          <a:xfrm>
            <a:off x="6278095" y="3769992"/>
            <a:ext cx="3670300" cy="2114549"/>
          </a:xfrm>
          <a:prstGeom prst="rect">
            <a:avLst/>
          </a:prstGeom>
          <a:solidFill>
            <a:srgbClr val="92D05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Compete</a:t>
            </a:r>
          </a:p>
        </p:txBody>
      </p:sp>
      <p:sp>
        <p:nvSpPr>
          <p:cNvPr id="27" name="Rectangle 26">
            <a:extLst>
              <a:ext uri="{FF2B5EF4-FFF2-40B4-BE49-F238E27FC236}">
                <a16:creationId xmlns:a16="http://schemas.microsoft.com/office/drawing/2014/main" id="{1E1243EA-9CBF-EE57-A911-64205E47A4CD}"/>
              </a:ext>
            </a:extLst>
          </p:cNvPr>
          <p:cNvSpPr/>
          <p:nvPr/>
        </p:nvSpPr>
        <p:spPr>
          <a:xfrm>
            <a:off x="2578100" y="3769992"/>
            <a:ext cx="3670300" cy="2114549"/>
          </a:xfrm>
          <a:prstGeom prst="rect">
            <a:avLst/>
          </a:prstGeom>
          <a:solidFill>
            <a:srgbClr val="FFFF0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Control</a:t>
            </a:r>
          </a:p>
        </p:txBody>
      </p:sp>
      <p:sp>
        <p:nvSpPr>
          <p:cNvPr id="28" name="Rectangle 27">
            <a:extLst>
              <a:ext uri="{FF2B5EF4-FFF2-40B4-BE49-F238E27FC236}">
                <a16:creationId xmlns:a16="http://schemas.microsoft.com/office/drawing/2014/main" id="{DFFF273A-962D-4E01-132E-3EF1D64ACD95}"/>
              </a:ext>
            </a:extLst>
          </p:cNvPr>
          <p:cNvSpPr/>
          <p:nvPr/>
        </p:nvSpPr>
        <p:spPr>
          <a:xfrm>
            <a:off x="6278095" y="1655443"/>
            <a:ext cx="3670300" cy="2114549"/>
          </a:xfrm>
          <a:prstGeom prst="rect">
            <a:avLst/>
          </a:prstGeom>
          <a:solidFill>
            <a:srgbClr val="00B0F0">
              <a:alpha val="2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094A"/>
                </a:solidFill>
              </a:rPr>
              <a:t>Create</a:t>
            </a:r>
          </a:p>
        </p:txBody>
      </p:sp>
    </p:spTree>
    <p:extLst>
      <p:ext uri="{BB962C8B-B14F-4D97-AF65-F5344CB8AC3E}">
        <p14:creationId xmlns:p14="http://schemas.microsoft.com/office/powerpoint/2010/main" val="86255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p:bldP spid="19" grpId="0"/>
      <p:bldP spid="22" grpId="0"/>
      <p:bldP spid="23" grpId="0"/>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F94-BAAF-E9DB-0025-D0D57A874AA6}"/>
              </a:ext>
            </a:extLst>
          </p:cNvPr>
          <p:cNvSpPr>
            <a:spLocks noGrp="1"/>
          </p:cNvSpPr>
          <p:nvPr>
            <p:ph type="title"/>
          </p:nvPr>
        </p:nvSpPr>
        <p:spPr>
          <a:xfrm>
            <a:off x="1003852" y="1483553"/>
            <a:ext cx="10227365" cy="934279"/>
          </a:xfrm>
        </p:spPr>
        <p:txBody>
          <a:bodyPr>
            <a:normAutofit/>
          </a:bodyPr>
          <a:lstStyle/>
          <a:p>
            <a:r>
              <a:rPr lang="en-US" dirty="0"/>
              <a:t>Data Gathering</a:t>
            </a:r>
          </a:p>
        </p:txBody>
      </p:sp>
      <p:sp>
        <p:nvSpPr>
          <p:cNvPr id="3" name="Content Placeholder 2">
            <a:extLst>
              <a:ext uri="{FF2B5EF4-FFF2-40B4-BE49-F238E27FC236}">
                <a16:creationId xmlns:a16="http://schemas.microsoft.com/office/drawing/2014/main" id="{7F3AC23E-CBD4-0147-179C-258D4ACAECDA}"/>
              </a:ext>
            </a:extLst>
          </p:cNvPr>
          <p:cNvSpPr>
            <a:spLocks noGrp="1"/>
          </p:cNvSpPr>
          <p:nvPr>
            <p:ph idx="1"/>
          </p:nvPr>
        </p:nvSpPr>
        <p:spPr>
          <a:xfrm>
            <a:off x="1003852" y="2108200"/>
            <a:ext cx="10670056" cy="4068763"/>
          </a:xfrm>
        </p:spPr>
        <p:txBody>
          <a:bodyPr>
            <a:normAutofit/>
          </a:bodyPr>
          <a:lstStyle/>
          <a:p>
            <a:r>
              <a:rPr lang="en-US" sz="1800" dirty="0"/>
              <a:t>Large scale survey with </a:t>
            </a:r>
            <a:r>
              <a:rPr lang="en-US" sz="1800" b="1" dirty="0"/>
              <a:t>nine participating audit firms </a:t>
            </a:r>
            <a:r>
              <a:rPr lang="en-US" sz="1800" dirty="0"/>
              <a:t>(incl. all Big Four firms) and semi-structured interviews with senior leadership of the Big Four firms. </a:t>
            </a:r>
          </a:p>
          <a:p>
            <a:endParaRPr lang="en-US" sz="1800" dirty="0"/>
          </a:p>
          <a:p>
            <a:r>
              <a:rPr lang="en-US" sz="1800" dirty="0"/>
              <a:t>To ensure representativeness and to capture all function levels, we developed our selection procedure as such: </a:t>
            </a:r>
          </a:p>
          <a:p>
            <a:endParaRPr lang="en-US" sz="1800" dirty="0"/>
          </a:p>
          <a:p>
            <a:endParaRPr lang="en-US" sz="1800" dirty="0"/>
          </a:p>
          <a:p>
            <a:endParaRPr lang="en-US" sz="1800" dirty="0"/>
          </a:p>
          <a:p>
            <a:endParaRPr lang="en-US" sz="1800" dirty="0"/>
          </a:p>
          <a:p>
            <a:r>
              <a:rPr lang="en-US" sz="1800" dirty="0"/>
              <a:t>This resulted in 6,279 invitations, and overall we collected 3,195 responses (response rate 51%). Our </a:t>
            </a:r>
            <a:r>
              <a:rPr lang="en-US" sz="1800" b="1" dirty="0"/>
              <a:t>final sample</a:t>
            </a:r>
            <a:r>
              <a:rPr lang="en-US" sz="1800" dirty="0"/>
              <a:t> includes </a:t>
            </a:r>
            <a:r>
              <a:rPr lang="en-US" sz="1800" b="1" dirty="0"/>
              <a:t>2,795 responses</a:t>
            </a:r>
            <a:r>
              <a:rPr lang="en-US" sz="1800" dirty="0"/>
              <a:t> (65% from the Big Four firms)</a:t>
            </a:r>
            <a:r>
              <a:rPr lang="en-US" sz="1800" b="1" dirty="0"/>
              <a:t>. </a:t>
            </a:r>
            <a:r>
              <a:rPr lang="en-US" sz="1800" dirty="0"/>
              <a:t> </a:t>
            </a:r>
          </a:p>
          <a:p>
            <a:pPr marL="0" indent="0">
              <a:buNone/>
            </a:pPr>
            <a:endParaRPr lang="en-US" sz="1600" dirty="0"/>
          </a:p>
          <a:p>
            <a:pPr marL="0" indent="0">
              <a:buNone/>
            </a:pPr>
            <a:endParaRPr lang="en-US" sz="1600" dirty="0"/>
          </a:p>
          <a:p>
            <a:pPr marL="0" indent="0">
              <a:buNone/>
            </a:pPr>
            <a:endParaRPr lang="en-US" sz="1600" dirty="0"/>
          </a:p>
        </p:txBody>
      </p:sp>
      <p:sp>
        <p:nvSpPr>
          <p:cNvPr id="5" name="Footer Placeholder 4">
            <a:extLst>
              <a:ext uri="{FF2B5EF4-FFF2-40B4-BE49-F238E27FC236}">
                <a16:creationId xmlns:a16="http://schemas.microsoft.com/office/drawing/2014/main" id="{86C73BE4-AD66-9A1B-C397-E2CFD75CBB05}"/>
              </a:ext>
            </a:extLst>
          </p:cNvPr>
          <p:cNvSpPr>
            <a:spLocks noGrp="1"/>
          </p:cNvSpPr>
          <p:nvPr>
            <p:ph type="ftr" sz="quarter" idx="11"/>
          </p:nvPr>
        </p:nvSpPr>
        <p:spPr/>
        <p:txBody>
          <a:bodyPr/>
          <a:lstStyle/>
          <a:p>
            <a:r>
              <a:rPr lang="nl-NL" dirty="0" err="1"/>
              <a:t>Selection</a:t>
            </a:r>
            <a:r>
              <a:rPr lang="nl-NL" dirty="0"/>
              <a:t> </a:t>
            </a:r>
            <a:r>
              <a:rPr lang="nl-NL" dirty="0" err="1"/>
              <a:t>Process</a:t>
            </a:r>
            <a:endParaRPr lang="nl-NL" dirty="0"/>
          </a:p>
        </p:txBody>
      </p:sp>
      <p:graphicFrame>
        <p:nvGraphicFramePr>
          <p:cNvPr id="6" name="Diagram 5">
            <a:extLst>
              <a:ext uri="{FF2B5EF4-FFF2-40B4-BE49-F238E27FC236}">
                <a16:creationId xmlns:a16="http://schemas.microsoft.com/office/drawing/2014/main" id="{FE55DD7C-D1CE-1E6A-C22F-7B4AA989F2AD}"/>
              </a:ext>
            </a:extLst>
          </p:cNvPr>
          <p:cNvGraphicFramePr/>
          <p:nvPr>
            <p:extLst>
              <p:ext uri="{D42A27DB-BD31-4B8C-83A1-F6EECF244321}">
                <p14:modId xmlns:p14="http://schemas.microsoft.com/office/powerpoint/2010/main" val="564324705"/>
              </p:ext>
            </p:extLst>
          </p:nvPr>
        </p:nvGraphicFramePr>
        <p:xfrm>
          <a:off x="2311400" y="4142581"/>
          <a:ext cx="7569200" cy="88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7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8AD5C6473419016245A4C8F232A" ma:contentTypeVersion="18" ma:contentTypeDescription="Create a new document." ma:contentTypeScope="" ma:versionID="6f634c2dbefcd5dd566a6301a14f9cb1">
  <xsd:schema xmlns:xsd="http://www.w3.org/2001/XMLSchema" xmlns:xs="http://www.w3.org/2001/XMLSchema" xmlns:p="http://schemas.microsoft.com/office/2006/metadata/properties" xmlns:ns2="cfa0b15c-9dbf-4bf3-b9c1-0e971fd491c0" xmlns:ns3="5e32fc3a-fecd-4233-88ba-c24f09b37c26" targetNamespace="http://schemas.microsoft.com/office/2006/metadata/properties" ma:root="true" ma:fieldsID="530d817df6fc99696767a36aea99b893" ns2:_="" ns3:_="">
    <xsd:import namespace="cfa0b15c-9dbf-4bf3-b9c1-0e971fd491c0"/>
    <xsd:import namespace="5e32fc3a-fecd-4233-88ba-c24f09b37c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b15c-9dbf-4bf3-b9c1-0e971fd49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f045da-f286-4f69-b0b3-d1bb40ac4c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2fc3a-fecd-4233-88ba-c24f09b37c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9213a-e89f-49c0-8cc6-a14a314a9171}" ma:internalName="TaxCatchAll" ma:showField="CatchAllData" ma:web="5e32fc3a-fecd-4233-88ba-c24f09b37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a0b15c-9dbf-4bf3-b9c1-0e971fd491c0">
      <Terms xmlns="http://schemas.microsoft.com/office/infopath/2007/PartnerControls"/>
    </lcf76f155ced4ddcb4097134ff3c332f>
    <TaxCatchAll xmlns="5e32fc3a-fecd-4233-88ba-c24f09b37c26" xsi:nil="true"/>
  </documentManagement>
</p:properties>
</file>

<file path=customXml/itemProps1.xml><?xml version="1.0" encoding="utf-8"?>
<ds:datastoreItem xmlns:ds="http://schemas.openxmlformats.org/officeDocument/2006/customXml" ds:itemID="{BDEDACBD-7CC3-46BE-BF1F-A1C1B1CD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b15c-9dbf-4bf3-b9c1-0e971fd491c0"/>
    <ds:schemaRef ds:uri="5e32fc3a-fecd-4233-88ba-c24f09b37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BDFC0-F806-4158-8669-02D5CA5406B0}">
  <ds:schemaRefs>
    <ds:schemaRef ds:uri="http://schemas.microsoft.com/sharepoint/v3/contenttype/forms"/>
  </ds:schemaRefs>
</ds:datastoreItem>
</file>

<file path=customXml/itemProps3.xml><?xml version="1.0" encoding="utf-8"?>
<ds:datastoreItem xmlns:ds="http://schemas.openxmlformats.org/officeDocument/2006/customXml" ds:itemID="{DEDE0015-2524-4FCA-B21B-B444E9D9D9D0}">
  <ds:schemaRefs>
    <ds:schemaRef ds:uri="http://purl.org/dc/dcmitype/"/>
    <ds:schemaRef ds:uri="5e32fc3a-fecd-4233-88ba-c24f09b37c26"/>
    <ds:schemaRef ds:uri="http://purl.org/dc/elements/1.1/"/>
    <ds:schemaRef ds:uri="http://purl.org/dc/terms/"/>
    <ds:schemaRef ds:uri="cfa0b15c-9dbf-4bf3-b9c1-0e971fd491c0"/>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1506</TotalTime>
  <Words>2045</Words>
  <Application>Microsoft Office PowerPoint</Application>
  <PresentationFormat>Widescreen</PresentationFormat>
  <Paragraphs>287</Paragraphs>
  <Slides>27</Slides>
  <Notes>18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Aptos</vt:lpstr>
      <vt:lpstr>Arial</vt:lpstr>
      <vt:lpstr>Calibri</vt:lpstr>
      <vt:lpstr>Georgia</vt:lpstr>
      <vt:lpstr>Helvetica Light</vt:lpstr>
      <vt:lpstr>Palatino</vt:lpstr>
      <vt:lpstr>Wingdings</vt:lpstr>
      <vt:lpstr>Kantoorthema</vt:lpstr>
      <vt:lpstr>4_Kantoorthema</vt:lpstr>
      <vt:lpstr>1_Kantoorthema</vt:lpstr>
      <vt:lpstr>2_Kantoorthema</vt:lpstr>
      <vt:lpstr>3_Kantoorthema</vt:lpstr>
      <vt:lpstr>    Lena Pieper University of Illinois         </vt:lpstr>
      <vt:lpstr>The Project Team</vt:lpstr>
      <vt:lpstr>Agenda</vt:lpstr>
      <vt:lpstr>Importance of Organizational Culture</vt:lpstr>
      <vt:lpstr>Audit Firm Culture</vt:lpstr>
      <vt:lpstr>Research Questions</vt:lpstr>
      <vt:lpstr>Competing Values Framework</vt:lpstr>
      <vt:lpstr>Overview CVF – 4 C’s </vt:lpstr>
      <vt:lpstr>Data Gathering</vt:lpstr>
      <vt:lpstr>Data Sample</vt:lpstr>
      <vt:lpstr>Results</vt:lpstr>
      <vt:lpstr>Current Audit Firm Culture</vt:lpstr>
      <vt:lpstr>Differences Across Firms?</vt:lpstr>
      <vt:lpstr>Current Audit Firm Culture</vt:lpstr>
      <vt:lpstr>Differences Across Function Levels</vt:lpstr>
      <vt:lpstr>Culture Gaps?</vt:lpstr>
      <vt:lpstr>Desired Culture Gap</vt:lpstr>
      <vt:lpstr>Desired Culture Gap</vt:lpstr>
      <vt:lpstr>Lessons Learned #1</vt:lpstr>
      <vt:lpstr>Current Culture Gap</vt:lpstr>
      <vt:lpstr>Current Culture Gap</vt:lpstr>
      <vt:lpstr>Current Culture Gap - Outcomes</vt:lpstr>
      <vt:lpstr>Closing the Culture Gap – Embedding Mechanisms</vt:lpstr>
      <vt:lpstr>Embedding Mechanisms – Closing the Gap</vt:lpstr>
      <vt:lpstr>Lessons Learned #2</vt:lpstr>
      <vt:lpstr>Conclusion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Nadji van den Broek</dc:creator>
  <cp:lastModifiedBy>Brewer - Pluym, Alexandra</cp:lastModifiedBy>
  <cp:revision>8</cp:revision>
  <dcterms:created xsi:type="dcterms:W3CDTF">2024-06-17T07:06:16Z</dcterms:created>
  <dcterms:modified xsi:type="dcterms:W3CDTF">2024-07-16T10:25:23Z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0x0101000E9B68AD5C6473419016245A4C8F232A</vt:lpwstr>
  </property>
  <property fmtid="{D5CDD505-2E9C-101B-9397-08002B2CF9AE}" pid="3" name="MediaServiceImageTags">
    <vt:lpwstr/>
  </property>
</Properties>
</file>