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9" r:id="rId5"/>
    <p:sldMasterId id="2147483662" r:id="rId6"/>
    <p:sldMasterId id="2147483669" r:id="rId7"/>
    <p:sldMasterId id="2147483676" r:id="rId8"/>
  </p:sldMasterIdLst>
  <p:notesMasterIdLst>
    <p:notesMasterId r:id="rId38"/>
  </p:notesMasterIdLst>
  <p:sldIdLst>
    <p:sldId id="2147375819" r:id="rId9"/>
    <p:sldId id="2147375822" r:id="rId10"/>
    <p:sldId id="2147375823" r:id="rId11"/>
    <p:sldId id="258" r:id="rId12"/>
    <p:sldId id="265" r:id="rId13"/>
    <p:sldId id="266" r:id="rId14"/>
    <p:sldId id="2147375824" r:id="rId15"/>
    <p:sldId id="2147375825" r:id="rId16"/>
    <p:sldId id="2147375826" r:id="rId17"/>
    <p:sldId id="2147375828" r:id="rId18"/>
    <p:sldId id="2147375829" r:id="rId19"/>
    <p:sldId id="2147375830" r:id="rId20"/>
    <p:sldId id="2147375831" r:id="rId21"/>
    <p:sldId id="2147375832" r:id="rId22"/>
    <p:sldId id="2147375834" r:id="rId23"/>
    <p:sldId id="2147375836" r:id="rId24"/>
    <p:sldId id="2147375835" r:id="rId25"/>
    <p:sldId id="362" r:id="rId26"/>
    <p:sldId id="2147375797" r:id="rId27"/>
    <p:sldId id="2147375837" r:id="rId28"/>
    <p:sldId id="2147375821" r:id="rId29"/>
    <p:sldId id="2147375838" r:id="rId30"/>
    <p:sldId id="2147375839" r:id="rId31"/>
    <p:sldId id="2147375840" r:id="rId32"/>
    <p:sldId id="2147375841" r:id="rId33"/>
    <p:sldId id="2147375842" r:id="rId34"/>
    <p:sldId id="2147375843" r:id="rId35"/>
    <p:sldId id="2147375844" r:id="rId36"/>
    <p:sldId id="2147375845"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5E5C"/>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94"/>
  </p:normalViewPr>
  <p:slideViewPr>
    <p:cSldViewPr snapToGrid="0">
      <p:cViewPr varScale="1">
        <p:scale>
          <a:sx n="101" d="100"/>
          <a:sy n="101" d="100"/>
        </p:scale>
        <p:origin x="10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wer - Pluym, Alexandra" userId="a5cff0a7-175c-4c52-bf31-098958d646c9" providerId="ADAL" clId="{49D4AF02-C168-48D8-9EA4-B47173F0A581}"/>
    <pc:docChg chg="delSld">
      <pc:chgData name="Brewer - Pluym, Alexandra" userId="a5cff0a7-175c-4c52-bf31-098958d646c9" providerId="ADAL" clId="{49D4AF02-C168-48D8-9EA4-B47173F0A581}" dt="2024-07-16T10:32:17.287" v="1" actId="47"/>
      <pc:docMkLst>
        <pc:docMk/>
      </pc:docMkLst>
      <pc:sldChg chg="del">
        <pc:chgData name="Brewer - Pluym, Alexandra" userId="a5cff0a7-175c-4c52-bf31-098958d646c9" providerId="ADAL" clId="{49D4AF02-C168-48D8-9EA4-B47173F0A581}" dt="2024-07-16T10:32:09.377" v="0" actId="47"/>
        <pc:sldMkLst>
          <pc:docMk/>
          <pc:sldMk cId="659106947" sldId="256"/>
        </pc:sldMkLst>
      </pc:sldChg>
      <pc:sldChg chg="del">
        <pc:chgData name="Brewer - Pluym, Alexandra" userId="a5cff0a7-175c-4c52-bf31-098958d646c9" providerId="ADAL" clId="{49D4AF02-C168-48D8-9EA4-B47173F0A581}" dt="2024-07-16T10:32:09.377" v="0" actId="47"/>
        <pc:sldMkLst>
          <pc:docMk/>
          <pc:sldMk cId="4103547011" sldId="257"/>
        </pc:sldMkLst>
      </pc:sldChg>
      <pc:sldChg chg="del">
        <pc:chgData name="Brewer - Pluym, Alexandra" userId="a5cff0a7-175c-4c52-bf31-098958d646c9" providerId="ADAL" clId="{49D4AF02-C168-48D8-9EA4-B47173F0A581}" dt="2024-07-16T10:32:09.377" v="0" actId="47"/>
        <pc:sldMkLst>
          <pc:docMk/>
          <pc:sldMk cId="2883535254" sldId="260"/>
        </pc:sldMkLst>
      </pc:sldChg>
      <pc:sldChg chg="del">
        <pc:chgData name="Brewer - Pluym, Alexandra" userId="a5cff0a7-175c-4c52-bf31-098958d646c9" providerId="ADAL" clId="{49D4AF02-C168-48D8-9EA4-B47173F0A581}" dt="2024-07-16T10:32:09.377" v="0" actId="47"/>
        <pc:sldMkLst>
          <pc:docMk/>
          <pc:sldMk cId="1740777882" sldId="261"/>
        </pc:sldMkLst>
      </pc:sldChg>
      <pc:sldChg chg="del">
        <pc:chgData name="Brewer - Pluym, Alexandra" userId="a5cff0a7-175c-4c52-bf31-098958d646c9" providerId="ADAL" clId="{49D4AF02-C168-48D8-9EA4-B47173F0A581}" dt="2024-07-16T10:32:17.287" v="1" actId="47"/>
        <pc:sldMkLst>
          <pc:docMk/>
          <pc:sldMk cId="1385470999" sldId="264"/>
        </pc:sldMkLst>
      </pc:sldChg>
      <pc:sldChg chg="del">
        <pc:chgData name="Brewer - Pluym, Alexandra" userId="a5cff0a7-175c-4c52-bf31-098958d646c9" providerId="ADAL" clId="{49D4AF02-C168-48D8-9EA4-B47173F0A581}" dt="2024-07-16T10:32:09.377" v="0" actId="47"/>
        <pc:sldMkLst>
          <pc:docMk/>
          <pc:sldMk cId="2249283054" sldId="269"/>
        </pc:sldMkLst>
      </pc:sldChg>
      <pc:sldChg chg="del">
        <pc:chgData name="Brewer - Pluym, Alexandra" userId="a5cff0a7-175c-4c52-bf31-098958d646c9" providerId="ADAL" clId="{49D4AF02-C168-48D8-9EA4-B47173F0A581}" dt="2024-07-16T10:32:09.377" v="0" actId="47"/>
        <pc:sldMkLst>
          <pc:docMk/>
          <pc:sldMk cId="3695998094" sldId="271"/>
        </pc:sldMkLst>
      </pc:sldChg>
      <pc:sldChg chg="del">
        <pc:chgData name="Brewer - Pluym, Alexandra" userId="a5cff0a7-175c-4c52-bf31-098958d646c9" providerId="ADAL" clId="{49D4AF02-C168-48D8-9EA4-B47173F0A581}" dt="2024-07-16T10:32:09.377" v="0" actId="47"/>
        <pc:sldMkLst>
          <pc:docMk/>
          <pc:sldMk cId="3544246412" sldId="272"/>
        </pc:sldMkLst>
      </pc:sldChg>
      <pc:sldChg chg="del">
        <pc:chgData name="Brewer - Pluym, Alexandra" userId="a5cff0a7-175c-4c52-bf31-098958d646c9" providerId="ADAL" clId="{49D4AF02-C168-48D8-9EA4-B47173F0A581}" dt="2024-07-16T10:32:09.377" v="0" actId="47"/>
        <pc:sldMkLst>
          <pc:docMk/>
          <pc:sldMk cId="2078038989" sldId="273"/>
        </pc:sldMkLst>
      </pc:sldChg>
      <pc:sldChg chg="del">
        <pc:chgData name="Brewer - Pluym, Alexandra" userId="a5cff0a7-175c-4c52-bf31-098958d646c9" providerId="ADAL" clId="{49D4AF02-C168-48D8-9EA4-B47173F0A581}" dt="2024-07-16T10:32:09.377" v="0" actId="47"/>
        <pc:sldMkLst>
          <pc:docMk/>
          <pc:sldMk cId="1566742357" sldId="274"/>
        </pc:sldMkLst>
      </pc:sldChg>
      <pc:sldChg chg="del">
        <pc:chgData name="Brewer - Pluym, Alexandra" userId="a5cff0a7-175c-4c52-bf31-098958d646c9" providerId="ADAL" clId="{49D4AF02-C168-48D8-9EA4-B47173F0A581}" dt="2024-07-16T10:32:09.377" v="0" actId="47"/>
        <pc:sldMkLst>
          <pc:docMk/>
          <pc:sldMk cId="851996203" sldId="275"/>
        </pc:sldMkLst>
      </pc:sldChg>
      <pc:sldChg chg="del">
        <pc:chgData name="Brewer - Pluym, Alexandra" userId="a5cff0a7-175c-4c52-bf31-098958d646c9" providerId="ADAL" clId="{49D4AF02-C168-48D8-9EA4-B47173F0A581}" dt="2024-07-16T10:32:09.377" v="0" actId="47"/>
        <pc:sldMkLst>
          <pc:docMk/>
          <pc:sldMk cId="3960247563" sldId="276"/>
        </pc:sldMkLst>
      </pc:sldChg>
      <pc:sldChg chg="del">
        <pc:chgData name="Brewer - Pluym, Alexandra" userId="a5cff0a7-175c-4c52-bf31-098958d646c9" providerId="ADAL" clId="{49D4AF02-C168-48D8-9EA4-B47173F0A581}" dt="2024-07-16T10:32:09.377" v="0" actId="47"/>
        <pc:sldMkLst>
          <pc:docMk/>
          <pc:sldMk cId="535241169" sldId="277"/>
        </pc:sldMkLst>
      </pc:sldChg>
      <pc:sldChg chg="del">
        <pc:chgData name="Brewer - Pluym, Alexandra" userId="a5cff0a7-175c-4c52-bf31-098958d646c9" providerId="ADAL" clId="{49D4AF02-C168-48D8-9EA4-B47173F0A581}" dt="2024-07-16T10:32:09.377" v="0" actId="47"/>
        <pc:sldMkLst>
          <pc:docMk/>
          <pc:sldMk cId="1569828487" sldId="280"/>
        </pc:sldMkLst>
      </pc:sldChg>
      <pc:sldChg chg="del">
        <pc:chgData name="Brewer - Pluym, Alexandra" userId="a5cff0a7-175c-4c52-bf31-098958d646c9" providerId="ADAL" clId="{49D4AF02-C168-48D8-9EA4-B47173F0A581}" dt="2024-07-16T10:32:09.377" v="0" actId="47"/>
        <pc:sldMkLst>
          <pc:docMk/>
          <pc:sldMk cId="2659228252" sldId="281"/>
        </pc:sldMkLst>
      </pc:sldChg>
      <pc:sldChg chg="del">
        <pc:chgData name="Brewer - Pluym, Alexandra" userId="a5cff0a7-175c-4c52-bf31-098958d646c9" providerId="ADAL" clId="{49D4AF02-C168-48D8-9EA4-B47173F0A581}" dt="2024-07-16T10:32:09.377" v="0" actId="47"/>
        <pc:sldMkLst>
          <pc:docMk/>
          <pc:sldMk cId="3968019065" sldId="282"/>
        </pc:sldMkLst>
      </pc:sldChg>
      <pc:sldChg chg="del">
        <pc:chgData name="Brewer - Pluym, Alexandra" userId="a5cff0a7-175c-4c52-bf31-098958d646c9" providerId="ADAL" clId="{49D4AF02-C168-48D8-9EA4-B47173F0A581}" dt="2024-07-16T10:32:09.377" v="0" actId="47"/>
        <pc:sldMkLst>
          <pc:docMk/>
          <pc:sldMk cId="1257573581" sldId="283"/>
        </pc:sldMkLst>
      </pc:sldChg>
      <pc:sldChg chg="del">
        <pc:chgData name="Brewer - Pluym, Alexandra" userId="a5cff0a7-175c-4c52-bf31-098958d646c9" providerId="ADAL" clId="{49D4AF02-C168-48D8-9EA4-B47173F0A581}" dt="2024-07-16T10:32:09.377" v="0" actId="47"/>
        <pc:sldMkLst>
          <pc:docMk/>
          <pc:sldMk cId="2055040784" sldId="284"/>
        </pc:sldMkLst>
      </pc:sldChg>
      <pc:sldChg chg="del">
        <pc:chgData name="Brewer - Pluym, Alexandra" userId="a5cff0a7-175c-4c52-bf31-098958d646c9" providerId="ADAL" clId="{49D4AF02-C168-48D8-9EA4-B47173F0A581}" dt="2024-07-16T10:32:09.377" v="0" actId="47"/>
        <pc:sldMkLst>
          <pc:docMk/>
          <pc:sldMk cId="2523762348" sldId="285"/>
        </pc:sldMkLst>
      </pc:sldChg>
      <pc:sldChg chg="del">
        <pc:chgData name="Brewer - Pluym, Alexandra" userId="a5cff0a7-175c-4c52-bf31-098958d646c9" providerId="ADAL" clId="{49D4AF02-C168-48D8-9EA4-B47173F0A581}" dt="2024-07-16T10:32:09.377" v="0" actId="47"/>
        <pc:sldMkLst>
          <pc:docMk/>
          <pc:sldMk cId="1334096583" sldId="286"/>
        </pc:sldMkLst>
      </pc:sldChg>
      <pc:sldChg chg="del">
        <pc:chgData name="Brewer - Pluym, Alexandra" userId="a5cff0a7-175c-4c52-bf31-098958d646c9" providerId="ADAL" clId="{49D4AF02-C168-48D8-9EA4-B47173F0A581}" dt="2024-07-16T10:32:09.377" v="0" actId="47"/>
        <pc:sldMkLst>
          <pc:docMk/>
          <pc:sldMk cId="2886832951" sldId="288"/>
        </pc:sldMkLst>
      </pc:sldChg>
      <pc:sldChg chg="del">
        <pc:chgData name="Brewer - Pluym, Alexandra" userId="a5cff0a7-175c-4c52-bf31-098958d646c9" providerId="ADAL" clId="{49D4AF02-C168-48D8-9EA4-B47173F0A581}" dt="2024-07-16T10:32:09.377" v="0" actId="47"/>
        <pc:sldMkLst>
          <pc:docMk/>
          <pc:sldMk cId="3713783100" sldId="289"/>
        </pc:sldMkLst>
      </pc:sldChg>
      <pc:sldChg chg="del">
        <pc:chgData name="Brewer - Pluym, Alexandra" userId="a5cff0a7-175c-4c52-bf31-098958d646c9" providerId="ADAL" clId="{49D4AF02-C168-48D8-9EA4-B47173F0A581}" dt="2024-07-16T10:32:09.377" v="0" actId="47"/>
        <pc:sldMkLst>
          <pc:docMk/>
          <pc:sldMk cId="2781407645" sldId="304"/>
        </pc:sldMkLst>
      </pc:sldChg>
      <pc:sldChg chg="del">
        <pc:chgData name="Brewer - Pluym, Alexandra" userId="a5cff0a7-175c-4c52-bf31-098958d646c9" providerId="ADAL" clId="{49D4AF02-C168-48D8-9EA4-B47173F0A581}" dt="2024-07-16T10:32:09.377" v="0" actId="47"/>
        <pc:sldMkLst>
          <pc:docMk/>
          <pc:sldMk cId="1651882692" sldId="618"/>
        </pc:sldMkLst>
      </pc:sldChg>
      <pc:sldChg chg="del">
        <pc:chgData name="Brewer - Pluym, Alexandra" userId="a5cff0a7-175c-4c52-bf31-098958d646c9" providerId="ADAL" clId="{49D4AF02-C168-48D8-9EA4-B47173F0A581}" dt="2024-07-16T10:32:09.377" v="0" actId="47"/>
        <pc:sldMkLst>
          <pc:docMk/>
          <pc:sldMk cId="2238938683" sldId="2147375770"/>
        </pc:sldMkLst>
      </pc:sldChg>
      <pc:sldChg chg="del">
        <pc:chgData name="Brewer - Pluym, Alexandra" userId="a5cff0a7-175c-4c52-bf31-098958d646c9" providerId="ADAL" clId="{49D4AF02-C168-48D8-9EA4-B47173F0A581}" dt="2024-07-16T10:32:09.377" v="0" actId="47"/>
        <pc:sldMkLst>
          <pc:docMk/>
          <pc:sldMk cId="3972304400" sldId="2147375784"/>
        </pc:sldMkLst>
      </pc:sldChg>
      <pc:sldChg chg="del">
        <pc:chgData name="Brewer - Pluym, Alexandra" userId="a5cff0a7-175c-4c52-bf31-098958d646c9" providerId="ADAL" clId="{49D4AF02-C168-48D8-9EA4-B47173F0A581}" dt="2024-07-16T10:32:09.377" v="0" actId="47"/>
        <pc:sldMkLst>
          <pc:docMk/>
          <pc:sldMk cId="1026964760" sldId="2147375788"/>
        </pc:sldMkLst>
      </pc:sldChg>
      <pc:sldChg chg="del">
        <pc:chgData name="Brewer - Pluym, Alexandra" userId="a5cff0a7-175c-4c52-bf31-098958d646c9" providerId="ADAL" clId="{49D4AF02-C168-48D8-9EA4-B47173F0A581}" dt="2024-07-16T10:32:09.377" v="0" actId="47"/>
        <pc:sldMkLst>
          <pc:docMk/>
          <pc:sldMk cId="4139375721" sldId="2147375789"/>
        </pc:sldMkLst>
      </pc:sldChg>
      <pc:sldChg chg="del">
        <pc:chgData name="Brewer - Pluym, Alexandra" userId="a5cff0a7-175c-4c52-bf31-098958d646c9" providerId="ADAL" clId="{49D4AF02-C168-48D8-9EA4-B47173F0A581}" dt="2024-07-16T10:32:09.377" v="0" actId="47"/>
        <pc:sldMkLst>
          <pc:docMk/>
          <pc:sldMk cId="3385341386" sldId="2147375790"/>
        </pc:sldMkLst>
      </pc:sldChg>
      <pc:sldChg chg="del">
        <pc:chgData name="Brewer - Pluym, Alexandra" userId="a5cff0a7-175c-4c52-bf31-098958d646c9" providerId="ADAL" clId="{49D4AF02-C168-48D8-9EA4-B47173F0A581}" dt="2024-07-16T10:32:09.377" v="0" actId="47"/>
        <pc:sldMkLst>
          <pc:docMk/>
          <pc:sldMk cId="3146917490" sldId="2147375791"/>
        </pc:sldMkLst>
      </pc:sldChg>
      <pc:sldChg chg="del">
        <pc:chgData name="Brewer - Pluym, Alexandra" userId="a5cff0a7-175c-4c52-bf31-098958d646c9" providerId="ADAL" clId="{49D4AF02-C168-48D8-9EA4-B47173F0A581}" dt="2024-07-16T10:32:09.377" v="0" actId="47"/>
        <pc:sldMkLst>
          <pc:docMk/>
          <pc:sldMk cId="2687313282" sldId="2147375792"/>
        </pc:sldMkLst>
      </pc:sldChg>
      <pc:sldChg chg="del">
        <pc:chgData name="Brewer - Pluym, Alexandra" userId="a5cff0a7-175c-4c52-bf31-098958d646c9" providerId="ADAL" clId="{49D4AF02-C168-48D8-9EA4-B47173F0A581}" dt="2024-07-16T10:32:09.377" v="0" actId="47"/>
        <pc:sldMkLst>
          <pc:docMk/>
          <pc:sldMk cId="2247753743" sldId="2147375793"/>
        </pc:sldMkLst>
      </pc:sldChg>
      <pc:sldChg chg="del">
        <pc:chgData name="Brewer - Pluym, Alexandra" userId="a5cff0a7-175c-4c52-bf31-098958d646c9" providerId="ADAL" clId="{49D4AF02-C168-48D8-9EA4-B47173F0A581}" dt="2024-07-16T10:32:09.377" v="0" actId="47"/>
        <pc:sldMkLst>
          <pc:docMk/>
          <pc:sldMk cId="1857214882" sldId="2147375794"/>
        </pc:sldMkLst>
      </pc:sldChg>
      <pc:sldChg chg="del">
        <pc:chgData name="Brewer - Pluym, Alexandra" userId="a5cff0a7-175c-4c52-bf31-098958d646c9" providerId="ADAL" clId="{49D4AF02-C168-48D8-9EA4-B47173F0A581}" dt="2024-07-16T10:32:09.377" v="0" actId="47"/>
        <pc:sldMkLst>
          <pc:docMk/>
          <pc:sldMk cId="1920832896" sldId="2147375795"/>
        </pc:sldMkLst>
      </pc:sldChg>
      <pc:sldChg chg="del">
        <pc:chgData name="Brewer - Pluym, Alexandra" userId="a5cff0a7-175c-4c52-bf31-098958d646c9" providerId="ADAL" clId="{49D4AF02-C168-48D8-9EA4-B47173F0A581}" dt="2024-07-16T10:32:09.377" v="0" actId="47"/>
        <pc:sldMkLst>
          <pc:docMk/>
          <pc:sldMk cId="862558500" sldId="2147375796"/>
        </pc:sldMkLst>
      </pc:sldChg>
      <pc:sldChg chg="del">
        <pc:chgData name="Brewer - Pluym, Alexandra" userId="a5cff0a7-175c-4c52-bf31-098958d646c9" providerId="ADAL" clId="{49D4AF02-C168-48D8-9EA4-B47173F0A581}" dt="2024-07-16T10:32:09.377" v="0" actId="47"/>
        <pc:sldMkLst>
          <pc:docMk/>
          <pc:sldMk cId="427889144" sldId="2147375798"/>
        </pc:sldMkLst>
      </pc:sldChg>
      <pc:sldChg chg="del">
        <pc:chgData name="Brewer - Pluym, Alexandra" userId="a5cff0a7-175c-4c52-bf31-098958d646c9" providerId="ADAL" clId="{49D4AF02-C168-48D8-9EA4-B47173F0A581}" dt="2024-07-16T10:32:09.377" v="0" actId="47"/>
        <pc:sldMkLst>
          <pc:docMk/>
          <pc:sldMk cId="2830853194" sldId="2147375799"/>
        </pc:sldMkLst>
      </pc:sldChg>
      <pc:sldChg chg="del">
        <pc:chgData name="Brewer - Pluym, Alexandra" userId="a5cff0a7-175c-4c52-bf31-098958d646c9" providerId="ADAL" clId="{49D4AF02-C168-48D8-9EA4-B47173F0A581}" dt="2024-07-16T10:32:09.377" v="0" actId="47"/>
        <pc:sldMkLst>
          <pc:docMk/>
          <pc:sldMk cId="873880570" sldId="2147375800"/>
        </pc:sldMkLst>
      </pc:sldChg>
      <pc:sldChg chg="del">
        <pc:chgData name="Brewer - Pluym, Alexandra" userId="a5cff0a7-175c-4c52-bf31-098958d646c9" providerId="ADAL" clId="{49D4AF02-C168-48D8-9EA4-B47173F0A581}" dt="2024-07-16T10:32:09.377" v="0" actId="47"/>
        <pc:sldMkLst>
          <pc:docMk/>
          <pc:sldMk cId="2873548263" sldId="2147375801"/>
        </pc:sldMkLst>
      </pc:sldChg>
      <pc:sldChg chg="del">
        <pc:chgData name="Brewer - Pluym, Alexandra" userId="a5cff0a7-175c-4c52-bf31-098958d646c9" providerId="ADAL" clId="{49D4AF02-C168-48D8-9EA4-B47173F0A581}" dt="2024-07-16T10:32:09.377" v="0" actId="47"/>
        <pc:sldMkLst>
          <pc:docMk/>
          <pc:sldMk cId="3519742932" sldId="2147375802"/>
        </pc:sldMkLst>
      </pc:sldChg>
      <pc:sldChg chg="del">
        <pc:chgData name="Brewer - Pluym, Alexandra" userId="a5cff0a7-175c-4c52-bf31-098958d646c9" providerId="ADAL" clId="{49D4AF02-C168-48D8-9EA4-B47173F0A581}" dt="2024-07-16T10:32:09.377" v="0" actId="47"/>
        <pc:sldMkLst>
          <pc:docMk/>
          <pc:sldMk cId="3647052700" sldId="2147375803"/>
        </pc:sldMkLst>
      </pc:sldChg>
      <pc:sldChg chg="del">
        <pc:chgData name="Brewer - Pluym, Alexandra" userId="a5cff0a7-175c-4c52-bf31-098958d646c9" providerId="ADAL" clId="{49D4AF02-C168-48D8-9EA4-B47173F0A581}" dt="2024-07-16T10:32:09.377" v="0" actId="47"/>
        <pc:sldMkLst>
          <pc:docMk/>
          <pc:sldMk cId="55567224" sldId="2147375804"/>
        </pc:sldMkLst>
      </pc:sldChg>
      <pc:sldChg chg="del">
        <pc:chgData name="Brewer - Pluym, Alexandra" userId="a5cff0a7-175c-4c52-bf31-098958d646c9" providerId="ADAL" clId="{49D4AF02-C168-48D8-9EA4-B47173F0A581}" dt="2024-07-16T10:32:09.377" v="0" actId="47"/>
        <pc:sldMkLst>
          <pc:docMk/>
          <pc:sldMk cId="1779542824" sldId="2147375805"/>
        </pc:sldMkLst>
      </pc:sldChg>
      <pc:sldChg chg="del">
        <pc:chgData name="Brewer - Pluym, Alexandra" userId="a5cff0a7-175c-4c52-bf31-098958d646c9" providerId="ADAL" clId="{49D4AF02-C168-48D8-9EA4-B47173F0A581}" dt="2024-07-16T10:32:09.377" v="0" actId="47"/>
        <pc:sldMkLst>
          <pc:docMk/>
          <pc:sldMk cId="4064614308" sldId="2147375806"/>
        </pc:sldMkLst>
      </pc:sldChg>
      <pc:sldChg chg="del">
        <pc:chgData name="Brewer - Pluym, Alexandra" userId="a5cff0a7-175c-4c52-bf31-098958d646c9" providerId="ADAL" clId="{49D4AF02-C168-48D8-9EA4-B47173F0A581}" dt="2024-07-16T10:32:09.377" v="0" actId="47"/>
        <pc:sldMkLst>
          <pc:docMk/>
          <pc:sldMk cId="365612018" sldId="2147375807"/>
        </pc:sldMkLst>
      </pc:sldChg>
      <pc:sldChg chg="del">
        <pc:chgData name="Brewer - Pluym, Alexandra" userId="a5cff0a7-175c-4c52-bf31-098958d646c9" providerId="ADAL" clId="{49D4AF02-C168-48D8-9EA4-B47173F0A581}" dt="2024-07-16T10:32:09.377" v="0" actId="47"/>
        <pc:sldMkLst>
          <pc:docMk/>
          <pc:sldMk cId="3871078468" sldId="2147375808"/>
        </pc:sldMkLst>
      </pc:sldChg>
      <pc:sldChg chg="del">
        <pc:chgData name="Brewer - Pluym, Alexandra" userId="a5cff0a7-175c-4c52-bf31-098958d646c9" providerId="ADAL" clId="{49D4AF02-C168-48D8-9EA4-B47173F0A581}" dt="2024-07-16T10:32:09.377" v="0" actId="47"/>
        <pc:sldMkLst>
          <pc:docMk/>
          <pc:sldMk cId="3809174854" sldId="2147375809"/>
        </pc:sldMkLst>
      </pc:sldChg>
      <pc:sldChg chg="del">
        <pc:chgData name="Brewer - Pluym, Alexandra" userId="a5cff0a7-175c-4c52-bf31-098958d646c9" providerId="ADAL" clId="{49D4AF02-C168-48D8-9EA4-B47173F0A581}" dt="2024-07-16T10:32:09.377" v="0" actId="47"/>
        <pc:sldMkLst>
          <pc:docMk/>
          <pc:sldMk cId="1544447600" sldId="2147375810"/>
        </pc:sldMkLst>
      </pc:sldChg>
      <pc:sldChg chg="del">
        <pc:chgData name="Brewer - Pluym, Alexandra" userId="a5cff0a7-175c-4c52-bf31-098958d646c9" providerId="ADAL" clId="{49D4AF02-C168-48D8-9EA4-B47173F0A581}" dt="2024-07-16T10:32:09.377" v="0" actId="47"/>
        <pc:sldMkLst>
          <pc:docMk/>
          <pc:sldMk cId="2122563946" sldId="2147375812"/>
        </pc:sldMkLst>
      </pc:sldChg>
      <pc:sldChg chg="del">
        <pc:chgData name="Brewer - Pluym, Alexandra" userId="a5cff0a7-175c-4c52-bf31-098958d646c9" providerId="ADAL" clId="{49D4AF02-C168-48D8-9EA4-B47173F0A581}" dt="2024-07-16T10:32:09.377" v="0" actId="47"/>
        <pc:sldMkLst>
          <pc:docMk/>
          <pc:sldMk cId="2588546420" sldId="2147375813"/>
        </pc:sldMkLst>
      </pc:sldChg>
      <pc:sldChg chg="del">
        <pc:chgData name="Brewer - Pluym, Alexandra" userId="a5cff0a7-175c-4c52-bf31-098958d646c9" providerId="ADAL" clId="{49D4AF02-C168-48D8-9EA4-B47173F0A581}" dt="2024-07-16T10:32:09.377" v="0" actId="47"/>
        <pc:sldMkLst>
          <pc:docMk/>
          <pc:sldMk cId="1038694965" sldId="2147375814"/>
        </pc:sldMkLst>
      </pc:sldChg>
      <pc:sldChg chg="del">
        <pc:chgData name="Brewer - Pluym, Alexandra" userId="a5cff0a7-175c-4c52-bf31-098958d646c9" providerId="ADAL" clId="{49D4AF02-C168-48D8-9EA4-B47173F0A581}" dt="2024-07-16T10:32:09.377" v="0" actId="47"/>
        <pc:sldMkLst>
          <pc:docMk/>
          <pc:sldMk cId="697352767" sldId="2147375816"/>
        </pc:sldMkLst>
      </pc:sldChg>
      <pc:sldChg chg="del">
        <pc:chgData name="Brewer - Pluym, Alexandra" userId="a5cff0a7-175c-4c52-bf31-098958d646c9" providerId="ADAL" clId="{49D4AF02-C168-48D8-9EA4-B47173F0A581}" dt="2024-07-16T10:32:09.377" v="0" actId="47"/>
        <pc:sldMkLst>
          <pc:docMk/>
          <pc:sldMk cId="1443076549" sldId="2147375817"/>
        </pc:sldMkLst>
      </pc:sldChg>
      <pc:sldChg chg="del">
        <pc:chgData name="Brewer - Pluym, Alexandra" userId="a5cff0a7-175c-4c52-bf31-098958d646c9" providerId="ADAL" clId="{49D4AF02-C168-48D8-9EA4-B47173F0A581}" dt="2024-07-16T10:32:09.377" v="0" actId="47"/>
        <pc:sldMkLst>
          <pc:docMk/>
          <pc:sldMk cId="3689026371" sldId="2147375820"/>
        </pc:sldMkLst>
      </pc:sldChg>
      <pc:sldChg chg="del">
        <pc:chgData name="Brewer - Pluym, Alexandra" userId="a5cff0a7-175c-4c52-bf31-098958d646c9" providerId="ADAL" clId="{49D4AF02-C168-48D8-9EA4-B47173F0A581}" dt="2024-07-16T10:32:09.377" v="0" actId="47"/>
        <pc:sldMkLst>
          <pc:docMk/>
          <pc:sldMk cId="3785859125" sldId="2147375847"/>
        </pc:sldMkLst>
      </pc:sldChg>
      <pc:sldChg chg="del">
        <pc:chgData name="Brewer - Pluym, Alexandra" userId="a5cff0a7-175c-4c52-bf31-098958d646c9" providerId="ADAL" clId="{49D4AF02-C168-48D8-9EA4-B47173F0A581}" dt="2024-07-16T10:32:09.377" v="0" actId="47"/>
        <pc:sldMkLst>
          <pc:docMk/>
          <pc:sldMk cId="2190517977" sldId="2147375849"/>
        </pc:sldMkLst>
      </pc:sldChg>
      <pc:sldChg chg="del">
        <pc:chgData name="Brewer - Pluym, Alexandra" userId="a5cff0a7-175c-4c52-bf31-098958d646c9" providerId="ADAL" clId="{49D4AF02-C168-48D8-9EA4-B47173F0A581}" dt="2024-07-16T10:32:09.377" v="0" actId="47"/>
        <pc:sldMkLst>
          <pc:docMk/>
          <pc:sldMk cId="440034158" sldId="2147375850"/>
        </pc:sldMkLst>
      </pc:sldChg>
      <pc:sldChg chg="del">
        <pc:chgData name="Brewer - Pluym, Alexandra" userId="a5cff0a7-175c-4c52-bf31-098958d646c9" providerId="ADAL" clId="{49D4AF02-C168-48D8-9EA4-B47173F0A581}" dt="2024-07-16T10:32:09.377" v="0" actId="47"/>
        <pc:sldMkLst>
          <pc:docMk/>
          <pc:sldMk cId="1275473994" sldId="2147375855"/>
        </pc:sldMkLst>
      </pc:sldChg>
      <pc:sldChg chg="del">
        <pc:chgData name="Brewer - Pluym, Alexandra" userId="a5cff0a7-175c-4c52-bf31-098958d646c9" providerId="ADAL" clId="{49D4AF02-C168-48D8-9EA4-B47173F0A581}" dt="2024-07-16T10:32:09.377" v="0" actId="47"/>
        <pc:sldMkLst>
          <pc:docMk/>
          <pc:sldMk cId="3288895832" sldId="2147375856"/>
        </pc:sldMkLst>
      </pc:sldChg>
      <pc:sldChg chg="del">
        <pc:chgData name="Brewer - Pluym, Alexandra" userId="a5cff0a7-175c-4c52-bf31-098958d646c9" providerId="ADAL" clId="{49D4AF02-C168-48D8-9EA4-B47173F0A581}" dt="2024-07-16T10:32:09.377" v="0" actId="47"/>
        <pc:sldMkLst>
          <pc:docMk/>
          <pc:sldMk cId="4030559485" sldId="2147375857"/>
        </pc:sldMkLst>
      </pc:sldChg>
      <pc:sldChg chg="del">
        <pc:chgData name="Brewer - Pluym, Alexandra" userId="a5cff0a7-175c-4c52-bf31-098958d646c9" providerId="ADAL" clId="{49D4AF02-C168-48D8-9EA4-B47173F0A581}" dt="2024-07-16T10:32:09.377" v="0" actId="47"/>
        <pc:sldMkLst>
          <pc:docMk/>
          <pc:sldMk cId="2521079461" sldId="2147375858"/>
        </pc:sldMkLst>
      </pc:sldChg>
      <pc:sldChg chg="del">
        <pc:chgData name="Brewer - Pluym, Alexandra" userId="a5cff0a7-175c-4c52-bf31-098958d646c9" providerId="ADAL" clId="{49D4AF02-C168-48D8-9EA4-B47173F0A581}" dt="2024-07-16T10:32:09.377" v="0" actId="47"/>
        <pc:sldMkLst>
          <pc:docMk/>
          <pc:sldMk cId="1726318048" sldId="2147375859"/>
        </pc:sldMkLst>
      </pc:sldChg>
      <pc:sldChg chg="del">
        <pc:chgData name="Brewer - Pluym, Alexandra" userId="a5cff0a7-175c-4c52-bf31-098958d646c9" providerId="ADAL" clId="{49D4AF02-C168-48D8-9EA4-B47173F0A581}" dt="2024-07-16T10:32:09.377" v="0" actId="47"/>
        <pc:sldMkLst>
          <pc:docMk/>
          <pc:sldMk cId="2833218081" sldId="2147375860"/>
        </pc:sldMkLst>
      </pc:sldChg>
      <pc:sldChg chg="del">
        <pc:chgData name="Brewer - Pluym, Alexandra" userId="a5cff0a7-175c-4c52-bf31-098958d646c9" providerId="ADAL" clId="{49D4AF02-C168-48D8-9EA4-B47173F0A581}" dt="2024-07-16T10:32:09.377" v="0" actId="47"/>
        <pc:sldMkLst>
          <pc:docMk/>
          <pc:sldMk cId="1109001829" sldId="2147375861"/>
        </pc:sldMkLst>
      </pc:sldChg>
      <pc:sldChg chg="del">
        <pc:chgData name="Brewer - Pluym, Alexandra" userId="a5cff0a7-175c-4c52-bf31-098958d646c9" providerId="ADAL" clId="{49D4AF02-C168-48D8-9EA4-B47173F0A581}" dt="2024-07-16T10:32:09.377" v="0" actId="47"/>
        <pc:sldMkLst>
          <pc:docMk/>
          <pc:sldMk cId="330638677" sldId="2147375862"/>
        </pc:sldMkLst>
      </pc:sldChg>
      <pc:sldChg chg="del">
        <pc:chgData name="Brewer - Pluym, Alexandra" userId="a5cff0a7-175c-4c52-bf31-098958d646c9" providerId="ADAL" clId="{49D4AF02-C168-48D8-9EA4-B47173F0A581}" dt="2024-07-16T10:32:09.377" v="0" actId="47"/>
        <pc:sldMkLst>
          <pc:docMk/>
          <pc:sldMk cId="2050460870" sldId="2147375863"/>
        </pc:sldMkLst>
      </pc:sldChg>
      <pc:sldChg chg="del">
        <pc:chgData name="Brewer - Pluym, Alexandra" userId="a5cff0a7-175c-4c52-bf31-098958d646c9" providerId="ADAL" clId="{49D4AF02-C168-48D8-9EA4-B47173F0A581}" dt="2024-07-16T10:32:09.377" v="0" actId="47"/>
        <pc:sldMkLst>
          <pc:docMk/>
          <pc:sldMk cId="762225251" sldId="2147375864"/>
        </pc:sldMkLst>
      </pc:sldChg>
      <pc:sldChg chg="del">
        <pc:chgData name="Brewer - Pluym, Alexandra" userId="a5cff0a7-175c-4c52-bf31-098958d646c9" providerId="ADAL" clId="{49D4AF02-C168-48D8-9EA4-B47173F0A581}" dt="2024-07-16T10:32:09.377" v="0" actId="47"/>
        <pc:sldMkLst>
          <pc:docMk/>
          <pc:sldMk cId="4062537523" sldId="2147375865"/>
        </pc:sldMkLst>
      </pc:sldChg>
      <pc:sldChg chg="del">
        <pc:chgData name="Brewer - Pluym, Alexandra" userId="a5cff0a7-175c-4c52-bf31-098958d646c9" providerId="ADAL" clId="{49D4AF02-C168-48D8-9EA4-B47173F0A581}" dt="2024-07-16T10:32:09.377" v="0" actId="47"/>
        <pc:sldMkLst>
          <pc:docMk/>
          <pc:sldMk cId="1866279631" sldId="2147375866"/>
        </pc:sldMkLst>
      </pc:sldChg>
      <pc:sldChg chg="del">
        <pc:chgData name="Brewer - Pluym, Alexandra" userId="a5cff0a7-175c-4c52-bf31-098958d646c9" providerId="ADAL" clId="{49D4AF02-C168-48D8-9EA4-B47173F0A581}" dt="2024-07-16T10:32:09.377" v="0" actId="47"/>
        <pc:sldMkLst>
          <pc:docMk/>
          <pc:sldMk cId="4024650927" sldId="2147375867"/>
        </pc:sldMkLst>
      </pc:sldChg>
      <pc:sldChg chg="del">
        <pc:chgData name="Brewer - Pluym, Alexandra" userId="a5cff0a7-175c-4c52-bf31-098958d646c9" providerId="ADAL" clId="{49D4AF02-C168-48D8-9EA4-B47173F0A581}" dt="2024-07-16T10:32:09.377" v="0" actId="47"/>
        <pc:sldMkLst>
          <pc:docMk/>
          <pc:sldMk cId="2004500964" sldId="2147375868"/>
        </pc:sldMkLst>
      </pc:sldChg>
      <pc:sldChg chg="del">
        <pc:chgData name="Brewer - Pluym, Alexandra" userId="a5cff0a7-175c-4c52-bf31-098958d646c9" providerId="ADAL" clId="{49D4AF02-C168-48D8-9EA4-B47173F0A581}" dt="2024-07-16T10:32:09.377" v="0" actId="47"/>
        <pc:sldMkLst>
          <pc:docMk/>
          <pc:sldMk cId="2951055429" sldId="2147375869"/>
        </pc:sldMkLst>
      </pc:sldChg>
      <pc:sldChg chg="del">
        <pc:chgData name="Brewer - Pluym, Alexandra" userId="a5cff0a7-175c-4c52-bf31-098958d646c9" providerId="ADAL" clId="{49D4AF02-C168-48D8-9EA4-B47173F0A581}" dt="2024-07-16T10:32:09.377" v="0" actId="47"/>
        <pc:sldMkLst>
          <pc:docMk/>
          <pc:sldMk cId="29830700" sldId="2147375870"/>
        </pc:sldMkLst>
      </pc:sldChg>
      <pc:sldChg chg="del">
        <pc:chgData name="Brewer - Pluym, Alexandra" userId="a5cff0a7-175c-4c52-bf31-098958d646c9" providerId="ADAL" clId="{49D4AF02-C168-48D8-9EA4-B47173F0A581}" dt="2024-07-16T10:32:09.377" v="0" actId="47"/>
        <pc:sldMkLst>
          <pc:docMk/>
          <pc:sldMk cId="1335929822" sldId="2147375871"/>
        </pc:sldMkLst>
      </pc:sldChg>
      <pc:sldChg chg="del">
        <pc:chgData name="Brewer - Pluym, Alexandra" userId="a5cff0a7-175c-4c52-bf31-098958d646c9" providerId="ADAL" clId="{49D4AF02-C168-48D8-9EA4-B47173F0A581}" dt="2024-07-16T10:32:09.377" v="0" actId="47"/>
        <pc:sldMkLst>
          <pc:docMk/>
          <pc:sldMk cId="2388446098" sldId="2147375872"/>
        </pc:sldMkLst>
      </pc:sldChg>
      <pc:sldChg chg="del">
        <pc:chgData name="Brewer - Pluym, Alexandra" userId="a5cff0a7-175c-4c52-bf31-098958d646c9" providerId="ADAL" clId="{49D4AF02-C168-48D8-9EA4-B47173F0A581}" dt="2024-07-16T10:32:09.377" v="0" actId="47"/>
        <pc:sldMkLst>
          <pc:docMk/>
          <pc:sldMk cId="3408724742" sldId="2147375873"/>
        </pc:sldMkLst>
      </pc:sldChg>
      <pc:sldChg chg="del">
        <pc:chgData name="Brewer - Pluym, Alexandra" userId="a5cff0a7-175c-4c52-bf31-098958d646c9" providerId="ADAL" clId="{49D4AF02-C168-48D8-9EA4-B47173F0A581}" dt="2024-07-16T10:32:09.377" v="0" actId="47"/>
        <pc:sldMkLst>
          <pc:docMk/>
          <pc:sldMk cId="1601280043" sldId="2147375874"/>
        </pc:sldMkLst>
      </pc:sldChg>
      <pc:sldChg chg="del">
        <pc:chgData name="Brewer - Pluym, Alexandra" userId="a5cff0a7-175c-4c52-bf31-098958d646c9" providerId="ADAL" clId="{49D4AF02-C168-48D8-9EA4-B47173F0A581}" dt="2024-07-16T10:32:09.377" v="0" actId="47"/>
        <pc:sldMkLst>
          <pc:docMk/>
          <pc:sldMk cId="3679672067" sldId="2147375876"/>
        </pc:sldMkLst>
      </pc:sldChg>
      <pc:sldMasterChg chg="delSldLayout">
        <pc:chgData name="Brewer - Pluym, Alexandra" userId="a5cff0a7-175c-4c52-bf31-098958d646c9" providerId="ADAL" clId="{49D4AF02-C168-48D8-9EA4-B47173F0A581}" dt="2024-07-16T10:32:09.377" v="0" actId="47"/>
        <pc:sldMasterMkLst>
          <pc:docMk/>
          <pc:sldMasterMk cId="2921782041" sldId="2147483648"/>
        </pc:sldMasterMkLst>
        <pc:sldLayoutChg chg="del">
          <pc:chgData name="Brewer - Pluym, Alexandra" userId="a5cff0a7-175c-4c52-bf31-098958d646c9" providerId="ADAL" clId="{49D4AF02-C168-48D8-9EA4-B47173F0A581}" dt="2024-07-16T10:32:09.377" v="0" actId="47"/>
          <pc:sldLayoutMkLst>
            <pc:docMk/>
            <pc:sldMasterMk cId="2921782041" sldId="2147483648"/>
            <pc:sldLayoutMk cId="1349565209" sldId="2147483690"/>
          </pc:sldLayoutMkLst>
        </pc:sldLayoutChg>
      </pc:sldMasterChg>
      <pc:sldMasterChg chg="delSldLayout">
        <pc:chgData name="Brewer - Pluym, Alexandra" userId="a5cff0a7-175c-4c52-bf31-098958d646c9" providerId="ADAL" clId="{49D4AF02-C168-48D8-9EA4-B47173F0A581}" dt="2024-07-16T10:32:09.377" v="0" actId="47"/>
        <pc:sldMasterMkLst>
          <pc:docMk/>
          <pc:sldMasterMk cId="1767181927" sldId="2147483676"/>
        </pc:sldMasterMkLst>
        <pc:sldLayoutChg chg="del">
          <pc:chgData name="Brewer - Pluym, Alexandra" userId="a5cff0a7-175c-4c52-bf31-098958d646c9" providerId="ADAL" clId="{49D4AF02-C168-48D8-9EA4-B47173F0A581}" dt="2024-07-16T10:32:09.377" v="0" actId="47"/>
          <pc:sldLayoutMkLst>
            <pc:docMk/>
            <pc:sldMasterMk cId="1767181927" sldId="2147483676"/>
            <pc:sldLayoutMk cId="3310959221" sldId="21474836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D4913-6568-A347-B143-3132A37C3238}" type="datetimeFigureOut">
              <a:rPr lang="nl-NL" smtClean="0"/>
              <a:t>16-7-2024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E0F3B-F377-3C4E-982A-FE1D8B1EE1FD}" type="slidenum">
              <a:rPr lang="nl-NL" smtClean="0"/>
              <a:t>‹#›</a:t>
            </a:fld>
            <a:endParaRPr lang="nl-NL"/>
          </a:p>
        </p:txBody>
      </p:sp>
    </p:spTree>
    <p:extLst>
      <p:ext uri="{BB962C8B-B14F-4D97-AF65-F5344CB8AC3E}">
        <p14:creationId xmlns:p14="http://schemas.microsoft.com/office/powerpoint/2010/main" val="11091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dirty="0"/>
              <a:t>Thank everyone for </a:t>
            </a:r>
            <a:r>
              <a:rPr lang="en-GB" dirty="0"/>
              <a:t>allowing me</a:t>
            </a:r>
            <a:r>
              <a:rPr lang="en-NL" dirty="0"/>
              <a:t> to be here today and to be able to share my work with this audience. I still remember sitting in the room here a couple years ago contemplating whether I wanted to do a PhD or not and I was sitting over there witnessing what was going on and I got inspired, and now to be on the other side room sharing with you what I have done together with my supervisors Ann, Therese, Wim and roger feels like an absolute priviledge.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NL" dirty="0"/>
              <a:t>When developing this presentation I was thinking about the responsibility the last spot on the program before dinner and I though what can I do to keep this hungry audience interested in what I have to tell them. So I thought to start off with with something that foreshadows a little bit what is going to happen after this, namely dinner</a:t>
            </a:r>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2</a:t>
            </a:fld>
            <a:endParaRPr lang="en-NL"/>
          </a:p>
        </p:txBody>
      </p:sp>
    </p:spTree>
    <p:extLst>
      <p:ext uri="{BB962C8B-B14F-4D97-AF65-F5344CB8AC3E}">
        <p14:creationId xmlns:p14="http://schemas.microsoft.com/office/powerpoint/2010/main" val="393260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Now you know the why, the what and the how of this FAR project, let’s talk about those individual parts of the project and let’s start with the interviews.</a:t>
            </a:r>
          </a:p>
          <a:p>
            <a:r>
              <a:rPr lang="en-NL" dirty="0"/>
              <a:t>As mentioned before it wat the intention of getting an rich understanding of how virtual teamwork is experienced in the auditing profession, and we used these interviews not only to enhance our understanding of virtual teamwork but also as a starting point for our surveys later on.  </a:t>
            </a:r>
          </a:p>
        </p:txBody>
      </p:sp>
      <p:sp>
        <p:nvSpPr>
          <p:cNvPr id="4" name="Slide Number Placeholder 3"/>
          <p:cNvSpPr>
            <a:spLocks noGrp="1"/>
          </p:cNvSpPr>
          <p:nvPr>
            <p:ph type="sldNum" sz="quarter" idx="5"/>
          </p:nvPr>
        </p:nvSpPr>
        <p:spPr/>
        <p:txBody>
          <a:bodyPr/>
          <a:lstStyle/>
          <a:p>
            <a:fld id="{EA6CBC18-A11E-EE41-B3F4-FDCDFF97E84C}" type="slidenum">
              <a:rPr lang="en-NL" smtClean="0"/>
              <a:t>11</a:t>
            </a:fld>
            <a:endParaRPr lang="en-NL"/>
          </a:p>
        </p:txBody>
      </p:sp>
    </p:spTree>
    <p:extLst>
      <p:ext uri="{BB962C8B-B14F-4D97-AF65-F5344CB8AC3E}">
        <p14:creationId xmlns:p14="http://schemas.microsoft.com/office/powerpoint/2010/main" val="4013203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Given the opportunity here today I will mainly focus on some of the high-level outcomes of the interviews.</a:t>
            </a:r>
          </a:p>
          <a:p>
            <a:endParaRPr lang="en-NL" dirty="0"/>
          </a:p>
          <a:p>
            <a:r>
              <a:rPr lang="en-NL" dirty="0"/>
              <a:t>The first thing we found </a:t>
            </a:r>
            <a:r>
              <a:rPr lang="en-GB" dirty="0"/>
              <a:t>is basically that virtual teamwork is considered a viable way of performing an audit. We have seen a transition from remote working not being implemented widely in the heart of the engagement, to now being widely spread. </a:t>
            </a:r>
            <a:endParaRPr lang="en-NL" dirty="0"/>
          </a:p>
          <a:p>
            <a:pPr marL="0" indent="0">
              <a:buNone/>
            </a:pPr>
            <a:endParaRPr lang="en-NL" dirty="0"/>
          </a:p>
          <a:p>
            <a:pPr marL="0" indent="0">
              <a:buNone/>
            </a:pPr>
            <a:r>
              <a:rPr lang="en-NL" dirty="0"/>
              <a:t>Second, our interviewees mention that they perceive the impact of virtual teamwork on the quality of an audit to be limited. We see quotes here along the line</a:t>
            </a:r>
            <a:r>
              <a:rPr lang="en-GB" dirty="0"/>
              <a:t>s</a:t>
            </a:r>
            <a:r>
              <a:rPr lang="en-NL" dirty="0"/>
              <a:t> of: control is a control, whether we perform it remote</a:t>
            </a:r>
            <a:r>
              <a:rPr lang="en-GB" dirty="0" err="1"/>
              <a:t>ly</a:t>
            </a:r>
            <a:r>
              <a:rPr lang="en-NL" dirty="0"/>
              <a:t> or not.</a:t>
            </a:r>
          </a:p>
          <a:p>
            <a:pPr marL="0" indent="0">
              <a:buNone/>
            </a:pPr>
            <a:endParaRPr lang="en-NL" dirty="0"/>
          </a:p>
          <a:p>
            <a:pPr marL="0" indent="0">
              <a:buNone/>
            </a:pPr>
            <a:r>
              <a:rPr lang="en-NL" dirty="0"/>
              <a:t>This doesn’t mean that there are no dissenting voices. We do have a minority of people express concerns about the more intangible nature of control and that they have less context to the judgments they are forming, but even the skeptics still perceive the quality of an audit to be more than sufficient. </a:t>
            </a:r>
          </a:p>
          <a:p>
            <a:pPr marL="0" indent="0">
              <a:buNone/>
            </a:pPr>
            <a:endParaRPr lang="en-NL" dirty="0"/>
          </a:p>
          <a:p>
            <a:pPr marL="0" indent="0">
              <a:buNone/>
            </a:pPr>
            <a:r>
              <a:rPr lang="en-GB" dirty="0"/>
              <a:t>W</a:t>
            </a:r>
            <a:r>
              <a:rPr lang="en-NL" dirty="0"/>
              <a:t>hat I would like to stress is that this is the perception of our respondents, and not necessarily ours or correct. </a:t>
            </a:r>
            <a:r>
              <a:rPr lang="en-GB" dirty="0"/>
              <a:t>B</a:t>
            </a:r>
            <a:r>
              <a:rPr lang="en-NL" dirty="0"/>
              <a:t>ut considering that people were anonymous and we have dissenting voices, we do think that this is an authentic reflection of the perceptions of the interviewees and not just self-serving bias. </a:t>
            </a:r>
          </a:p>
        </p:txBody>
      </p:sp>
      <p:sp>
        <p:nvSpPr>
          <p:cNvPr id="4" name="Slide Number Placeholder 3"/>
          <p:cNvSpPr>
            <a:spLocks noGrp="1"/>
          </p:cNvSpPr>
          <p:nvPr>
            <p:ph type="sldNum" sz="quarter" idx="5"/>
          </p:nvPr>
        </p:nvSpPr>
        <p:spPr/>
        <p:txBody>
          <a:bodyPr/>
          <a:lstStyle/>
          <a:p>
            <a:fld id="{EA6CBC18-A11E-EE41-B3F4-FDCDFF97E84C}" type="slidenum">
              <a:rPr lang="en-NL" smtClean="0"/>
              <a:t>12</a:t>
            </a:fld>
            <a:endParaRPr lang="en-NL"/>
          </a:p>
        </p:txBody>
      </p:sp>
    </p:spTree>
    <p:extLst>
      <p:ext uri="{BB962C8B-B14F-4D97-AF65-F5344CB8AC3E}">
        <p14:creationId xmlns:p14="http://schemas.microsoft.com/office/powerpoint/2010/main" val="394794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Now I would like to zoom in on the value proposition of virtual work. </a:t>
            </a:r>
            <a:r>
              <a:rPr lang="en-GB" dirty="0"/>
              <a:t>A</a:t>
            </a:r>
            <a:r>
              <a:rPr lang="en-NL" dirty="0"/>
              <a:t>s we gather from the example I gave earlier, virtual teamwork is not without downsides, but there must be considerable advantages too, otherwise we would not be tempted to even propose to work in a virtual manner. </a:t>
            </a:r>
          </a:p>
          <a:p>
            <a:endParaRPr lang="en-NL" dirty="0"/>
          </a:p>
          <a:p>
            <a:r>
              <a:rPr lang="en-NL" dirty="0"/>
              <a:t>From literature we already know what kind of advantages and dis advantages we can expect, carbon emmisions and flexibility for instance as advantages, but decreased communication, and a decreased understanding contextual understanding as a disadvantage. </a:t>
            </a:r>
          </a:p>
          <a:p>
            <a:endParaRPr lang="en-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NL" dirty="0"/>
              <a:t>However, what we found out is that a wide spread implementation of virtual teamwork involves more trade-offs than those that we already know. Turns out that in reality what the value proposition that auditors are trying to balance is more complicated and looks more like this </a:t>
            </a:r>
            <a:r>
              <a:rPr lang="en-NL" dirty="0">
                <a:sym typeface="Wingdings" pitchFamily="2" charset="2"/>
              </a:rPr>
              <a:t> shows expanded </a:t>
            </a:r>
            <a:endParaRPr lang="en-NL" dirty="0"/>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13</a:t>
            </a:fld>
            <a:endParaRPr lang="en-NL"/>
          </a:p>
        </p:txBody>
      </p:sp>
    </p:spTree>
    <p:extLst>
      <p:ext uri="{BB962C8B-B14F-4D97-AF65-F5344CB8AC3E}">
        <p14:creationId xmlns:p14="http://schemas.microsoft.com/office/powerpoint/2010/main" val="315350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So in trying to understand what is the impact of virtual teamwork on the auditing profession, we extended the list of advantages and disadvantages significantly, while we also show that striking a balance between these advantages and disadvantages becomes increasingly complex. </a:t>
            </a:r>
          </a:p>
        </p:txBody>
      </p:sp>
      <p:sp>
        <p:nvSpPr>
          <p:cNvPr id="4" name="Slide Number Placeholder 3"/>
          <p:cNvSpPr>
            <a:spLocks noGrp="1"/>
          </p:cNvSpPr>
          <p:nvPr>
            <p:ph type="sldNum" sz="quarter" idx="5"/>
          </p:nvPr>
        </p:nvSpPr>
        <p:spPr/>
        <p:txBody>
          <a:bodyPr/>
          <a:lstStyle/>
          <a:p>
            <a:fld id="{EA6CBC18-A11E-EE41-B3F4-FDCDFF97E84C}" type="slidenum">
              <a:rPr lang="en-NL" smtClean="0"/>
              <a:t>14</a:t>
            </a:fld>
            <a:endParaRPr lang="en-NL"/>
          </a:p>
        </p:txBody>
      </p:sp>
    </p:spTree>
    <p:extLst>
      <p:ext uri="{BB962C8B-B14F-4D97-AF65-F5344CB8AC3E}">
        <p14:creationId xmlns:p14="http://schemas.microsoft.com/office/powerpoint/2010/main" val="1795691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But there was another thing that we noticed though. Our data seems to suggest that there is a difference in where the advantages and the disadvantages are being experienced.</a:t>
            </a:r>
          </a:p>
          <a:p>
            <a:pPr marL="0" indent="0">
              <a:buNone/>
            </a:pPr>
            <a:endParaRPr lang="en-GB" dirty="0"/>
          </a:p>
          <a:p>
            <a:pPr marL="0" indent="0">
              <a:buNone/>
            </a:pPr>
            <a:r>
              <a:rPr lang="en-GB" dirty="0"/>
              <a:t>For instance, for the individual auditor, it is incredibly beneficial that their travel time can be reduced, and for the firm, it is and advantage that there is more global pool of auditors to draw from or that virtual teamwork can lead to, but at the team level there is a bit more friction, people have less opportunities to learn from each other or sit together to talk complicated matters through. </a:t>
            </a:r>
          </a:p>
          <a:p>
            <a:pPr marL="0" indent="0">
              <a:buNone/>
            </a:pPr>
            <a:endParaRPr lang="en-GB" dirty="0"/>
          </a:p>
          <a:p>
            <a:pPr marL="0" indent="0">
              <a:buNone/>
            </a:pPr>
            <a:r>
              <a:rPr lang="en-GB" dirty="0"/>
              <a:t>Furthermore, we observe that although we see predominantly positives for the individual auditor, these advantages are not equally experienced by all team members. The extent to which you can truly capitulate on the personal advantages of virtual teamwork depends on the level of independence you have, but also need to address the issues that come up within the team due to virtual teamwork. </a:t>
            </a:r>
          </a:p>
        </p:txBody>
      </p:sp>
      <p:sp>
        <p:nvSpPr>
          <p:cNvPr id="4" name="Slide Number Placeholder 3"/>
          <p:cNvSpPr>
            <a:spLocks noGrp="1"/>
          </p:cNvSpPr>
          <p:nvPr>
            <p:ph type="sldNum" sz="quarter" idx="5"/>
          </p:nvPr>
        </p:nvSpPr>
        <p:spPr/>
        <p:txBody>
          <a:bodyPr/>
          <a:lstStyle/>
          <a:p>
            <a:fld id="{EA6CBC18-A11E-EE41-B3F4-FDCDFF97E84C}" type="slidenum">
              <a:rPr lang="en-NL" smtClean="0"/>
              <a:t>15</a:t>
            </a:fld>
            <a:endParaRPr lang="en-NL"/>
          </a:p>
        </p:txBody>
      </p:sp>
    </p:spTree>
    <p:extLst>
      <p:ext uri="{BB962C8B-B14F-4D97-AF65-F5344CB8AC3E}">
        <p14:creationId xmlns:p14="http://schemas.microsoft.com/office/powerpoint/2010/main" val="1005258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
            </a:r>
            <a:r>
              <a:rPr lang="en-NL" dirty="0"/>
              <a:t>o now we </a:t>
            </a:r>
            <a:r>
              <a:rPr lang="en-GB" dirty="0"/>
              <a:t>have</a:t>
            </a:r>
            <a:r>
              <a:rPr lang="en-NL" dirty="0"/>
              <a:t> an impression of where the impact of virtual teamwork is manifesting itself we can build on this understanding with the second part of our project where we use these inputs to build upon and we can hopefully help explain how we can perform high-quality audits virtually.</a:t>
            </a:r>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16</a:t>
            </a:fld>
            <a:endParaRPr lang="en-NL"/>
          </a:p>
        </p:txBody>
      </p:sp>
    </p:spTree>
    <p:extLst>
      <p:ext uri="{BB962C8B-B14F-4D97-AF65-F5344CB8AC3E}">
        <p14:creationId xmlns:p14="http://schemas.microsoft.com/office/powerpoint/2010/main" val="199901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L" dirty="0"/>
              <a:t>There are a couple of things that we learned from the interviews that we need to take into consideration for the second part of this project. </a:t>
            </a:r>
          </a:p>
          <a:p>
            <a:pPr marL="0" indent="0">
              <a:buNone/>
            </a:pPr>
            <a:endParaRPr lang="en-NL" dirty="0"/>
          </a:p>
          <a:p>
            <a:pPr marL="0" indent="0">
              <a:buNone/>
            </a:pPr>
            <a:endParaRPr lang="en-NL" dirty="0"/>
          </a:p>
          <a:p>
            <a:pPr marL="0" indent="0">
              <a:buNone/>
            </a:pPr>
            <a:r>
              <a:rPr lang="en-NL" dirty="0"/>
              <a:t>First, we noticed there is no such thing as ‘a typical virtual team’. Teams range in their virtual nature, the so-called team virtuality, and we need to </a:t>
            </a:r>
            <a:r>
              <a:rPr lang="en-GB" dirty="0"/>
              <a:t>consider that</a:t>
            </a:r>
            <a:r>
              <a:rPr lang="en-NL" dirty="0"/>
              <a:t> when trying to explain the mechanism behind highly performing engagement teams. </a:t>
            </a:r>
          </a:p>
          <a:p>
            <a:pPr marL="0" indent="0">
              <a:buNone/>
            </a:pPr>
            <a:endParaRPr lang="en-NL" dirty="0"/>
          </a:p>
          <a:p>
            <a:pPr marL="0" indent="0">
              <a:buNone/>
            </a:pPr>
            <a:r>
              <a:rPr lang="en-NL" dirty="0"/>
              <a:t>Second, participants considered a virtual team that ‘learns’, or where teams share information freely, and where people ‘challenge’ eachother as functioning well. </a:t>
            </a:r>
          </a:p>
          <a:p>
            <a:pPr marL="0" indent="0">
              <a:buNone/>
            </a:pPr>
            <a:endParaRPr lang="en-NL" dirty="0"/>
          </a:p>
          <a:p>
            <a:pPr marL="0" indent="0">
              <a:buNone/>
            </a:pPr>
            <a:r>
              <a:rPr lang="en-NL" dirty="0"/>
              <a:t>Third, Our respondents indicate that virtual teamwork requires a type of leadership that is appropriate to the setting</a:t>
            </a:r>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17</a:t>
            </a:fld>
            <a:endParaRPr lang="en-NL"/>
          </a:p>
        </p:txBody>
      </p:sp>
    </p:spTree>
    <p:extLst>
      <p:ext uri="{BB962C8B-B14F-4D97-AF65-F5344CB8AC3E}">
        <p14:creationId xmlns:p14="http://schemas.microsoft.com/office/powerpoint/2010/main" val="30190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Taking these things into consideration and utilizing previous academic literature we arrived at the following model where we take a look at the extent to which the virtual nat</a:t>
            </a:r>
            <a:r>
              <a:rPr lang="en-GB" dirty="0"/>
              <a:t>u</a:t>
            </a:r>
            <a:r>
              <a:rPr lang="en-NL" dirty="0"/>
              <a:t>re of a team affects the performance of the team and the role that empowering leadership and team learning behaviors play. </a:t>
            </a:r>
          </a:p>
          <a:p>
            <a:endParaRPr lang="en-NL" dirty="0"/>
          </a:p>
          <a:p>
            <a:r>
              <a:rPr lang="en-NL" dirty="0"/>
              <a:t>The left and the right in this model might be clear, however, what are those team learning behaviors, and what is empowering leadership you might wonder. </a:t>
            </a:r>
          </a:p>
        </p:txBody>
      </p:sp>
      <p:sp>
        <p:nvSpPr>
          <p:cNvPr id="4" name="Slide Number Placeholder 3"/>
          <p:cNvSpPr>
            <a:spLocks noGrp="1"/>
          </p:cNvSpPr>
          <p:nvPr>
            <p:ph type="sldNum" sz="quarter" idx="5"/>
          </p:nvPr>
        </p:nvSpPr>
        <p:spPr/>
        <p:txBody>
          <a:bodyPr/>
          <a:lstStyle/>
          <a:p>
            <a:fld id="{EA6CBC18-A11E-EE41-B3F4-FDCDFF97E84C}" type="slidenum">
              <a:rPr lang="en-NL" smtClean="0"/>
              <a:t>18</a:t>
            </a:fld>
            <a:endParaRPr lang="en-NL"/>
          </a:p>
        </p:txBody>
      </p:sp>
    </p:spTree>
    <p:extLst>
      <p:ext uri="{BB962C8B-B14F-4D97-AF65-F5344CB8AC3E}">
        <p14:creationId xmlns:p14="http://schemas.microsoft.com/office/powerpoint/2010/main" val="278896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Team learning is a whole range of actions team members can engage in to create a shared understanding of the situation the teams find itself in. and as you can see it is quite a lot, but in general we see that several of these are more impactful than others. </a:t>
            </a:r>
            <a:r>
              <a:rPr lang="en-GB" dirty="0"/>
              <a:t>T</a:t>
            </a:r>
            <a:r>
              <a:rPr lang="en-NL" dirty="0"/>
              <a:t>hose three behaviors are the sharing of information, the extent to which you engage in constructive conflict, the challenging of each other's perspectives we spoke about earlier, and the extent to which we create new insights together. These behaviors have been identified as an important predictor of team performance. </a:t>
            </a:r>
          </a:p>
        </p:txBody>
      </p:sp>
      <p:sp>
        <p:nvSpPr>
          <p:cNvPr id="4" name="Slide Number Placeholder 3"/>
          <p:cNvSpPr>
            <a:spLocks noGrp="1"/>
          </p:cNvSpPr>
          <p:nvPr>
            <p:ph type="sldNum" sz="quarter" idx="5"/>
          </p:nvPr>
        </p:nvSpPr>
        <p:spPr/>
        <p:txBody>
          <a:bodyPr/>
          <a:lstStyle/>
          <a:p>
            <a:fld id="{EA6CBC18-A11E-EE41-B3F4-FDCDFF97E84C}" type="slidenum">
              <a:rPr lang="en-NL" smtClean="0"/>
              <a:t>19</a:t>
            </a:fld>
            <a:endParaRPr lang="en-NL"/>
          </a:p>
        </p:txBody>
      </p:sp>
    </p:spTree>
    <p:extLst>
      <p:ext uri="{BB962C8B-B14F-4D97-AF65-F5344CB8AC3E}">
        <p14:creationId xmlns:p14="http://schemas.microsoft.com/office/powerpoint/2010/main" val="284095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Empowering leadership is another set of behaviors of leaders that revolve around the sharing of responsibilities and empowering fellow team members to deal with this responsibility. Here we see the scale that we used so that you get a good feel for what these behaviors involve. Empowering leadership is considered an appropriate way of leading in a virtual team as </a:t>
            </a:r>
            <a:r>
              <a:rPr lang="en-GB" dirty="0"/>
              <a:t>these </a:t>
            </a:r>
            <a:r>
              <a:rPr lang="en-GB" dirty="0" err="1"/>
              <a:t>behaviors</a:t>
            </a:r>
            <a:r>
              <a:rPr lang="en-GB" dirty="0"/>
              <a:t> boost teams' ability to overcome challenges related to the reduced visibility of their leaders due to the remote dimension of the team. </a:t>
            </a:r>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20</a:t>
            </a:fld>
            <a:endParaRPr lang="en-NL"/>
          </a:p>
        </p:txBody>
      </p:sp>
    </p:spTree>
    <p:extLst>
      <p:ext uri="{BB962C8B-B14F-4D97-AF65-F5344CB8AC3E}">
        <p14:creationId xmlns:p14="http://schemas.microsoft.com/office/powerpoint/2010/main" val="375922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And for those of you who don’t know me, I have a background in gastronomy, particularly working in kitchens. </a:t>
            </a:r>
          </a:p>
          <a:p>
            <a:endParaRPr lang="en-NL" dirty="0"/>
          </a:p>
          <a:p>
            <a:r>
              <a:rPr lang="en-NL" dirty="0"/>
              <a:t>So I thought let’s talk about what we see on this picture. </a:t>
            </a:r>
          </a:p>
          <a:p>
            <a:endParaRPr lang="en-NL" dirty="0"/>
          </a:p>
          <a:p>
            <a:r>
              <a:rPr lang="en-NL" dirty="0"/>
              <a:t>In the middle, we see several chefs working together each handling one component combining them to create the full dish</a:t>
            </a:r>
          </a:p>
          <a:p>
            <a:r>
              <a:rPr lang="en-NL" dirty="0"/>
              <a:t>On the sides we see the two chefs, check give direction and check wheter the dish is prepared in line with the vision of the chef</a:t>
            </a:r>
          </a:p>
          <a:p>
            <a:r>
              <a:rPr lang="en-NL" dirty="0"/>
              <a:t>We know that these two people are the chef as they wear white aprons and the rest wears blue aprons, displaying and reinforcing their place in the hierarchy</a:t>
            </a:r>
          </a:p>
          <a:p>
            <a:r>
              <a:rPr lang="en-NL" dirty="0"/>
              <a:t>On the right side we see a cook peer over the shoulder of a chef, trying to understand what is going on and seeing how the chef is leading the kitchen. </a:t>
            </a:r>
          </a:p>
          <a:p>
            <a:endParaRPr lang="en-NL" dirty="0"/>
          </a:p>
          <a:p>
            <a:r>
              <a:rPr lang="en-NL" dirty="0"/>
              <a:t>What do we learn about the food in this picture? First of all we see that there are a lot of chefs in the kitchen (I counted 19 people in this picture), on the left we see a statue of a bull, suggesting that this restaurant is called El Bulli, one of the most exclusive and innovative restaurants that has ever existed. This is a restaurant with a reputation for excellence to uphold.</a:t>
            </a:r>
          </a:p>
          <a:p>
            <a:endParaRPr lang="en-NL" dirty="0"/>
          </a:p>
          <a:p>
            <a:r>
              <a:rPr lang="en-NL" dirty="0"/>
              <a:t>For me this one picture captures a lot about the essence of teamwork. For me, this picture is a general metaphor for what teamwork can do, namely realise things I could never do by myself, and what it takes to make teamwork succeed. </a:t>
            </a:r>
          </a:p>
          <a:p>
            <a:endParaRPr lang="en-NL" dirty="0"/>
          </a:p>
          <a:p>
            <a:r>
              <a:rPr lang="en-NL" dirty="0"/>
              <a:t>And I am certain that all of you in the room here today recogni</a:t>
            </a:r>
            <a:r>
              <a:rPr lang="en-GB" dirty="0"/>
              <a:t>z</a:t>
            </a:r>
            <a:r>
              <a:rPr lang="en-NL" dirty="0"/>
              <a:t>es something happening in this picture here in your work as auditors or researchers. </a:t>
            </a:r>
          </a:p>
          <a:p>
            <a:endParaRPr lang="en-NL" dirty="0"/>
          </a:p>
          <a:p>
            <a:r>
              <a:rPr lang="en-NL" dirty="0"/>
              <a:t>It might be that people have different tasks that their individual inputs need tto be brought together for the unit to succeed</a:t>
            </a:r>
          </a:p>
          <a:p>
            <a:r>
              <a:rPr lang="en-NL" dirty="0"/>
              <a:t>It might be that you are observing the people around you and learning from what they are doing</a:t>
            </a:r>
          </a:p>
          <a:p>
            <a:r>
              <a:rPr lang="en-GB" dirty="0"/>
              <a:t>I</a:t>
            </a:r>
            <a:r>
              <a:rPr lang="en-NL" dirty="0"/>
              <a:t>t might be that you are a leader and that you have to keep an eye on what is being done and whether the output meets the </a:t>
            </a:r>
          </a:p>
        </p:txBody>
      </p:sp>
      <p:sp>
        <p:nvSpPr>
          <p:cNvPr id="4" name="Slide Number Placeholder 3"/>
          <p:cNvSpPr>
            <a:spLocks noGrp="1"/>
          </p:cNvSpPr>
          <p:nvPr>
            <p:ph type="sldNum" sz="quarter" idx="5"/>
          </p:nvPr>
        </p:nvSpPr>
        <p:spPr/>
        <p:txBody>
          <a:bodyPr/>
          <a:lstStyle/>
          <a:p>
            <a:fld id="{EA6CBC18-A11E-EE41-B3F4-FDCDFF97E84C}" type="slidenum">
              <a:rPr lang="en-NL" smtClean="0"/>
              <a:t>3</a:t>
            </a:fld>
            <a:endParaRPr lang="en-NL"/>
          </a:p>
        </p:txBody>
      </p:sp>
    </p:spTree>
    <p:extLst>
      <p:ext uri="{BB962C8B-B14F-4D97-AF65-F5344CB8AC3E}">
        <p14:creationId xmlns:p14="http://schemas.microsoft.com/office/powerpoint/2010/main" val="380491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NL" dirty="0"/>
              <a:t>aking that into consideration let’s go back to our model again and after our analysis, we found that this model looks slightly different than expected.-&gt; Morph into </a:t>
            </a:r>
            <a:r>
              <a:rPr lang="en-GB" dirty="0"/>
              <a:t>the </a:t>
            </a:r>
            <a:r>
              <a:rPr lang="en-NL" dirty="0"/>
              <a:t>next slide. </a:t>
            </a:r>
          </a:p>
        </p:txBody>
      </p:sp>
      <p:sp>
        <p:nvSpPr>
          <p:cNvPr id="4" name="Slide Number Placeholder 3"/>
          <p:cNvSpPr>
            <a:spLocks noGrp="1"/>
          </p:cNvSpPr>
          <p:nvPr>
            <p:ph type="sldNum" sz="quarter" idx="5"/>
          </p:nvPr>
        </p:nvSpPr>
        <p:spPr/>
        <p:txBody>
          <a:bodyPr/>
          <a:lstStyle/>
          <a:p>
            <a:fld id="{EA6CBC18-A11E-EE41-B3F4-FDCDFF97E84C}" type="slidenum">
              <a:rPr lang="en-NL" smtClean="0"/>
              <a:t>21</a:t>
            </a:fld>
            <a:endParaRPr lang="en-NL"/>
          </a:p>
        </p:txBody>
      </p:sp>
    </p:spTree>
    <p:extLst>
      <p:ext uri="{BB962C8B-B14F-4D97-AF65-F5344CB8AC3E}">
        <p14:creationId xmlns:p14="http://schemas.microsoft.com/office/powerpoint/2010/main" val="74840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So what we saw is that there is a significant negative direct effect of team virtuality on team performance but that empowering leadership and team learning behaviors are incredibly powerful at overcoming the challenges related to the virtual nature of a team and can tremendously boost the performance of </a:t>
            </a:r>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22</a:t>
            </a:fld>
            <a:endParaRPr lang="en-NL"/>
          </a:p>
        </p:txBody>
      </p:sp>
    </p:spTree>
    <p:extLst>
      <p:ext uri="{BB962C8B-B14F-4D97-AF65-F5344CB8AC3E}">
        <p14:creationId xmlns:p14="http://schemas.microsoft.com/office/powerpoint/2010/main" val="2508755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a:p>
            <a:pPr marL="0" indent="0">
              <a:buNone/>
            </a:pPr>
            <a:r>
              <a:rPr lang="en-NL" dirty="0"/>
              <a:t>The degree to which a team is considered virtual matters, as we see that high virtuality is associated with lower team performance.</a:t>
            </a:r>
          </a:p>
          <a:p>
            <a:pPr marL="0" indent="0">
              <a:buNone/>
            </a:pPr>
            <a:endParaRPr lang="en-NL" dirty="0"/>
          </a:p>
          <a:p>
            <a:pPr marL="0" indent="0">
              <a:buNone/>
            </a:pPr>
            <a:r>
              <a:rPr lang="en-NL" dirty="0"/>
              <a:t>Team learning can be a tool to overcome the challenges of virtual teamwork and engaging in empowering leadership is an important factor at stimulating team learning</a:t>
            </a:r>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23</a:t>
            </a:fld>
            <a:endParaRPr lang="en-NL"/>
          </a:p>
        </p:txBody>
      </p:sp>
    </p:spTree>
    <p:extLst>
      <p:ext uri="{BB962C8B-B14F-4D97-AF65-F5344CB8AC3E}">
        <p14:creationId xmlns:p14="http://schemas.microsoft.com/office/powerpoint/2010/main" val="3957501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Now you know the why, the what and the how of this FAR project, let’s talk about those individual parts of the project and let’s start with the interviews.</a:t>
            </a:r>
          </a:p>
          <a:p>
            <a:r>
              <a:rPr lang="en-NL" dirty="0"/>
              <a:t>As mentioned before it wat the intention of getting an rich understanding of how virtual teamwork is experienced in the auditing profession, and we used these interviews not only to enhance our understanding of virtual teamwork but also as a starting point for our surveys lateron.  </a:t>
            </a:r>
          </a:p>
        </p:txBody>
      </p:sp>
      <p:sp>
        <p:nvSpPr>
          <p:cNvPr id="4" name="Slide Number Placeholder 3"/>
          <p:cNvSpPr>
            <a:spLocks noGrp="1"/>
          </p:cNvSpPr>
          <p:nvPr>
            <p:ph type="sldNum" sz="quarter" idx="5"/>
          </p:nvPr>
        </p:nvSpPr>
        <p:spPr/>
        <p:txBody>
          <a:bodyPr/>
          <a:lstStyle/>
          <a:p>
            <a:fld id="{EA6CBC18-A11E-EE41-B3F4-FDCDFF97E84C}" type="slidenum">
              <a:rPr lang="en-NL" smtClean="0"/>
              <a:t>24</a:t>
            </a:fld>
            <a:endParaRPr lang="en-NL"/>
          </a:p>
        </p:txBody>
      </p:sp>
    </p:spTree>
    <p:extLst>
      <p:ext uri="{BB962C8B-B14F-4D97-AF65-F5344CB8AC3E}">
        <p14:creationId xmlns:p14="http://schemas.microsoft.com/office/powerpoint/2010/main" val="375080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L" dirty="0"/>
              <a:t>Determining the right team virtuality is difficult</a:t>
            </a:r>
          </a:p>
          <a:p>
            <a:pPr marL="0" indent="0">
              <a:buNone/>
            </a:pPr>
            <a:r>
              <a:rPr lang="en-NL" dirty="0"/>
              <a:t>	- Not all teams and settings are the same</a:t>
            </a:r>
          </a:p>
          <a:p>
            <a:pPr marL="0" indent="0">
              <a:buNone/>
            </a:pPr>
            <a:r>
              <a:rPr lang="en-NL" dirty="0"/>
              <a:t>	- The tradeoffs are complex</a:t>
            </a:r>
          </a:p>
          <a:p>
            <a:pPr marL="0" indent="0">
              <a:buNone/>
            </a:pPr>
            <a:r>
              <a:rPr lang="en-NL" dirty="0"/>
              <a:t>	- Finding the right mix of virtual teamwork is important</a:t>
            </a:r>
          </a:p>
          <a:p>
            <a:pPr marL="0" indent="0">
              <a:buNone/>
            </a:pPr>
            <a:endParaRPr lang="en-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NL" dirty="0"/>
              <a:t>Conclusie: Praat er over</a:t>
            </a:r>
          </a:p>
          <a:p>
            <a:pPr marL="0" indent="0">
              <a:buNone/>
            </a:pPr>
            <a:endParaRPr lang="en-NL" dirty="0"/>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25</a:t>
            </a:fld>
            <a:endParaRPr lang="en-NL"/>
          </a:p>
        </p:txBody>
      </p:sp>
    </p:spTree>
    <p:extLst>
      <p:ext uri="{BB962C8B-B14F-4D97-AF65-F5344CB8AC3E}">
        <p14:creationId xmlns:p14="http://schemas.microsoft.com/office/powerpoint/2010/main" val="3939513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a:p>
            <a:pPr marL="0" indent="0">
              <a:buNone/>
            </a:pPr>
            <a:r>
              <a:rPr lang="en-NL" dirty="0"/>
              <a:t>The perception of the impact is not in line with the experienc</a:t>
            </a:r>
            <a:r>
              <a:rPr lang="en-GB" dirty="0"/>
              <a:t>e</a:t>
            </a:r>
            <a:r>
              <a:rPr lang="en-NL" dirty="0"/>
              <a:t> of the impact</a:t>
            </a:r>
          </a:p>
          <a:p>
            <a:pPr marL="0" indent="0">
              <a:buNone/>
            </a:pPr>
            <a:r>
              <a:rPr lang="en-NL" dirty="0"/>
              <a:t>	- Can potentially lead </a:t>
            </a:r>
            <a:r>
              <a:rPr lang="en-GB" dirty="0"/>
              <a:t>to </a:t>
            </a:r>
            <a:r>
              <a:rPr lang="en-NL" dirty="0"/>
              <a:t>underestimating the impact that virtual teamwork has on the performance </a:t>
            </a:r>
          </a:p>
          <a:p>
            <a:pPr marL="0" indent="0">
              <a:buNone/>
            </a:pPr>
            <a:r>
              <a:rPr lang="en-NL" dirty="0"/>
              <a:t>	- Given how different hierarchical layers perceive virtual teamwork certain work arrangements might dominate others.</a:t>
            </a:r>
          </a:p>
          <a:p>
            <a:endParaRPr lang="en-NL" dirty="0"/>
          </a:p>
          <a:p>
            <a:r>
              <a:rPr lang="en-NL" dirty="0"/>
              <a:t>Heb aandacht voor het process -&gt; Leidt wat wij doen tot kwaliteit. </a:t>
            </a:r>
          </a:p>
          <a:p>
            <a:endParaRPr lang="en-NL" dirty="0"/>
          </a:p>
          <a:p>
            <a:r>
              <a:rPr lang="en-GB" dirty="0"/>
              <a:t>B</a:t>
            </a:r>
            <a:r>
              <a:rPr lang="en-NL" dirty="0"/>
              <a:t>ewuste en gestrucutureerde houvast geven voor het matchen van de manier van werken aan de de context te matchen. </a:t>
            </a:r>
          </a:p>
        </p:txBody>
      </p:sp>
      <p:sp>
        <p:nvSpPr>
          <p:cNvPr id="4" name="Slide Number Placeholder 3"/>
          <p:cNvSpPr>
            <a:spLocks noGrp="1"/>
          </p:cNvSpPr>
          <p:nvPr>
            <p:ph type="sldNum" sz="quarter" idx="5"/>
          </p:nvPr>
        </p:nvSpPr>
        <p:spPr/>
        <p:txBody>
          <a:bodyPr/>
          <a:lstStyle/>
          <a:p>
            <a:fld id="{EA6CBC18-A11E-EE41-B3F4-FDCDFF97E84C}" type="slidenum">
              <a:rPr lang="en-NL" smtClean="0"/>
              <a:t>26</a:t>
            </a:fld>
            <a:endParaRPr lang="en-NL"/>
          </a:p>
        </p:txBody>
      </p:sp>
    </p:spTree>
    <p:extLst>
      <p:ext uri="{BB962C8B-B14F-4D97-AF65-F5344CB8AC3E}">
        <p14:creationId xmlns:p14="http://schemas.microsoft.com/office/powerpoint/2010/main" val="174868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a:p>
            <a:pPr marL="0" indent="0">
              <a:buNone/>
            </a:pPr>
            <a:r>
              <a:rPr lang="en-NL" dirty="0"/>
              <a:t>The ‘team’ in virtual team matters, as the team is where the problems manifest, it is also where a potential solution resides. </a:t>
            </a:r>
          </a:p>
          <a:p>
            <a:pPr marL="0" indent="0">
              <a:buNone/>
            </a:pPr>
            <a:r>
              <a:rPr lang="en-NL" dirty="0"/>
              <a:t>We see that engaging in team learning boosts team performance</a:t>
            </a:r>
          </a:p>
          <a:p>
            <a:pPr marL="0" indent="0">
              <a:buNone/>
            </a:pPr>
            <a:r>
              <a:rPr lang="en-GB" dirty="0"/>
              <a:t>A</a:t>
            </a:r>
            <a:r>
              <a:rPr lang="en-NL" dirty="0"/>
              <a:t>nd that empowering leadership can be a condition that facilitates teams to engage in team learning. </a:t>
            </a:r>
          </a:p>
          <a:p>
            <a:endParaRPr lang="en-NL" dirty="0"/>
          </a:p>
          <a:p>
            <a:r>
              <a:rPr lang="en-GB" dirty="0"/>
              <a:t>E</a:t>
            </a:r>
            <a:r>
              <a:rPr lang="en-NL" dirty="0"/>
              <a:t>n het onderstreept het belang van wat je als leider zegt en doet</a:t>
            </a:r>
          </a:p>
          <a:p>
            <a:endParaRPr lang="en-NL" dirty="0"/>
          </a:p>
          <a:p>
            <a:r>
              <a:rPr lang="en-NL" dirty="0"/>
              <a:t>Onder streept het belang van delen van leiderschap  en dat Leiderschap is een verantwoordelijkheid die je deelt met het hele team.</a:t>
            </a:r>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27</a:t>
            </a:fld>
            <a:endParaRPr lang="en-NL"/>
          </a:p>
        </p:txBody>
      </p:sp>
    </p:spTree>
    <p:extLst>
      <p:ext uri="{BB962C8B-B14F-4D97-AF65-F5344CB8AC3E}">
        <p14:creationId xmlns:p14="http://schemas.microsoft.com/office/powerpoint/2010/main" val="1456693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Do you want to more:</a:t>
            </a:r>
          </a:p>
          <a:p>
            <a:endParaRPr lang="en-NL" dirty="0"/>
          </a:p>
          <a:p>
            <a:r>
              <a:rPr lang="en-GB" dirty="0"/>
              <a:t>V</a:t>
            </a:r>
            <a:r>
              <a:rPr lang="en-NL" dirty="0"/>
              <a:t>erwijzen naar alles wat is gedaan. </a:t>
            </a:r>
          </a:p>
          <a:p>
            <a:endParaRPr lang="en-NL" dirty="0"/>
          </a:p>
          <a:p>
            <a:r>
              <a:rPr lang="en-NL" dirty="0"/>
              <a:t>What’s next academics </a:t>
            </a:r>
            <a:r>
              <a:rPr lang="en-NL" dirty="0">
                <a:sym typeface="Wingdings" pitchFamily="2" charset="2"/>
              </a:rPr>
              <a:t> ISAR &amp; Dissertation defence</a:t>
            </a:r>
            <a:endParaRPr lang="en-NL" dirty="0"/>
          </a:p>
          <a:p>
            <a:endParaRPr lang="en-NL" dirty="0"/>
          </a:p>
          <a:p>
            <a:r>
              <a:rPr lang="en-GB" dirty="0"/>
              <a:t>O</a:t>
            </a:r>
            <a:r>
              <a:rPr lang="en-NL" dirty="0"/>
              <a:t>proep voor samenwerking.</a:t>
            </a:r>
          </a:p>
          <a:p>
            <a:endParaRPr lang="en-NL" dirty="0"/>
          </a:p>
          <a:p>
            <a:r>
              <a:rPr lang="en-GB" dirty="0"/>
              <a:t>H</a:t>
            </a:r>
            <a:r>
              <a:rPr lang="en-NL" dirty="0"/>
              <a:t>adden dit niet zonder jullie kunnen doen dus we willen terug geven. </a:t>
            </a:r>
          </a:p>
          <a:p>
            <a:endParaRPr lang="en-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And</a:t>
            </a:r>
            <a:r>
              <a:rPr lang="nl-NL" dirty="0"/>
              <a:t> </a:t>
            </a:r>
            <a:r>
              <a:rPr lang="nl-NL" dirty="0" err="1"/>
              <a:t>because</a:t>
            </a:r>
            <a:r>
              <a:rPr lang="nl-NL" dirty="0"/>
              <a:t> of </a:t>
            </a:r>
            <a:r>
              <a:rPr lang="nl-NL" dirty="0" err="1"/>
              <a:t>this</a:t>
            </a:r>
            <a:r>
              <a:rPr lang="nl-NL" dirty="0"/>
              <a:t> we have </a:t>
            </a:r>
            <a:r>
              <a:rPr lang="nl-NL" dirty="0" err="1"/>
              <a:t>tried</a:t>
            </a:r>
            <a:r>
              <a:rPr lang="nl-NL" dirty="0"/>
              <a:t> </a:t>
            </a:r>
            <a:r>
              <a:rPr lang="nl-NL" dirty="0" err="1"/>
              <a:t>to</a:t>
            </a:r>
            <a:r>
              <a:rPr lang="nl-NL" dirty="0"/>
              <a:t> </a:t>
            </a:r>
            <a:r>
              <a:rPr lang="nl-NL" dirty="0" err="1"/>
              <a:t>also</a:t>
            </a:r>
            <a:r>
              <a:rPr lang="nl-NL" dirty="0"/>
              <a:t> </a:t>
            </a:r>
            <a:r>
              <a:rPr lang="nl-NL" dirty="0" err="1"/>
              <a:t>repaid</a:t>
            </a:r>
            <a:r>
              <a:rPr lang="nl-NL" dirty="0"/>
              <a:t> the </a:t>
            </a:r>
            <a:r>
              <a:rPr lang="nl-NL" dirty="0" err="1"/>
              <a:t>involvement</a:t>
            </a:r>
            <a:r>
              <a:rPr lang="nl-NL" dirty="0"/>
              <a:t> of the </a:t>
            </a:r>
            <a:r>
              <a:rPr lang="nl-NL" dirty="0" err="1"/>
              <a:t>profession</a:t>
            </a:r>
            <a:r>
              <a:rPr lang="nl-NL" dirty="0"/>
              <a:t> </a:t>
            </a:r>
            <a:r>
              <a:rPr lang="nl-NL" dirty="0" err="1"/>
              <a:t>and</a:t>
            </a:r>
            <a:r>
              <a:rPr lang="nl-NL" dirty="0"/>
              <a:t> the FAR </a:t>
            </a:r>
            <a:r>
              <a:rPr lang="nl-NL" dirty="0" err="1"/>
              <a:t>and</a:t>
            </a:r>
            <a:r>
              <a:rPr lang="nl-NL" dirty="0"/>
              <a:t> </a:t>
            </a:r>
            <a:r>
              <a:rPr lang="nl-NL" dirty="0" err="1"/>
              <a:t>tried</a:t>
            </a:r>
            <a:r>
              <a:rPr lang="nl-NL" dirty="0"/>
              <a:t> </a:t>
            </a:r>
            <a:r>
              <a:rPr lang="nl-NL" dirty="0" err="1"/>
              <a:t>to</a:t>
            </a:r>
            <a:r>
              <a:rPr lang="nl-NL" dirty="0"/>
              <a:t> share as </a:t>
            </a:r>
            <a:r>
              <a:rPr lang="nl-NL" dirty="0" err="1"/>
              <a:t>much</a:t>
            </a:r>
            <a:r>
              <a:rPr lang="nl-NL" dirty="0"/>
              <a:t> as we </a:t>
            </a:r>
            <a:r>
              <a:rPr lang="nl-NL" dirty="0" err="1"/>
              <a:t>could</a:t>
            </a:r>
            <a:r>
              <a:rPr lang="nl-NL" dirty="0"/>
              <a:t> </a:t>
            </a:r>
            <a:r>
              <a:rPr lang="nl-NL" dirty="0" err="1"/>
              <a:t>so</a:t>
            </a:r>
            <a:r>
              <a:rPr lang="nl-NL" dirty="0"/>
              <a:t> far. </a:t>
            </a:r>
            <a:r>
              <a:rPr lang="nl-NL" dirty="0" err="1"/>
              <a:t>So</a:t>
            </a:r>
            <a:r>
              <a:rPr lang="nl-NL" dirty="0"/>
              <a:t> </a:t>
            </a:r>
            <a:r>
              <a:rPr lang="nl-NL" dirty="0" err="1"/>
              <a:t>today</a:t>
            </a:r>
            <a:r>
              <a:rPr lang="nl-NL" dirty="0"/>
              <a:t> </a:t>
            </a:r>
            <a:r>
              <a:rPr lang="nl-NL" dirty="0" err="1"/>
              <a:t>will</a:t>
            </a:r>
            <a:r>
              <a:rPr lang="nl-NL" dirty="0"/>
              <a:t> </a:t>
            </a:r>
            <a:r>
              <a:rPr lang="nl-NL" dirty="0" err="1"/>
              <a:t>only</a:t>
            </a:r>
            <a:r>
              <a:rPr lang="nl-NL" dirty="0"/>
              <a:t> </a:t>
            </a:r>
            <a:r>
              <a:rPr lang="nl-NL" dirty="0" err="1"/>
              <a:t>be</a:t>
            </a:r>
            <a:r>
              <a:rPr lang="nl-NL" dirty="0"/>
              <a:t> a snapshot of the </a:t>
            </a:r>
            <a:r>
              <a:rPr lang="nl-NL" dirty="0" err="1"/>
              <a:t>richness</a:t>
            </a:r>
            <a:r>
              <a:rPr lang="nl-NL" dirty="0"/>
              <a:t> </a:t>
            </a:r>
            <a:r>
              <a:rPr lang="nl-NL" dirty="0" err="1"/>
              <a:t>that</a:t>
            </a:r>
            <a:r>
              <a:rPr lang="nl-NL" dirty="0"/>
              <a:t> we have in </a:t>
            </a:r>
            <a:r>
              <a:rPr lang="nl-NL" dirty="0" err="1"/>
              <a:t>this</a:t>
            </a:r>
            <a:r>
              <a:rPr lang="nl-NL" dirty="0"/>
              <a:t> project. </a:t>
            </a:r>
            <a:r>
              <a:rPr lang="nl-NL" dirty="0" err="1"/>
              <a:t>If</a:t>
            </a:r>
            <a:r>
              <a:rPr lang="nl-NL" dirty="0"/>
              <a:t> </a:t>
            </a:r>
            <a:r>
              <a:rPr lang="nl-NL" dirty="0" err="1"/>
              <a:t>you</a:t>
            </a:r>
            <a:r>
              <a:rPr lang="nl-NL" dirty="0"/>
              <a:t> want more information we have </a:t>
            </a:r>
            <a:r>
              <a:rPr lang="nl-NL" dirty="0" err="1"/>
              <a:t>recorded</a:t>
            </a:r>
            <a:r>
              <a:rPr lang="nl-NL" dirty="0"/>
              <a:t> </a:t>
            </a:r>
            <a:r>
              <a:rPr lang="nl-NL" dirty="0" err="1"/>
              <a:t>some</a:t>
            </a:r>
            <a:r>
              <a:rPr lang="nl-NL" dirty="0"/>
              <a:t> podcasts in the past </a:t>
            </a:r>
            <a:r>
              <a:rPr lang="nl-NL" dirty="0" err="1"/>
              <a:t>about</a:t>
            </a:r>
            <a:r>
              <a:rPr lang="nl-NL" dirty="0"/>
              <a:t> </a:t>
            </a:r>
            <a:r>
              <a:rPr lang="nl-NL" dirty="0" err="1"/>
              <a:t>this</a:t>
            </a:r>
            <a:r>
              <a:rPr lang="nl-NL" dirty="0"/>
              <a:t> research, We have </a:t>
            </a:r>
            <a:r>
              <a:rPr lang="nl-NL" dirty="0" err="1"/>
              <a:t>written</a:t>
            </a:r>
            <a:r>
              <a:rPr lang="nl-NL" dirty="0"/>
              <a:t> a </a:t>
            </a:r>
            <a:r>
              <a:rPr lang="nl-NL" dirty="0" err="1"/>
              <a:t>practise</a:t>
            </a:r>
            <a:r>
              <a:rPr lang="nl-NL" dirty="0"/>
              <a:t> </a:t>
            </a:r>
            <a:r>
              <a:rPr lang="nl-NL" dirty="0" err="1"/>
              <a:t>note</a:t>
            </a:r>
            <a:r>
              <a:rPr lang="nl-NL" dirty="0"/>
              <a:t> </a:t>
            </a:r>
            <a:r>
              <a:rPr lang="nl-NL" dirty="0" err="1"/>
              <a:t>and</a:t>
            </a:r>
            <a:r>
              <a:rPr lang="nl-NL" dirty="0"/>
              <a:t> a </a:t>
            </a:r>
            <a:r>
              <a:rPr lang="nl-NL" dirty="0" err="1"/>
              <a:t>literature</a:t>
            </a:r>
            <a:r>
              <a:rPr lang="nl-NL" dirty="0"/>
              <a:t> review </a:t>
            </a:r>
            <a:r>
              <a:rPr lang="nl-NL" dirty="0" err="1"/>
              <a:t>that</a:t>
            </a:r>
            <a:r>
              <a:rPr lang="nl-NL" dirty="0"/>
              <a:t> have been </a:t>
            </a:r>
            <a:r>
              <a:rPr lang="nl-NL" dirty="0" err="1"/>
              <a:t>distributed</a:t>
            </a:r>
            <a:r>
              <a:rPr lang="nl-NL" dirty="0"/>
              <a:t> </a:t>
            </a:r>
            <a:r>
              <a:rPr lang="nl-NL" dirty="0" err="1"/>
              <a:t>through</a:t>
            </a:r>
            <a:r>
              <a:rPr lang="nl-NL" dirty="0"/>
              <a:t> the FAR, </a:t>
            </a:r>
            <a:r>
              <a:rPr lang="nl-NL" dirty="0" err="1"/>
              <a:t>and</a:t>
            </a:r>
            <a:r>
              <a:rPr lang="nl-NL" dirty="0"/>
              <a:t> we have </a:t>
            </a:r>
            <a:r>
              <a:rPr lang="nl-NL" dirty="0" err="1"/>
              <a:t>recently</a:t>
            </a:r>
            <a:r>
              <a:rPr lang="nl-NL" dirty="0"/>
              <a:t> </a:t>
            </a:r>
            <a:r>
              <a:rPr lang="nl-NL" dirty="0" err="1"/>
              <a:t>contributed</a:t>
            </a:r>
            <a:r>
              <a:rPr lang="nl-NL" dirty="0"/>
              <a:t> </a:t>
            </a:r>
            <a:r>
              <a:rPr lang="nl-NL" dirty="0" err="1"/>
              <a:t>to</a:t>
            </a:r>
            <a:r>
              <a:rPr lang="nl-NL" dirty="0"/>
              <a:t> </a:t>
            </a:r>
            <a:r>
              <a:rPr lang="nl-NL" dirty="0" err="1"/>
              <a:t>an</a:t>
            </a:r>
            <a:r>
              <a:rPr lang="nl-NL" dirty="0"/>
              <a:t> issue in het Maandblad Accountancy </a:t>
            </a:r>
            <a:r>
              <a:rPr lang="nl-NL" dirty="0" err="1"/>
              <a:t>and</a:t>
            </a:r>
            <a:r>
              <a:rPr lang="nl-NL" dirty="0"/>
              <a:t> Bedrijfseconomie </a:t>
            </a:r>
            <a:r>
              <a:rPr lang="nl-NL" dirty="0" err="1"/>
              <a:t>where</a:t>
            </a:r>
            <a:r>
              <a:rPr lang="nl-NL" dirty="0"/>
              <a:t> </a:t>
            </a:r>
            <a:r>
              <a:rPr lang="nl-NL" dirty="0" err="1"/>
              <a:t>you</a:t>
            </a:r>
            <a:r>
              <a:rPr lang="nl-NL" dirty="0"/>
              <a:t> </a:t>
            </a:r>
            <a:r>
              <a:rPr lang="nl-NL" dirty="0" err="1"/>
              <a:t>can</a:t>
            </a:r>
            <a:r>
              <a:rPr lang="nl-NL" dirty="0"/>
              <a:t> </a:t>
            </a:r>
            <a:r>
              <a:rPr lang="nl-NL" dirty="0" err="1"/>
              <a:t>find</a:t>
            </a:r>
            <a:r>
              <a:rPr lang="nl-NL" dirty="0"/>
              <a:t> even more information </a:t>
            </a:r>
            <a:r>
              <a:rPr lang="nl-NL" dirty="0" err="1"/>
              <a:t>about</a:t>
            </a:r>
            <a:r>
              <a:rPr lang="nl-NL" dirty="0"/>
              <a:t> </a:t>
            </a:r>
            <a:r>
              <a:rPr lang="nl-NL" dirty="0" err="1"/>
              <a:t>everything</a:t>
            </a:r>
            <a:r>
              <a:rPr lang="nl-NL" dirty="0"/>
              <a:t> </a:t>
            </a:r>
            <a:r>
              <a:rPr lang="nl-NL" dirty="0" err="1"/>
              <a:t>that</a:t>
            </a:r>
            <a:r>
              <a:rPr lang="nl-NL" dirty="0"/>
              <a:t> I </a:t>
            </a:r>
            <a:r>
              <a:rPr lang="nl-NL" dirty="0" err="1"/>
              <a:t>am</a:t>
            </a:r>
            <a:r>
              <a:rPr lang="nl-NL" dirty="0"/>
              <a:t> telling </a:t>
            </a:r>
            <a:r>
              <a:rPr lang="nl-NL" dirty="0" err="1"/>
              <a:t>today</a:t>
            </a:r>
            <a:r>
              <a:rPr lang="nl-NL" dirty="0"/>
              <a:t>. But the research is </a:t>
            </a:r>
            <a:r>
              <a:rPr lang="nl-NL" dirty="0" err="1"/>
              <a:t>still</a:t>
            </a:r>
            <a:r>
              <a:rPr lang="nl-NL" dirty="0"/>
              <a:t> </a:t>
            </a:r>
            <a:r>
              <a:rPr lang="nl-NL" dirty="0" err="1"/>
              <a:t>ongoing</a:t>
            </a:r>
            <a:r>
              <a:rPr lang="nl-NL" dirty="0"/>
              <a:t> </a:t>
            </a:r>
            <a:r>
              <a:rPr lang="nl-NL" dirty="0" err="1"/>
              <a:t>and</a:t>
            </a:r>
            <a:r>
              <a:rPr lang="nl-NL" dirty="0"/>
              <a:t> we </a:t>
            </a:r>
            <a:r>
              <a:rPr lang="nl-NL" dirty="0" err="1"/>
              <a:t>will</a:t>
            </a:r>
            <a:r>
              <a:rPr lang="nl-NL" dirty="0"/>
              <a:t> present </a:t>
            </a:r>
            <a:r>
              <a:rPr lang="nl-NL" dirty="0" err="1"/>
              <a:t>some</a:t>
            </a:r>
            <a:r>
              <a:rPr lang="nl-NL" dirty="0"/>
              <a:t> more </a:t>
            </a:r>
            <a:r>
              <a:rPr lang="nl-NL" dirty="0" err="1"/>
              <a:t>indept</a:t>
            </a:r>
            <a:r>
              <a:rPr lang="nl-NL" dirty="0"/>
              <a:t> </a:t>
            </a:r>
            <a:r>
              <a:rPr lang="nl-NL" dirty="0" err="1"/>
              <a:t>findings</a:t>
            </a:r>
            <a:r>
              <a:rPr lang="nl-NL" dirty="0"/>
              <a:t> of </a:t>
            </a:r>
            <a:r>
              <a:rPr lang="nl-NL" dirty="0" err="1"/>
              <a:t>this</a:t>
            </a:r>
            <a:r>
              <a:rPr lang="nl-NL" dirty="0"/>
              <a:t> </a:t>
            </a:r>
            <a:r>
              <a:rPr lang="nl-NL" dirty="0" err="1"/>
              <a:t>study</a:t>
            </a:r>
            <a:r>
              <a:rPr lang="nl-NL" dirty="0"/>
              <a:t> at the </a:t>
            </a:r>
            <a:r>
              <a:rPr lang="nl-NL" dirty="0" err="1"/>
              <a:t>upcoming</a:t>
            </a:r>
            <a:r>
              <a:rPr lang="nl-NL" dirty="0"/>
              <a:t> ISAR conference </a:t>
            </a:r>
            <a:r>
              <a:rPr lang="nl-NL" dirty="0" err="1"/>
              <a:t>and</a:t>
            </a:r>
            <a:r>
              <a:rPr lang="nl-NL" dirty="0"/>
              <a:t> </a:t>
            </a:r>
            <a:r>
              <a:rPr lang="nl-NL" dirty="0" err="1"/>
              <a:t>you</a:t>
            </a:r>
            <a:r>
              <a:rPr lang="nl-NL" dirty="0"/>
              <a:t> are </a:t>
            </a:r>
            <a:r>
              <a:rPr lang="nl-NL" dirty="0" err="1"/>
              <a:t>all</a:t>
            </a:r>
            <a:r>
              <a:rPr lang="nl-NL" dirty="0"/>
              <a:t> </a:t>
            </a:r>
            <a:r>
              <a:rPr lang="nl-NL" dirty="0" err="1"/>
              <a:t>cordially</a:t>
            </a:r>
            <a:r>
              <a:rPr lang="nl-NL" dirty="0"/>
              <a:t> </a:t>
            </a:r>
            <a:r>
              <a:rPr lang="nl-NL" dirty="0" err="1"/>
              <a:t>invited</a:t>
            </a:r>
            <a:r>
              <a:rPr lang="nl-NL" dirty="0"/>
              <a:t> </a:t>
            </a:r>
            <a:r>
              <a:rPr lang="nl-NL" dirty="0" err="1"/>
              <a:t>to</a:t>
            </a:r>
            <a:r>
              <a:rPr lang="nl-NL" dirty="0"/>
              <a:t> </a:t>
            </a:r>
            <a:r>
              <a:rPr lang="nl-NL" dirty="0" err="1"/>
              <a:t>attend</a:t>
            </a:r>
            <a:r>
              <a:rPr lang="nl-NL" dirty="0"/>
              <a:t> </a:t>
            </a:r>
            <a:r>
              <a:rPr lang="nl-NL" dirty="0" err="1"/>
              <a:t>my</a:t>
            </a:r>
            <a:r>
              <a:rPr lang="nl-NL" dirty="0"/>
              <a:t> public </a:t>
            </a:r>
            <a:r>
              <a:rPr lang="nl-NL" dirty="0" err="1"/>
              <a:t>dissertation</a:t>
            </a:r>
            <a:r>
              <a:rPr lang="nl-NL" dirty="0"/>
              <a:t> </a:t>
            </a:r>
            <a:r>
              <a:rPr lang="nl-NL" dirty="0" err="1"/>
              <a:t>defence</a:t>
            </a:r>
            <a:r>
              <a:rPr lang="nl-NL" dirty="0"/>
              <a:t> </a:t>
            </a:r>
            <a:r>
              <a:rPr lang="nl-NL" dirty="0" err="1"/>
              <a:t>probably</a:t>
            </a:r>
            <a:r>
              <a:rPr lang="nl-NL" dirty="0"/>
              <a:t> </a:t>
            </a:r>
            <a:r>
              <a:rPr lang="nl-NL" dirty="0" err="1"/>
              <a:t>somewhere</a:t>
            </a:r>
            <a:r>
              <a:rPr lang="nl-NL" dirty="0"/>
              <a:t> in the first half of 2025. </a:t>
            </a:r>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28</a:t>
            </a:fld>
            <a:endParaRPr lang="en-NL"/>
          </a:p>
        </p:txBody>
      </p:sp>
    </p:spTree>
    <p:extLst>
      <p:ext uri="{BB962C8B-B14F-4D97-AF65-F5344CB8AC3E}">
        <p14:creationId xmlns:p14="http://schemas.microsoft.com/office/powerpoint/2010/main" val="3445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But then corona happened and EVERYTHING changed.</a:t>
            </a:r>
          </a:p>
          <a:p>
            <a:endParaRPr lang="en-NL" dirty="0"/>
          </a:p>
          <a:p>
            <a:r>
              <a:rPr lang="en-NL" dirty="0"/>
              <a:t>And although at the humanistic level, the COVID-19 pandemic was challenging and we collectively suffered, it has been a fruitful time as well.</a:t>
            </a:r>
          </a:p>
          <a:p>
            <a:endParaRPr lang="en-NL" dirty="0"/>
          </a:p>
          <a:p>
            <a:r>
              <a:rPr lang="en-NL" dirty="0"/>
              <a:t>It pushed a wide variety of businesses to change their operation </a:t>
            </a:r>
            <a:r>
              <a:rPr lang="en-GB" dirty="0"/>
              <a:t>and </a:t>
            </a:r>
            <a:r>
              <a:rPr lang="en-NL" dirty="0"/>
              <a:t>find new ways of doing things. Some companies, like those restaurants had to find new ways to be relevant and survive, medical companies had to figure out how to develop and distribute new vaccines and medicine, and other firms, such as auditing firms, had to find a way they could do their job well without being in the office or at the client anymore.  </a:t>
            </a:r>
          </a:p>
        </p:txBody>
      </p:sp>
      <p:sp>
        <p:nvSpPr>
          <p:cNvPr id="4" name="Slide Number Placeholder 3"/>
          <p:cNvSpPr>
            <a:spLocks noGrp="1"/>
          </p:cNvSpPr>
          <p:nvPr>
            <p:ph type="sldNum" sz="quarter" idx="5"/>
          </p:nvPr>
        </p:nvSpPr>
        <p:spPr/>
        <p:txBody>
          <a:bodyPr/>
          <a:lstStyle/>
          <a:p>
            <a:fld id="{EA6CBC18-A11E-EE41-B3F4-FDCDFF97E84C}" type="slidenum">
              <a:rPr lang="en-NL" smtClean="0"/>
              <a:t>4</a:t>
            </a:fld>
            <a:endParaRPr lang="en-NL"/>
          </a:p>
        </p:txBody>
      </p:sp>
    </p:spTree>
    <p:extLst>
      <p:ext uri="{BB962C8B-B14F-4D97-AF65-F5344CB8AC3E}">
        <p14:creationId xmlns:p14="http://schemas.microsoft.com/office/powerpoint/2010/main" val="361510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And that the shift to working remote</a:t>
            </a:r>
            <a:r>
              <a:rPr lang="en-GB" dirty="0" err="1"/>
              <a:t>ly</a:t>
            </a:r>
            <a:r>
              <a:rPr lang="en-NL" dirty="0"/>
              <a:t> has been profound, is demonstrated by the profession. Here you see a post that PWC US offers their employees the opportunity to work remote</a:t>
            </a:r>
            <a:r>
              <a:rPr lang="en-GB" dirty="0" err="1"/>
              <a:t>ly</a:t>
            </a:r>
            <a:r>
              <a:rPr lang="en-NL" dirty="0"/>
              <a:t> all the time and we have seen a somewhat similar development in Europe too. </a:t>
            </a:r>
          </a:p>
        </p:txBody>
      </p:sp>
      <p:sp>
        <p:nvSpPr>
          <p:cNvPr id="4" name="Slide Number Placeholder 3"/>
          <p:cNvSpPr>
            <a:spLocks noGrp="1"/>
          </p:cNvSpPr>
          <p:nvPr>
            <p:ph type="sldNum" sz="quarter" idx="5"/>
          </p:nvPr>
        </p:nvSpPr>
        <p:spPr/>
        <p:txBody>
          <a:bodyPr/>
          <a:lstStyle/>
          <a:p>
            <a:fld id="{EA6CBC18-A11E-EE41-B3F4-FDCDFF97E84C}" type="slidenum">
              <a:rPr lang="en-NL" smtClean="0"/>
              <a:t>5</a:t>
            </a:fld>
            <a:endParaRPr lang="en-NL"/>
          </a:p>
        </p:txBody>
      </p:sp>
    </p:spTree>
    <p:extLst>
      <p:ext uri="{BB962C8B-B14F-4D97-AF65-F5344CB8AC3E}">
        <p14:creationId xmlns:p14="http://schemas.microsoft.com/office/powerpoint/2010/main" val="363208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Seeing that a large degree of remote work is the norm now, let’s go back to our previous example of teamwork and try to image the implications of this move. </a:t>
            </a:r>
          </a:p>
          <a:p>
            <a:endParaRPr lang="en-NL" dirty="0"/>
          </a:p>
          <a:p>
            <a:r>
              <a:rPr lang="en-NL" dirty="0"/>
              <a:t>First we need to make a small alteration to the picture above </a:t>
            </a:r>
            <a:r>
              <a:rPr lang="en-NL" dirty="0">
                <a:sym typeface="Wingdings" pitchFamily="2" charset="2"/>
              </a:rPr>
              <a:t>Show lines</a:t>
            </a:r>
          </a:p>
          <a:p>
            <a:endParaRPr lang="en-NL" dirty="0">
              <a:sym typeface="Wingdings" pitchFamily="2" charset="2"/>
            </a:endParaRPr>
          </a:p>
          <a:p>
            <a:r>
              <a:rPr lang="en-NL" dirty="0">
                <a:sym typeface="Wingdings" pitchFamily="2" charset="2"/>
              </a:rPr>
              <a:t>Considering that we are now no longer in the same room, and can not see eachother anymore let’s see what happens. </a:t>
            </a:r>
          </a:p>
          <a:p>
            <a:endParaRPr lang="en-NL" dirty="0">
              <a:sym typeface="Wingdings" pitchFamily="2" charset="2"/>
            </a:endParaRPr>
          </a:p>
          <a:p>
            <a:r>
              <a:rPr lang="en-NL" dirty="0">
                <a:sym typeface="Wingdings" pitchFamily="2" charset="2"/>
              </a:rPr>
              <a:t>Combining the individual tasks becomes much harder, the three guys in the middle</a:t>
            </a:r>
          </a:p>
          <a:p>
            <a:r>
              <a:rPr lang="en-NL" dirty="0">
                <a:sym typeface="Wingdings" pitchFamily="2" charset="2"/>
              </a:rPr>
              <a:t>Supervising your coworkers and assisting them where necessary becomes much harder. </a:t>
            </a:r>
          </a:p>
          <a:p>
            <a:r>
              <a:rPr lang="en-NL" dirty="0">
                <a:sym typeface="Wingdings" pitchFamily="2" charset="2"/>
              </a:rPr>
              <a:t>Peeking over the shoulder from your supervisor is no longer an issue</a:t>
            </a:r>
          </a:p>
          <a:p>
            <a:r>
              <a:rPr lang="en-NL" dirty="0">
                <a:sym typeface="Wingdings" pitchFamily="2" charset="2"/>
              </a:rPr>
              <a:t>But the expectations and the loss of reputation stay the same whet</a:t>
            </a:r>
            <a:r>
              <a:rPr lang="en-GB" dirty="0">
                <a:sym typeface="Wingdings" pitchFamily="2" charset="2"/>
              </a:rPr>
              <a:t>h</a:t>
            </a:r>
            <a:r>
              <a:rPr lang="en-NL" dirty="0">
                <a:sym typeface="Wingdings" pitchFamily="2" charset="2"/>
              </a:rPr>
              <a:t>er you are together.</a:t>
            </a:r>
          </a:p>
          <a:p>
            <a:endParaRPr lang="en-NL" dirty="0">
              <a:sym typeface="Wingdings" pitchFamily="2" charset="2"/>
            </a:endParaRPr>
          </a:p>
          <a:p>
            <a:r>
              <a:rPr lang="en-NL" dirty="0">
                <a:sym typeface="Wingdings" pitchFamily="2" charset="2"/>
              </a:rPr>
              <a:t>And I think that these are things that you all recog</a:t>
            </a:r>
            <a:r>
              <a:rPr lang="en-GB" dirty="0" err="1">
                <a:sym typeface="Wingdings" pitchFamily="2" charset="2"/>
              </a:rPr>
              <a:t>niz</a:t>
            </a:r>
            <a:r>
              <a:rPr lang="en-NL" dirty="0">
                <a:sym typeface="Wingdings" pitchFamily="2" charset="2"/>
              </a:rPr>
              <a:t>e too from your daily practi</a:t>
            </a:r>
            <a:r>
              <a:rPr lang="en-GB" dirty="0">
                <a:sym typeface="Wingdings" pitchFamily="2" charset="2"/>
              </a:rPr>
              <a:t>c</a:t>
            </a:r>
            <a:r>
              <a:rPr lang="en-NL" dirty="0">
                <a:sym typeface="Wingdings" pitchFamily="2" charset="2"/>
              </a:rPr>
              <a:t>e and this shows us that although we have been transitioning in new ways of working after the COVID-19 pandemic there might be risks involved and but that we might not fully understand what this impact this way of working will have in general, but also for the auditing profession specifically. </a:t>
            </a:r>
          </a:p>
          <a:p>
            <a:endParaRPr lang="en-NL" dirty="0">
              <a:sym typeface="Wingdings" pitchFamily="2" charset="2"/>
            </a:endParaRPr>
          </a:p>
          <a:p>
            <a:r>
              <a:rPr lang="en-NL" dirty="0">
                <a:sym typeface="Wingdings" pitchFamily="2" charset="2"/>
              </a:rPr>
              <a:t>A</a:t>
            </a:r>
            <a:r>
              <a:rPr lang="en-GB" dirty="0" err="1">
                <a:sym typeface="Wingdings" pitchFamily="2" charset="2"/>
              </a:rPr>
              <a:t>nd</a:t>
            </a:r>
            <a:r>
              <a:rPr lang="en-GB" dirty="0">
                <a:sym typeface="Wingdings" pitchFamily="2" charset="2"/>
              </a:rPr>
              <a:t> this tension is what we tried to address with the FAR project </a:t>
            </a:r>
            <a:endParaRPr lang="en-NL" dirty="0">
              <a:sym typeface="Wingdings" pitchFamily="2" charset="2"/>
            </a:endParaRPr>
          </a:p>
          <a:p>
            <a:endParaRPr lang="en-NL" dirty="0">
              <a:sym typeface="Wingdings" pitchFamily="2" charset="2"/>
            </a:endParaRPr>
          </a:p>
          <a:p>
            <a:endParaRPr lang="en-NL" dirty="0">
              <a:sym typeface="Wingdings" pitchFamily="2" charset="2"/>
            </a:endParaRPr>
          </a:p>
          <a:p>
            <a:endParaRPr lang="en-NL" dirty="0">
              <a:sym typeface="Wingdings" pitchFamily="2" charset="2"/>
            </a:endParaRPr>
          </a:p>
          <a:p>
            <a:endParaRPr lang="en-NL" dirty="0"/>
          </a:p>
          <a:p>
            <a:endParaRPr lang="en-NL" dirty="0"/>
          </a:p>
        </p:txBody>
      </p:sp>
      <p:sp>
        <p:nvSpPr>
          <p:cNvPr id="4" name="Slide Number Placeholder 3"/>
          <p:cNvSpPr>
            <a:spLocks noGrp="1"/>
          </p:cNvSpPr>
          <p:nvPr>
            <p:ph type="sldNum" sz="quarter" idx="5"/>
          </p:nvPr>
        </p:nvSpPr>
        <p:spPr/>
        <p:txBody>
          <a:bodyPr/>
          <a:lstStyle/>
          <a:p>
            <a:fld id="{EA6CBC18-A11E-EE41-B3F4-FDCDFF97E84C}" type="slidenum">
              <a:rPr lang="en-NL" smtClean="0"/>
              <a:t>6</a:t>
            </a:fld>
            <a:endParaRPr lang="en-NL"/>
          </a:p>
        </p:txBody>
      </p:sp>
    </p:spTree>
    <p:extLst>
      <p:ext uri="{BB962C8B-B14F-4D97-AF65-F5344CB8AC3E}">
        <p14:creationId xmlns:p14="http://schemas.microsoft.com/office/powerpoint/2010/main" val="81206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en-GB" noProof="0" dirty="0"/>
              <a:t>Because we realized quickly in March 2020 that this was a unique situation. A completely new way of working and a sort of natural experiment that was unprecedented. So, with the motto to never waste a good crisis, we started developing this FAR project with two goals in mind.</a:t>
            </a:r>
          </a:p>
          <a:p>
            <a:endParaRPr lang="en-GB" noProof="0" dirty="0"/>
          </a:p>
          <a:p>
            <a:r>
              <a:rPr lang="en-GB" noProof="0" dirty="0"/>
              <a:t>On the one hand, we wanted to understand how this new way of working is shaping the profession and where we might expect its impact to manifest. </a:t>
            </a:r>
          </a:p>
          <a:p>
            <a:endParaRPr lang="en-GB" noProof="0" dirty="0"/>
          </a:p>
          <a:p>
            <a:r>
              <a:rPr lang="en-GB" noProof="0" dirty="0"/>
              <a:t>On the other hand, we also wanted to see if we could translate this understanding into a mechanism of where we could help explain how differences between virtual teams start to exist and how we could potentially improve their performance. </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7</a:t>
            </a:fld>
            <a:endParaRPr lang="nl-NL"/>
          </a:p>
        </p:txBody>
      </p:sp>
    </p:spTree>
    <p:extLst>
      <p:ext uri="{BB962C8B-B14F-4D97-AF65-F5344CB8AC3E}">
        <p14:creationId xmlns:p14="http://schemas.microsoft.com/office/powerpoint/2010/main" val="234073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Ok, so that is our project and its goals. Let’s talk </a:t>
            </a:r>
            <a:r>
              <a:rPr lang="en-GB" dirty="0"/>
              <a:t>briefly</a:t>
            </a:r>
            <a:r>
              <a:rPr lang="en-NL" dirty="0"/>
              <a:t> about </a:t>
            </a:r>
            <a:r>
              <a:rPr lang="en-GB" dirty="0"/>
              <a:t>the </a:t>
            </a:r>
            <a:r>
              <a:rPr lang="en-NL" dirty="0"/>
              <a:t>theory and phenom</a:t>
            </a:r>
            <a:r>
              <a:rPr lang="en-GB" dirty="0" err="1"/>
              <a:t>en</a:t>
            </a:r>
            <a:r>
              <a:rPr lang="en-NL" dirty="0"/>
              <a:t>a behind this project. We have used the term</a:t>
            </a:r>
            <a:r>
              <a:rPr lang="en-GB" dirty="0"/>
              <a:t>s</a:t>
            </a:r>
            <a:r>
              <a:rPr lang="en-NL" dirty="0"/>
              <a:t> ‘virtual teamwork’ and ‘virtual team’ in the title and you will be hearing these terms quite a bit more today so it is going be useful to </a:t>
            </a:r>
            <a:r>
              <a:rPr lang="en-GB" dirty="0"/>
              <a:t>define what we mean with them properly</a:t>
            </a:r>
            <a:r>
              <a:rPr lang="en-NL" dirty="0"/>
              <a:t>. So let’s talk about what a virtual team is. (Show box virtual team)</a:t>
            </a:r>
          </a:p>
          <a:p>
            <a:endParaRPr lang="en-NL" dirty="0"/>
          </a:p>
          <a:p>
            <a:r>
              <a:rPr lang="en-NL" dirty="0"/>
              <a:t>A virtual is first and foremost a team, a group of people working towards a shared goal </a:t>
            </a:r>
            <a:r>
              <a:rPr lang="en-GB" dirty="0"/>
              <a:t>and </a:t>
            </a:r>
            <a:r>
              <a:rPr lang="en-NL" dirty="0"/>
              <a:t>relying on each other to reach that goal. </a:t>
            </a:r>
            <a:r>
              <a:rPr lang="en-GB" dirty="0"/>
              <a:t>T</a:t>
            </a:r>
            <a:r>
              <a:rPr lang="en-NL" dirty="0"/>
              <a:t>he image you saw </a:t>
            </a:r>
            <a:r>
              <a:rPr lang="en-GB" dirty="0"/>
              <a:t>in</a:t>
            </a:r>
            <a:r>
              <a:rPr lang="en-NL" dirty="0"/>
              <a:t> the first picture of the team.</a:t>
            </a:r>
          </a:p>
          <a:p>
            <a:endParaRPr lang="en-NL" dirty="0"/>
          </a:p>
          <a:p>
            <a:r>
              <a:rPr lang="en-NL" dirty="0"/>
              <a:t>Then the second characteristic of a virtual team is that the team members encounter some form of dispersion, could be that they are at a separate geographic location, could be that they work for different parts of the organi</a:t>
            </a:r>
            <a:r>
              <a:rPr lang="en-GB" dirty="0"/>
              <a:t>z</a:t>
            </a:r>
            <a:r>
              <a:rPr lang="en-NL" dirty="0"/>
              <a:t>ation, or it could be that they work at different times or different time zones. This reminds me more of the second picture of the team in the kitchen I showed with the red lines separ</a:t>
            </a:r>
            <a:r>
              <a:rPr lang="en-GB" dirty="0"/>
              <a:t>a</a:t>
            </a:r>
            <a:r>
              <a:rPr lang="en-NL" dirty="0"/>
              <a:t>ting individual team members.  </a:t>
            </a:r>
          </a:p>
          <a:p>
            <a:endParaRPr lang="en-NL" dirty="0"/>
          </a:p>
          <a:p>
            <a:r>
              <a:rPr lang="en-NL" dirty="0"/>
              <a:t>The third characteristic is that team members overcome the barriers of dispersion using information technology, such as MS Teams, </a:t>
            </a:r>
            <a:r>
              <a:rPr lang="en-GB" dirty="0"/>
              <a:t>and </a:t>
            </a:r>
            <a:r>
              <a:rPr lang="en-NL" dirty="0"/>
              <a:t>Zoom, but also email, instant messaging, or a phone call. </a:t>
            </a:r>
          </a:p>
          <a:p>
            <a:endParaRPr lang="en-NL" dirty="0"/>
          </a:p>
          <a:p>
            <a:r>
              <a:rPr lang="en-NL" dirty="0"/>
              <a:t>Related to this is of course virtual teamwork, as virtual teamwork is the process of a virtual team engaging with their task.</a:t>
            </a:r>
          </a:p>
          <a:p>
            <a:endParaRPr lang="en-NL" dirty="0"/>
          </a:p>
          <a:p>
            <a:r>
              <a:rPr lang="en-NL" dirty="0"/>
              <a:t>Now this phenomenon of the virtual team is not completely new to the auditing profession, there is ample experience with virtual teamwork in international group audits and offshoring.</a:t>
            </a:r>
          </a:p>
        </p:txBody>
      </p:sp>
      <p:sp>
        <p:nvSpPr>
          <p:cNvPr id="4" name="Slide Number Placeholder 3"/>
          <p:cNvSpPr>
            <a:spLocks noGrp="1"/>
          </p:cNvSpPr>
          <p:nvPr>
            <p:ph type="sldNum" sz="quarter" idx="5"/>
          </p:nvPr>
        </p:nvSpPr>
        <p:spPr/>
        <p:txBody>
          <a:bodyPr/>
          <a:lstStyle/>
          <a:p>
            <a:fld id="{EA6CBC18-A11E-EE41-B3F4-FDCDFF97E84C}" type="slidenum">
              <a:rPr lang="en-NL" smtClean="0"/>
              <a:t>8</a:t>
            </a:fld>
            <a:endParaRPr lang="en-NL"/>
          </a:p>
        </p:txBody>
      </p:sp>
    </p:spTree>
    <p:extLst>
      <p:ext uri="{BB962C8B-B14F-4D97-AF65-F5344CB8AC3E}">
        <p14:creationId xmlns:p14="http://schemas.microsoft.com/office/powerpoint/2010/main" val="69437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We are also not the first trying understand what it means to audit remotely, or not to waste a good crisis. We have quite some information </a:t>
            </a:r>
            <a:r>
              <a:rPr lang="en-GB" dirty="0"/>
              <a:t>about</a:t>
            </a:r>
            <a:r>
              <a:rPr lang="en-NL" dirty="0"/>
              <a:t> auditing in a remote environment related to the pandemic </a:t>
            </a:r>
          </a:p>
          <a:p>
            <a:endParaRPr lang="en-NL" dirty="0"/>
          </a:p>
          <a:p>
            <a:r>
              <a:rPr lang="en-NL" dirty="0"/>
              <a:t>For instance, there has been quite a bit of attention to specific pandemic-related auditing situations such as the sociali</a:t>
            </a:r>
            <a:r>
              <a:rPr lang="en-GB" dirty="0"/>
              <a:t>z</a:t>
            </a:r>
            <a:r>
              <a:rPr lang="en-NL" dirty="0"/>
              <a:t>ation and onboarding of junior auditors, how the profession dealt with challenges to due to the pandemic, and how working from home during the pandemic has particularly impacted female auditors in their work.</a:t>
            </a:r>
          </a:p>
          <a:p>
            <a:endParaRPr lang="en-NL" dirty="0"/>
          </a:p>
          <a:p>
            <a:r>
              <a:rPr lang="en-NL" dirty="0"/>
              <a:t>We do still need more work with rich evidence trying to understand the lived experiences and the perceptions of practi</a:t>
            </a:r>
            <a:r>
              <a:rPr lang="en-GB" dirty="0" err="1"/>
              <a:t>ti</a:t>
            </a:r>
            <a:r>
              <a:rPr lang="en-NL" dirty="0"/>
              <a:t>oners of how the processes within the team are impacted by virtual teamwork, and particularly the type of virtual teamwork we do now and not during the height of the pandemic, and explain and explore how we can ensure a high-quality audit under these conditions</a:t>
            </a:r>
          </a:p>
        </p:txBody>
      </p:sp>
      <p:sp>
        <p:nvSpPr>
          <p:cNvPr id="4" name="Slide Number Placeholder 3"/>
          <p:cNvSpPr>
            <a:spLocks noGrp="1"/>
          </p:cNvSpPr>
          <p:nvPr>
            <p:ph type="sldNum" sz="quarter" idx="5"/>
          </p:nvPr>
        </p:nvSpPr>
        <p:spPr/>
        <p:txBody>
          <a:bodyPr/>
          <a:lstStyle/>
          <a:p>
            <a:fld id="{EA6CBC18-A11E-EE41-B3F4-FDCDFF97E84C}" type="slidenum">
              <a:rPr lang="en-NL" smtClean="0"/>
              <a:t>9</a:t>
            </a:fld>
            <a:endParaRPr lang="en-NL"/>
          </a:p>
        </p:txBody>
      </p:sp>
    </p:spTree>
    <p:extLst>
      <p:ext uri="{BB962C8B-B14F-4D97-AF65-F5344CB8AC3E}">
        <p14:creationId xmlns:p14="http://schemas.microsoft.com/office/powerpoint/2010/main" val="2812258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en-GB" noProof="0" dirty="0"/>
              <a:t>Because we realized quickly in March 2020 that this was a unique situation. A completely new way of working and a sort of natural experiment that was unprecedented. So, with the motto to never waste a good crisis, we started developing this FAR project with two goals in mind.</a:t>
            </a:r>
          </a:p>
          <a:p>
            <a:endParaRPr lang="en-GB" noProof="0" dirty="0"/>
          </a:p>
          <a:p>
            <a:r>
              <a:rPr lang="en-GB" noProof="0" dirty="0"/>
              <a:t>On the one hand, we wanted to understand how this new way of working is shaping the profession and where we might expect its impact to manifest. </a:t>
            </a:r>
          </a:p>
          <a:p>
            <a:endParaRPr lang="en-GB" noProof="0" dirty="0"/>
          </a:p>
          <a:p>
            <a:r>
              <a:rPr lang="en-GB" noProof="0" dirty="0"/>
              <a:t>On the other hand, we also wanted to see if we could translate this understanding into a mechanism of where we could help explain how differences between virtual teams start to exist and how we could potentially improve their performance. </a:t>
            </a:r>
          </a:p>
          <a:p>
            <a:endParaRPr lang="nl-NL" dirty="0"/>
          </a:p>
        </p:txBody>
      </p:sp>
      <p:sp>
        <p:nvSpPr>
          <p:cNvPr id="4" name="Slide Number Placeholder 3"/>
          <p:cNvSpPr>
            <a:spLocks noGrp="1"/>
          </p:cNvSpPr>
          <p:nvPr>
            <p:ph type="sldNum" sz="quarter" idx="5"/>
          </p:nvPr>
        </p:nvSpPr>
        <p:spPr/>
        <p:txBody>
          <a:bodyPr/>
          <a:lstStyle/>
          <a:p>
            <a:fld id="{3E23050F-CC8E-4125-AF97-9ABE61E71B1F}" type="slidenum">
              <a:rPr lang="nl-NL" smtClean="0"/>
              <a:t>10</a:t>
            </a:fld>
            <a:endParaRPr lang="nl-NL"/>
          </a:p>
        </p:txBody>
      </p:sp>
    </p:spTree>
    <p:extLst>
      <p:ext uri="{BB962C8B-B14F-4D97-AF65-F5344CB8AC3E}">
        <p14:creationId xmlns:p14="http://schemas.microsoft.com/office/powerpoint/2010/main" val="3224877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87562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Tree>
    <p:extLst>
      <p:ext uri="{BB962C8B-B14F-4D97-AF65-F5344CB8AC3E}">
        <p14:creationId xmlns:p14="http://schemas.microsoft.com/office/powerpoint/2010/main" val="344440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777215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03051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29643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975560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44411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919969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1925597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3287154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A50A53FC-CC21-0F4F-512D-2439066CFD73}"/>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89684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lvl1pPr>
              <a:defRPr sz="6000"/>
            </a:lvl1p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Tree>
    <p:extLst>
      <p:ext uri="{BB962C8B-B14F-4D97-AF65-F5344CB8AC3E}">
        <p14:creationId xmlns:p14="http://schemas.microsoft.com/office/powerpoint/2010/main" val="3447711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2181917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6072809" cy="4621421"/>
          </a:xfrm>
          <a:prstGeom prst="rect">
            <a:avLst/>
          </a:prstGeom>
        </p:spPr>
        <p:txBody>
          <a:bodyPr vert="horz" lIns="91440" tIns="45720" rIns="91440" bIns="45720" rtlCol="0" anchor="t">
            <a:normAutofit/>
          </a:bodyPr>
          <a:lstStyle/>
          <a:p>
            <a:r>
              <a:rPr lang="nl-NL" dirty="0"/>
              <a:t>Klik om stijl te bewerken</a:t>
            </a:r>
          </a:p>
        </p:txBody>
      </p:sp>
      <p:sp>
        <p:nvSpPr>
          <p:cNvPr id="6" name="Tijdelijke aanduiding voor afbeelding 5">
            <a:extLst>
              <a:ext uri="{FF2B5EF4-FFF2-40B4-BE49-F238E27FC236}">
                <a16:creationId xmlns:a16="http://schemas.microsoft.com/office/drawing/2014/main" id="{7BBFA8AA-C113-8B03-D7E2-1D5A1581BE3D}"/>
              </a:ext>
            </a:extLst>
          </p:cNvPr>
          <p:cNvSpPr>
            <a:spLocks noGrp="1"/>
          </p:cNvSpPr>
          <p:nvPr>
            <p:ph type="pic" sz="quarter" idx="10"/>
          </p:nvPr>
        </p:nvSpPr>
        <p:spPr>
          <a:xfrm>
            <a:off x="8101013" y="0"/>
            <a:ext cx="3835883" cy="6858000"/>
          </a:xfrm>
        </p:spPr>
        <p:txBody>
          <a:bodyPr/>
          <a:lstStyle/>
          <a:p>
            <a:endParaRPr lang="nl-NL"/>
          </a:p>
        </p:txBody>
      </p:sp>
      <p:sp>
        <p:nvSpPr>
          <p:cNvPr id="2" name="Rechthoek 1">
            <a:extLst>
              <a:ext uri="{FF2B5EF4-FFF2-40B4-BE49-F238E27FC236}">
                <a16:creationId xmlns:a16="http://schemas.microsoft.com/office/drawing/2014/main" id="{F25233C3-B827-615B-9D41-96648AE480C3}"/>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06379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327D9E58-167D-436B-413E-D585E4FAABD9}"/>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01E3E26C-E30D-8319-2E83-17BC793F0E91}"/>
              </a:ext>
            </a:extLst>
          </p:cNvPr>
          <p:cNvSpPr>
            <a:spLocks noGrp="1"/>
          </p:cNvSpPr>
          <p:nvPr>
            <p:ph type="sldNum" sz="quarter" idx="12"/>
          </p:nvPr>
        </p:nvSpPr>
        <p:spPr/>
        <p:txBody>
          <a:bodyPr/>
          <a:lstStyle/>
          <a:p>
            <a:fld id="{AC09C562-0D00-8744-856C-9DA8E5BCDFA8}" type="slidenum">
              <a:rPr lang="nl-NL" smtClean="0"/>
              <a:t>‹#›</a:t>
            </a:fld>
            <a:endParaRPr lang="nl-NL" dirty="0"/>
          </a:p>
        </p:txBody>
      </p:sp>
      <p:sp>
        <p:nvSpPr>
          <p:cNvPr id="8" name="Tijdelijke aanduiding voor titel 1">
            <a:extLst>
              <a:ext uri="{FF2B5EF4-FFF2-40B4-BE49-F238E27FC236}">
                <a16:creationId xmlns:a16="http://schemas.microsoft.com/office/drawing/2014/main" id="{0606A6E5-8DC3-57FC-9A03-361A008373BE}"/>
              </a:ext>
            </a:extLst>
          </p:cNvPr>
          <p:cNvSpPr>
            <a:spLocks noGrp="1"/>
          </p:cNvSpPr>
          <p:nvPr>
            <p:ph type="title"/>
          </p:nvPr>
        </p:nvSpPr>
        <p:spPr>
          <a:xfrm>
            <a:off x="1003852" y="1669773"/>
            <a:ext cx="10227365" cy="4621421"/>
          </a:xfrm>
          <a:prstGeom prst="rect">
            <a:avLst/>
          </a:prstGeom>
        </p:spPr>
        <p:txBody>
          <a:bodyPr vert="horz"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138684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432BF99-7EF8-7B9D-934E-E2F302ED5DE7}"/>
              </a:ext>
            </a:extLst>
          </p:cNvPr>
          <p:cNvSpPr>
            <a:spLocks noGrp="1"/>
          </p:cNvSpPr>
          <p:nvPr>
            <p:ph idx="1"/>
          </p:nvPr>
        </p:nvSpPr>
        <p:spPr/>
        <p:txBody>
          <a:bodyPr/>
          <a:lstStyle>
            <a:lvl1pPr>
              <a:spcBef>
                <a:spcPts val="0"/>
              </a:spcBef>
              <a:defRPr/>
            </a:lvl1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4FD3F94C-37D4-C8EE-C842-77B216C4BE94}"/>
              </a:ext>
            </a:extLst>
          </p:cNvPr>
          <p:cNvSpPr>
            <a:spLocks noGrp="1"/>
          </p:cNvSpPr>
          <p:nvPr>
            <p:ph type="ftr" sz="quarter" idx="11"/>
          </p:nvPr>
        </p:nvSpPr>
        <p:spPr/>
        <p:txBody>
          <a:bodyPr/>
          <a:lstStyle/>
          <a:p>
            <a:r>
              <a:rPr lang="nl-NL"/>
              <a:t>Wat kunnen we van Jere’s FAR-onderzoek leren over cultuur?</a:t>
            </a:r>
          </a:p>
        </p:txBody>
      </p:sp>
      <p:sp>
        <p:nvSpPr>
          <p:cNvPr id="6" name="Tijdelijke aanduiding voor dianummer 5">
            <a:extLst>
              <a:ext uri="{FF2B5EF4-FFF2-40B4-BE49-F238E27FC236}">
                <a16:creationId xmlns:a16="http://schemas.microsoft.com/office/drawing/2014/main" id="{BFE93786-D919-2C53-C500-66D569B5C7D2}"/>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7" name="Tijdelijke aanduiding voor titel 1">
            <a:extLst>
              <a:ext uri="{FF2B5EF4-FFF2-40B4-BE49-F238E27FC236}">
                <a16:creationId xmlns:a16="http://schemas.microsoft.com/office/drawing/2014/main" id="{18D60422-4BF3-185A-6E14-6C1C3FF4E15C}"/>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358062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011C328D-239E-3701-D1E7-D0BBDE1E683D}"/>
              </a:ext>
            </a:extLst>
          </p:cNvPr>
          <p:cNvSpPr>
            <a:spLocks noGrp="1"/>
          </p:cNvSpPr>
          <p:nvPr>
            <p:ph sz="half" idx="2"/>
          </p:nvPr>
        </p:nvSpPr>
        <p:spPr>
          <a:xfrm>
            <a:off x="1003852" y="2743199"/>
            <a:ext cx="4993723" cy="3446463"/>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inhoud 5">
            <a:extLst>
              <a:ext uri="{FF2B5EF4-FFF2-40B4-BE49-F238E27FC236}">
                <a16:creationId xmlns:a16="http://schemas.microsoft.com/office/drawing/2014/main" id="{07C8AD9F-10D7-51C5-5DE7-5D3B02D14523}"/>
              </a:ext>
            </a:extLst>
          </p:cNvPr>
          <p:cNvSpPr>
            <a:spLocks noGrp="1"/>
          </p:cNvSpPr>
          <p:nvPr>
            <p:ph sz="quarter" idx="4"/>
          </p:nvPr>
        </p:nvSpPr>
        <p:spPr>
          <a:xfrm>
            <a:off x="6172200" y="2743199"/>
            <a:ext cx="5059017" cy="344646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voettekst 7">
            <a:extLst>
              <a:ext uri="{FF2B5EF4-FFF2-40B4-BE49-F238E27FC236}">
                <a16:creationId xmlns:a16="http://schemas.microsoft.com/office/drawing/2014/main" id="{5522A90D-7DFF-EC0F-948F-1199E04197CD}"/>
              </a:ext>
            </a:extLst>
          </p:cNvPr>
          <p:cNvSpPr>
            <a:spLocks noGrp="1"/>
          </p:cNvSpPr>
          <p:nvPr>
            <p:ph type="ftr" sz="quarter" idx="11"/>
          </p:nvPr>
        </p:nvSpPr>
        <p:spPr/>
        <p:txBody>
          <a:bodyPr/>
          <a:lstStyle/>
          <a:p>
            <a:r>
              <a:rPr lang="nl-NL"/>
              <a:t>Wat kunnen we van Jere’s FAR-onderzoek leren over cultuur?</a:t>
            </a:r>
            <a:endParaRPr lang="nl-NL" dirty="0"/>
          </a:p>
        </p:txBody>
      </p:sp>
      <p:sp>
        <p:nvSpPr>
          <p:cNvPr id="9" name="Tijdelijke aanduiding voor dianummer 8">
            <a:extLst>
              <a:ext uri="{FF2B5EF4-FFF2-40B4-BE49-F238E27FC236}">
                <a16:creationId xmlns:a16="http://schemas.microsoft.com/office/drawing/2014/main" id="{F92EBED6-E770-00C4-A516-90ACE5E22A5E}"/>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10" name="Tijdelijke aanduiding voor titel 1">
            <a:extLst>
              <a:ext uri="{FF2B5EF4-FFF2-40B4-BE49-F238E27FC236}">
                <a16:creationId xmlns:a16="http://schemas.microsoft.com/office/drawing/2014/main" id="{FD067717-E8AC-09DF-DAD2-E268D4C20692}"/>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lvl1pPr>
              <a:defRPr sz="3200"/>
            </a:lvl1pPr>
          </a:lstStyle>
          <a:p>
            <a:r>
              <a:rPr lang="nl-NL" dirty="0"/>
              <a:t>Klik om stijl te bewerken</a:t>
            </a:r>
          </a:p>
        </p:txBody>
      </p:sp>
    </p:spTree>
    <p:extLst>
      <p:ext uri="{BB962C8B-B14F-4D97-AF65-F5344CB8AC3E}">
        <p14:creationId xmlns:p14="http://schemas.microsoft.com/office/powerpoint/2010/main" val="270963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jdelijke aanduiding voor voettekst 5">
            <a:extLst>
              <a:ext uri="{FF2B5EF4-FFF2-40B4-BE49-F238E27FC236}">
                <a16:creationId xmlns:a16="http://schemas.microsoft.com/office/drawing/2014/main" id="{3CABF9D3-FF38-934B-26FE-1D1D5C93EBEE}"/>
              </a:ext>
            </a:extLst>
          </p:cNvPr>
          <p:cNvSpPr>
            <a:spLocks noGrp="1"/>
          </p:cNvSpPr>
          <p:nvPr>
            <p:ph type="ftr" sz="quarter" idx="11"/>
          </p:nvPr>
        </p:nvSpPr>
        <p:spPr/>
        <p:txBody>
          <a:bodyPr/>
          <a:lstStyle/>
          <a:p>
            <a:r>
              <a:rPr lang="nl-NL"/>
              <a:t>Wat kunnen we van Jere’s FAR-onderzoek leren over cultuur?</a:t>
            </a:r>
          </a:p>
        </p:txBody>
      </p:sp>
      <p:sp>
        <p:nvSpPr>
          <p:cNvPr id="7" name="Tijdelijke aanduiding voor dianummer 6">
            <a:extLst>
              <a:ext uri="{FF2B5EF4-FFF2-40B4-BE49-F238E27FC236}">
                <a16:creationId xmlns:a16="http://schemas.microsoft.com/office/drawing/2014/main" id="{9DE9233E-C3B7-18FF-C109-1A2564EA2C5F}"/>
              </a:ext>
            </a:extLst>
          </p:cNvPr>
          <p:cNvSpPr>
            <a:spLocks noGrp="1"/>
          </p:cNvSpPr>
          <p:nvPr>
            <p:ph type="sldNum" sz="quarter" idx="12"/>
          </p:nvPr>
        </p:nvSpPr>
        <p:spPr/>
        <p:txBody>
          <a:bodyPr/>
          <a:lstStyle/>
          <a:p>
            <a:fld id="{AC09C562-0D00-8744-856C-9DA8E5BCDFA8}" type="slidenum">
              <a:rPr lang="nl-NL" smtClean="0"/>
              <a:t>‹#›</a:t>
            </a:fld>
            <a:endParaRPr lang="nl-NL"/>
          </a:p>
        </p:txBody>
      </p:sp>
      <p:sp>
        <p:nvSpPr>
          <p:cNvPr id="8" name="Tijdelijke aanduiding voor inhoud 3">
            <a:extLst>
              <a:ext uri="{FF2B5EF4-FFF2-40B4-BE49-F238E27FC236}">
                <a16:creationId xmlns:a16="http://schemas.microsoft.com/office/drawing/2014/main" id="{0A49706F-80BE-6854-E0F6-025851489278}"/>
              </a:ext>
            </a:extLst>
          </p:cNvPr>
          <p:cNvSpPr>
            <a:spLocks noGrp="1"/>
          </p:cNvSpPr>
          <p:nvPr>
            <p:ph sz="half" idx="2"/>
          </p:nvPr>
        </p:nvSpPr>
        <p:spPr>
          <a:xfrm>
            <a:off x="1003853" y="1669773"/>
            <a:ext cx="3508514" cy="4519889"/>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inhoud 5">
            <a:extLst>
              <a:ext uri="{FF2B5EF4-FFF2-40B4-BE49-F238E27FC236}">
                <a16:creationId xmlns:a16="http://schemas.microsoft.com/office/drawing/2014/main" id="{58852B8D-51A9-EE02-30FA-051BDF6B7CD6}"/>
              </a:ext>
            </a:extLst>
          </p:cNvPr>
          <p:cNvSpPr>
            <a:spLocks noGrp="1"/>
          </p:cNvSpPr>
          <p:nvPr>
            <p:ph sz="quarter" idx="4"/>
          </p:nvPr>
        </p:nvSpPr>
        <p:spPr>
          <a:xfrm>
            <a:off x="4740966" y="1669773"/>
            <a:ext cx="6490252" cy="451989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9334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B79C-1991-85C0-AF91-A090B88C65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E07BE-AAFE-90C0-18ED-732DE97978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C76FD-12B3-9ACA-D5DE-1A81DF54E18B}"/>
              </a:ext>
            </a:extLst>
          </p:cNvPr>
          <p:cNvSpPr>
            <a:spLocks noGrp="1"/>
          </p:cNvSpPr>
          <p:nvPr>
            <p:ph type="dt" sz="half" idx="10"/>
          </p:nvPr>
        </p:nvSpPr>
        <p:spPr/>
        <p:txBody>
          <a:bodyPr/>
          <a:lstStyle/>
          <a:p>
            <a:fld id="{D8816469-13C9-F34F-B1BA-94511BB594CA}" type="datetimeFigureOut">
              <a:rPr lang="en-US" smtClean="0"/>
              <a:t>7/16/2024</a:t>
            </a:fld>
            <a:endParaRPr lang="en-US" dirty="0"/>
          </a:p>
        </p:txBody>
      </p:sp>
      <p:sp>
        <p:nvSpPr>
          <p:cNvPr id="5" name="Footer Placeholder 4">
            <a:extLst>
              <a:ext uri="{FF2B5EF4-FFF2-40B4-BE49-F238E27FC236}">
                <a16:creationId xmlns:a16="http://schemas.microsoft.com/office/drawing/2014/main" id="{73A3D749-74BE-9567-1AAC-61C3DCA719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1CB47D-2BB8-E700-7461-BE88B0E4771A}"/>
              </a:ext>
            </a:extLst>
          </p:cNvPr>
          <p:cNvSpPr>
            <a:spLocks noGrp="1"/>
          </p:cNvSpPr>
          <p:nvPr>
            <p:ph type="sldNum" sz="quarter" idx="12"/>
          </p:nvPr>
        </p:nvSpPr>
        <p:spPr/>
        <p:txBody>
          <a:bodyPr/>
          <a:lstStyle/>
          <a:p>
            <a:fld id="{65E30B0E-B48C-0244-AF89-7ADF8E31017B}" type="slidenum">
              <a:rPr lang="en-US" smtClean="0"/>
              <a:t>‹#›</a:t>
            </a:fld>
            <a:endParaRPr lang="en-US" dirty="0"/>
          </a:p>
        </p:txBody>
      </p:sp>
    </p:spTree>
    <p:extLst>
      <p:ext uri="{BB962C8B-B14F-4D97-AF65-F5344CB8AC3E}">
        <p14:creationId xmlns:p14="http://schemas.microsoft.com/office/powerpoint/2010/main" val="94058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76B02-E8C6-ADDF-3F1F-056769D42E15}"/>
              </a:ext>
            </a:extLst>
          </p:cNvPr>
          <p:cNvSpPr>
            <a:spLocks noGrp="1"/>
          </p:cNvSpPr>
          <p:nvPr>
            <p:ph type="dt" sz="half" idx="10"/>
          </p:nvPr>
        </p:nvSpPr>
        <p:spPr/>
        <p:txBody>
          <a:bodyPr/>
          <a:lstStyle/>
          <a:p>
            <a:fld id="{7839D01B-72FD-C54F-949A-2FBABD834C74}" type="datetimeFigureOut">
              <a:rPr lang="en-NL" smtClean="0"/>
              <a:t>07/16/2024</a:t>
            </a:fld>
            <a:endParaRPr lang="en-NL"/>
          </a:p>
        </p:txBody>
      </p:sp>
      <p:sp>
        <p:nvSpPr>
          <p:cNvPr id="3" name="Footer Placeholder 2">
            <a:extLst>
              <a:ext uri="{FF2B5EF4-FFF2-40B4-BE49-F238E27FC236}">
                <a16:creationId xmlns:a16="http://schemas.microsoft.com/office/drawing/2014/main" id="{637A9EC7-E62E-8144-12C9-E95CB96D428E}"/>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12603E22-D3B3-9568-9702-4B72326AF819}"/>
              </a:ext>
            </a:extLst>
          </p:cNvPr>
          <p:cNvSpPr>
            <a:spLocks noGrp="1"/>
          </p:cNvSpPr>
          <p:nvPr>
            <p:ph type="sldNum" sz="quarter" idx="12"/>
          </p:nvPr>
        </p:nvSpPr>
        <p:spPr/>
        <p:txBody>
          <a:bodyPr/>
          <a:lstStyle/>
          <a:p>
            <a:fld id="{E2AB2F76-1190-2543-B58E-CCB62EA6F6A5}" type="slidenum">
              <a:rPr lang="en-NL" smtClean="0"/>
              <a:t>‹#›</a:t>
            </a:fld>
            <a:endParaRPr lang="en-NL"/>
          </a:p>
        </p:txBody>
      </p:sp>
    </p:spTree>
    <p:extLst>
      <p:ext uri="{BB962C8B-B14F-4D97-AF65-F5344CB8AC3E}">
        <p14:creationId xmlns:p14="http://schemas.microsoft.com/office/powerpoint/2010/main" val="213615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E93C-F06B-7564-C0B5-FE90BD2EEA2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22DFB1B1-915D-F014-F17D-0C11C673F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93A49B02-7B18-E1B1-FB3E-06E8E6A3619E}"/>
              </a:ext>
            </a:extLst>
          </p:cNvPr>
          <p:cNvSpPr>
            <a:spLocks noGrp="1"/>
          </p:cNvSpPr>
          <p:nvPr>
            <p:ph type="dt" sz="half" idx="10"/>
          </p:nvPr>
        </p:nvSpPr>
        <p:spPr/>
        <p:txBody>
          <a:bodyPr/>
          <a:lstStyle/>
          <a:p>
            <a:fld id="{7839D01B-72FD-C54F-949A-2FBABD834C74}" type="datetimeFigureOut">
              <a:rPr lang="en-NL" smtClean="0"/>
              <a:t>07/16/2024</a:t>
            </a:fld>
            <a:endParaRPr lang="en-NL"/>
          </a:p>
        </p:txBody>
      </p:sp>
      <p:sp>
        <p:nvSpPr>
          <p:cNvPr id="5" name="Footer Placeholder 4">
            <a:extLst>
              <a:ext uri="{FF2B5EF4-FFF2-40B4-BE49-F238E27FC236}">
                <a16:creationId xmlns:a16="http://schemas.microsoft.com/office/drawing/2014/main" id="{CFE96FD9-E13E-E63B-948C-2C75138BAFC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923924E-6D91-7733-ECD9-F17AA474422A}"/>
              </a:ext>
            </a:extLst>
          </p:cNvPr>
          <p:cNvSpPr>
            <a:spLocks noGrp="1"/>
          </p:cNvSpPr>
          <p:nvPr>
            <p:ph type="sldNum" sz="quarter" idx="12"/>
          </p:nvPr>
        </p:nvSpPr>
        <p:spPr/>
        <p:txBody>
          <a:bodyPr/>
          <a:lstStyle/>
          <a:p>
            <a:fld id="{E2AB2F76-1190-2543-B58E-CCB62EA6F6A5}" type="slidenum">
              <a:rPr lang="en-NL" smtClean="0"/>
              <a:t>‹#›</a:t>
            </a:fld>
            <a:endParaRPr lang="en-NL"/>
          </a:p>
        </p:txBody>
      </p:sp>
    </p:spTree>
    <p:extLst>
      <p:ext uri="{BB962C8B-B14F-4D97-AF65-F5344CB8AC3E}">
        <p14:creationId xmlns:p14="http://schemas.microsoft.com/office/powerpoint/2010/main" val="416308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4.sv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4.sv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9217820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3" r:id="rId5"/>
    <p:sldLayoutId id="2147483656" r:id="rId6"/>
    <p:sldLayoutId id="2147483686" r:id="rId7"/>
    <p:sldLayoutId id="2147483688" r:id="rId8"/>
    <p:sldLayoutId id="2147483689" r:id="rId9"/>
  </p:sldLayoutIdLst>
  <p:hf hdr="0" dt="0"/>
  <p:txStyles>
    <p:titleStyle>
      <a:lvl1pPr algn="l" defTabSz="914400" rtl="0" eaLnBrk="1" latinLnBrk="0" hangingPunct="1">
        <a:lnSpc>
          <a:spcPct val="90000"/>
        </a:lnSpc>
        <a:spcBef>
          <a:spcPct val="0"/>
        </a:spcBef>
        <a:buNone/>
        <a:defRPr sz="3200" b="0" i="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tx2"/>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17396551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l" defTabSz="914400" rtl="0" eaLnBrk="1" latinLnBrk="0" hangingPunct="1">
        <a:lnSpc>
          <a:spcPct val="90000"/>
        </a:lnSpc>
        <a:spcBef>
          <a:spcPct val="0"/>
        </a:spcBef>
        <a:buNone/>
        <a:defRPr sz="3200" b="0" i="0" kern="1200">
          <a:solidFill>
            <a:schemeClr val="accent1"/>
          </a:solidFill>
          <a:latin typeface="Palatino" pitchFamily="2" charset="77"/>
          <a:ea typeface="Palatino" pitchFamily="2" charset="77"/>
          <a:cs typeface="+mj-cs"/>
        </a:defRPr>
      </a:lvl1pPr>
    </p:titleStyle>
    <p:bodyStyle>
      <a:lvl1pPr marL="228600" indent="-2286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tx1"/>
          </a:solidFill>
          <a:latin typeface="Palatino" pitchFamily="2" charset="77"/>
          <a:ea typeface="Palatino" pitchFamily="2" charset="77"/>
          <a:cs typeface="+mn-cs"/>
        </a:defRPr>
      </a:lvl1pPr>
      <a:lvl2pPr marL="230400" indent="-230400" algn="l" defTabSz="914400" rtl="0" eaLnBrk="1" latinLnBrk="0" hangingPunct="1">
        <a:lnSpc>
          <a:spcPct val="130000"/>
        </a:lnSpc>
        <a:spcBef>
          <a:spcPts val="0"/>
        </a:spcBef>
        <a:buClr>
          <a:schemeClr val="accent2"/>
        </a:buClr>
        <a:buFont typeface="Arial" panose="020B0604020202020204" pitchFamily="34" charset="0"/>
        <a:buChar char="•"/>
        <a:defRPr sz="2000" b="0" i="0" kern="1200">
          <a:solidFill>
            <a:schemeClr val="accent2"/>
          </a:solidFill>
          <a:latin typeface="Palatino" pitchFamily="2" charset="77"/>
          <a:ea typeface="Palatino" pitchFamily="2" charset="77"/>
          <a:cs typeface="+mn-cs"/>
        </a:defRPr>
      </a:lvl2pPr>
      <a:lvl3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tx1"/>
          </a:solidFill>
          <a:latin typeface="Palatino" pitchFamily="2" charset="77"/>
          <a:ea typeface="Palatino" pitchFamily="2" charset="77"/>
          <a:cs typeface="+mn-cs"/>
        </a:defRPr>
      </a:lvl3pPr>
      <a:lvl4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2"/>
          </a:solidFill>
          <a:latin typeface="Palatino" pitchFamily="2" charset="77"/>
          <a:ea typeface="Palatino" pitchFamily="2" charset="77"/>
          <a:cs typeface="+mn-cs"/>
        </a:defRPr>
      </a:lvl4pPr>
      <a:lvl5pPr marL="468000" indent="-228600" algn="l" defTabSz="914400" rtl="0" eaLnBrk="1" latinLnBrk="0" hangingPunct="1">
        <a:lnSpc>
          <a:spcPct val="130000"/>
        </a:lnSpc>
        <a:spcBef>
          <a:spcPts val="0"/>
        </a:spcBef>
        <a:buClr>
          <a:schemeClr val="accent2"/>
        </a:buClr>
        <a:buFont typeface="Arial" panose="020B0604020202020204" pitchFamily="34" charset="0"/>
        <a:buChar char="•"/>
        <a:defRPr sz="1800" b="0" i="0" kern="1200">
          <a:solidFill>
            <a:schemeClr val="accent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
        <p:nvSpPr>
          <p:cNvPr id="18" name="Rechthoek 17">
            <a:extLst>
              <a:ext uri="{FF2B5EF4-FFF2-40B4-BE49-F238E27FC236}">
                <a16:creationId xmlns:a16="http://schemas.microsoft.com/office/drawing/2014/main" id="{F5129F23-CD98-4650-19D3-71D3CFB5BB18}"/>
              </a:ext>
            </a:extLst>
          </p:cNvPr>
          <p:cNvSpPr/>
          <p:nvPr userDrawn="1"/>
        </p:nvSpPr>
        <p:spPr>
          <a:xfrm>
            <a:off x="11918372" y="0"/>
            <a:ext cx="27362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Georgia" panose="02040502050405020303" pitchFamily="18" charset="0"/>
            </a:endParaRPr>
          </a:p>
        </p:txBody>
      </p:sp>
    </p:spTree>
    <p:extLst>
      <p:ext uri="{BB962C8B-B14F-4D97-AF65-F5344CB8AC3E}">
        <p14:creationId xmlns:p14="http://schemas.microsoft.com/office/powerpoint/2010/main" val="2596706008"/>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88081886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005917-733E-9BDF-6427-2BD89886D7A4}"/>
              </a:ext>
            </a:extLst>
          </p:cNvPr>
          <p:cNvSpPr>
            <a:spLocks noGrp="1"/>
          </p:cNvSpPr>
          <p:nvPr>
            <p:ph type="title"/>
          </p:nvPr>
        </p:nvSpPr>
        <p:spPr>
          <a:xfrm>
            <a:off x="1003852" y="1669773"/>
            <a:ext cx="10227365" cy="934279"/>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829602-8AC2-4D34-17DE-83FA520539D4}"/>
              </a:ext>
            </a:extLst>
          </p:cNvPr>
          <p:cNvSpPr>
            <a:spLocks noGrp="1"/>
          </p:cNvSpPr>
          <p:nvPr>
            <p:ph type="body" idx="1"/>
          </p:nvPr>
        </p:nvSpPr>
        <p:spPr>
          <a:xfrm>
            <a:off x="1003850" y="2782957"/>
            <a:ext cx="10227367" cy="351845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DD605E8F-2202-7681-461F-703F4A2B1A1E}"/>
              </a:ext>
            </a:extLst>
          </p:cNvPr>
          <p:cNvSpPr>
            <a:spLocks noGrp="1"/>
          </p:cNvSpPr>
          <p:nvPr>
            <p:ph type="ftr" sz="quarter" idx="3"/>
          </p:nvPr>
        </p:nvSpPr>
        <p:spPr>
          <a:xfrm>
            <a:off x="4512366" y="566806"/>
            <a:ext cx="6094806"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r>
              <a:rPr lang="nl-NL" dirty="0"/>
              <a:t>Wat kunnen we van </a:t>
            </a:r>
            <a:r>
              <a:rPr lang="nl-NL" dirty="0" err="1"/>
              <a:t>Jere’s</a:t>
            </a:r>
            <a:r>
              <a:rPr lang="nl-NL" dirty="0"/>
              <a:t> FAR-onderzoek leren over cultuur?</a:t>
            </a:r>
          </a:p>
        </p:txBody>
      </p:sp>
      <p:sp>
        <p:nvSpPr>
          <p:cNvPr id="6" name="Tijdelijke aanduiding voor dianummer 5">
            <a:extLst>
              <a:ext uri="{FF2B5EF4-FFF2-40B4-BE49-F238E27FC236}">
                <a16:creationId xmlns:a16="http://schemas.microsoft.com/office/drawing/2014/main" id="{97D10783-14F9-1C62-EC97-BC4345554901}"/>
              </a:ext>
            </a:extLst>
          </p:cNvPr>
          <p:cNvSpPr>
            <a:spLocks noGrp="1"/>
          </p:cNvSpPr>
          <p:nvPr>
            <p:ph type="sldNum" sz="quarter" idx="4"/>
          </p:nvPr>
        </p:nvSpPr>
        <p:spPr>
          <a:xfrm>
            <a:off x="10607172" y="566806"/>
            <a:ext cx="596347" cy="365125"/>
          </a:xfrm>
          <a:prstGeom prst="rect">
            <a:avLst/>
          </a:prstGeom>
        </p:spPr>
        <p:txBody>
          <a:bodyPr vert="horz" lIns="91440" tIns="45720" rIns="91440" bIns="45720" rtlCol="0" anchor="ctr"/>
          <a:lstStyle>
            <a:lvl1pPr algn="r">
              <a:defRPr sz="1200" b="0" i="0">
                <a:solidFill>
                  <a:schemeClr val="bg1"/>
                </a:solidFill>
                <a:latin typeface="Palatino" pitchFamily="2" charset="77"/>
                <a:ea typeface="Palatino" pitchFamily="2" charset="77"/>
              </a:defRPr>
            </a:lvl1pPr>
          </a:lstStyle>
          <a:p>
            <a:fld id="{AC09C562-0D00-8744-856C-9DA8E5BCDFA8}" type="slidenum">
              <a:rPr lang="nl-NL" smtClean="0"/>
              <a:pPr/>
              <a:t>‹#›</a:t>
            </a:fld>
            <a:endParaRPr lang="nl-NL" dirty="0"/>
          </a:p>
        </p:txBody>
      </p:sp>
      <p:pic>
        <p:nvPicPr>
          <p:cNvPr id="17" name="Graphic 16">
            <a:extLst>
              <a:ext uri="{FF2B5EF4-FFF2-40B4-BE49-F238E27FC236}">
                <a16:creationId xmlns:a16="http://schemas.microsoft.com/office/drawing/2014/main" id="{8DE6F168-3B19-5211-C643-55C65DB6AE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6303" y="451979"/>
            <a:ext cx="2552552" cy="700960"/>
          </a:xfrm>
          <a:prstGeom prst="rect">
            <a:avLst/>
          </a:prstGeom>
        </p:spPr>
      </p:pic>
    </p:spTree>
    <p:extLst>
      <p:ext uri="{BB962C8B-B14F-4D97-AF65-F5344CB8AC3E}">
        <p14:creationId xmlns:p14="http://schemas.microsoft.com/office/powerpoint/2010/main" val="1767181927"/>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b="0" i="0" kern="1200">
          <a:solidFill>
            <a:schemeClr val="bg1"/>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a:xfrm>
            <a:off x="1003852" y="1669773"/>
            <a:ext cx="10553148" cy="4621421"/>
          </a:xfrm>
        </p:spPr>
        <p:txBody>
          <a:bodyPr>
            <a:normAutofit fontScale="90000"/>
          </a:bodyPr>
          <a:lstStyle/>
          <a:p>
            <a:pPr marL="0" indent="0">
              <a:lnSpc>
                <a:spcPct val="130000"/>
              </a:lnSpc>
              <a:spcBef>
                <a:spcPts val="0"/>
              </a:spcBef>
              <a:buFont typeface="Arial" panose="020B0604020202020204" pitchFamily="34" charset="0"/>
              <a:buNone/>
            </a:pPr>
            <a:br>
              <a:rPr lang="nl-NL" sz="4800" dirty="0"/>
            </a:br>
            <a:br>
              <a:rPr lang="nl-NL" sz="2800" dirty="0"/>
            </a:br>
            <a:br>
              <a:rPr lang="nl-NL" sz="2800" dirty="0"/>
            </a:br>
            <a:br>
              <a:rPr lang="nl-NL" sz="2800" dirty="0"/>
            </a:br>
            <a:r>
              <a:rPr lang="en-US" sz="2800" b="1" dirty="0" err="1"/>
              <a:t>Iver</a:t>
            </a:r>
            <a:r>
              <a:rPr lang="en-US" sz="2800" b="1" dirty="0"/>
              <a:t> </a:t>
            </a:r>
            <a:r>
              <a:rPr lang="en-US" sz="2800" b="1" dirty="0" err="1"/>
              <a:t>Wiertz</a:t>
            </a:r>
            <a:br>
              <a:rPr lang="en-US" sz="3200" b="1" dirty="0"/>
            </a:br>
            <a:r>
              <a:rPr lang="nl-NL" sz="2000" dirty="0"/>
              <a:t>Maastricht University</a:t>
            </a:r>
            <a:br>
              <a:rPr lang="nl-NL" sz="2000" dirty="0"/>
            </a:br>
            <a:br>
              <a:rPr lang="nl-NL" sz="2000" b="1" dirty="0"/>
            </a:br>
            <a:br>
              <a:rPr lang="nl-NL" sz="2000" b="1" dirty="0"/>
            </a:br>
            <a:endParaRPr lang="nl-NL" sz="3200" i="1" dirty="0"/>
          </a:p>
        </p:txBody>
      </p:sp>
      <p:sp>
        <p:nvSpPr>
          <p:cNvPr id="3" name="TextBox 2">
            <a:extLst>
              <a:ext uri="{FF2B5EF4-FFF2-40B4-BE49-F238E27FC236}">
                <a16:creationId xmlns:a16="http://schemas.microsoft.com/office/drawing/2014/main" id="{EA952756-E4FF-A173-5C04-FED8ACC7FDD3}"/>
              </a:ext>
            </a:extLst>
          </p:cNvPr>
          <p:cNvSpPr txBox="1"/>
          <p:nvPr/>
        </p:nvSpPr>
        <p:spPr>
          <a:xfrm>
            <a:off x="1003852" y="1490499"/>
            <a:ext cx="7517848" cy="1446550"/>
          </a:xfrm>
          <a:prstGeom prst="rect">
            <a:avLst/>
          </a:prstGeom>
          <a:noFill/>
        </p:spPr>
        <p:txBody>
          <a:bodyPr wrap="square">
            <a:spAutoFit/>
          </a:bodyPr>
          <a:lstStyle/>
          <a:p>
            <a:r>
              <a:rPr lang="en-US" sz="3200" b="1" dirty="0">
                <a:solidFill>
                  <a:schemeClr val="bg1"/>
                </a:solidFill>
                <a:latin typeface="Palatino"/>
              </a:rPr>
              <a:t>Virtual Audit Teamwork: </a:t>
            </a:r>
            <a:br>
              <a:rPr lang="en-US" sz="3200" b="1" dirty="0">
                <a:solidFill>
                  <a:schemeClr val="bg1"/>
                </a:solidFill>
                <a:latin typeface="Palatino"/>
              </a:rPr>
            </a:br>
            <a:r>
              <a:rPr lang="en-US" sz="2800" dirty="0">
                <a:solidFill>
                  <a:schemeClr val="bg1"/>
                </a:solidFill>
                <a:latin typeface="Palatino"/>
              </a:rPr>
              <a:t>Working, Learning, and Delivering High-Quality Audits Virtually </a:t>
            </a:r>
            <a:endParaRPr lang="nl-NL" sz="3200" dirty="0">
              <a:solidFill>
                <a:schemeClr val="bg1"/>
              </a:solidFill>
              <a:latin typeface="Palatino"/>
            </a:endParaRPr>
          </a:p>
        </p:txBody>
      </p:sp>
      <p:pic>
        <p:nvPicPr>
          <p:cNvPr id="7" name="Picture 6">
            <a:extLst>
              <a:ext uri="{FF2B5EF4-FFF2-40B4-BE49-F238E27FC236}">
                <a16:creationId xmlns:a16="http://schemas.microsoft.com/office/drawing/2014/main" id="{871C592B-B04F-D1B8-6A3B-2F6F5B343F43}"/>
              </a:ext>
            </a:extLst>
          </p:cNvPr>
          <p:cNvPicPr>
            <a:picLocks noChangeAspect="1"/>
          </p:cNvPicPr>
          <p:nvPr/>
        </p:nvPicPr>
        <p:blipFill>
          <a:blip r:embed="rId2"/>
          <a:srcRect t="12097" b="12097"/>
          <a:stretch/>
        </p:blipFill>
        <p:spPr>
          <a:xfrm>
            <a:off x="8647573" y="3143863"/>
            <a:ext cx="2540575" cy="2571184"/>
          </a:xfrm>
          <a:prstGeom prst="ellipse">
            <a:avLst/>
          </a:prstGeom>
          <a:ln w="28575" cap="rnd">
            <a:solidFill>
              <a:srgbClr val="5482AB"/>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4598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9430F-E8D5-BB0C-B8EE-2AEDEB6AB008}"/>
              </a:ext>
            </a:extLst>
          </p:cNvPr>
          <p:cNvSpPr txBox="1"/>
          <p:nvPr/>
        </p:nvSpPr>
        <p:spPr>
          <a:xfrm>
            <a:off x="1982220" y="1415358"/>
            <a:ext cx="8227559" cy="800219"/>
          </a:xfrm>
          <a:prstGeom prst="rect">
            <a:avLst/>
          </a:prstGeom>
          <a:noFill/>
        </p:spPr>
        <p:txBody>
          <a:bodyPr wrap="square" rtlCol="0">
            <a:spAutoFit/>
          </a:bodyPr>
          <a:lstStyle/>
          <a:p>
            <a:pPr algn="ctr"/>
            <a:r>
              <a:rPr lang="nl-NL" sz="2800" b="1" dirty="0">
                <a:solidFill>
                  <a:schemeClr val="tx2">
                    <a:lumMod val="75000"/>
                    <a:lumOff val="25000"/>
                  </a:schemeClr>
                </a:solidFill>
                <a:latin typeface="Palatino"/>
              </a:rPr>
              <a:t>Virtual audit teamwork:</a:t>
            </a:r>
            <a:br>
              <a:rPr lang="nl-NL" sz="1800" b="1" i="1" dirty="0">
                <a:solidFill>
                  <a:schemeClr val="tx2">
                    <a:lumMod val="75000"/>
                    <a:lumOff val="25000"/>
                  </a:schemeClr>
                </a:solidFill>
                <a:latin typeface="Palatino"/>
              </a:rPr>
            </a:br>
            <a:r>
              <a:rPr lang="nl-NL" sz="1800" i="1" dirty="0" err="1">
                <a:latin typeface="Palatino"/>
              </a:rPr>
              <a:t>Working</a:t>
            </a:r>
            <a:r>
              <a:rPr lang="nl-NL" sz="1800" i="1" dirty="0">
                <a:latin typeface="Palatino"/>
              </a:rPr>
              <a:t>, learning, </a:t>
            </a:r>
            <a:r>
              <a:rPr lang="nl-NL" sz="1800" i="1" dirty="0" err="1">
                <a:latin typeface="Palatino"/>
              </a:rPr>
              <a:t>and</a:t>
            </a:r>
            <a:r>
              <a:rPr lang="nl-NL" sz="1800" i="1" dirty="0">
                <a:latin typeface="Palatino"/>
              </a:rPr>
              <a:t> </a:t>
            </a:r>
            <a:r>
              <a:rPr lang="nl-NL" sz="1800" i="1" dirty="0" err="1">
                <a:latin typeface="Palatino"/>
              </a:rPr>
              <a:t>delivering</a:t>
            </a:r>
            <a:r>
              <a:rPr lang="nl-NL" sz="1800" i="1" dirty="0">
                <a:latin typeface="Palatino"/>
              </a:rPr>
              <a:t> high-</a:t>
            </a:r>
            <a:r>
              <a:rPr lang="nl-NL" sz="1800" i="1" dirty="0" err="1">
                <a:latin typeface="Palatino"/>
              </a:rPr>
              <a:t>quality</a:t>
            </a:r>
            <a:r>
              <a:rPr lang="nl-NL" sz="1800" i="1" dirty="0">
                <a:latin typeface="Palatino"/>
              </a:rPr>
              <a:t> audits </a:t>
            </a:r>
            <a:r>
              <a:rPr lang="nl-NL" sz="1800" i="1" dirty="0" err="1">
                <a:latin typeface="Palatino"/>
              </a:rPr>
              <a:t>virtually</a:t>
            </a:r>
            <a:endParaRPr lang="en-NL" dirty="0">
              <a:latin typeface="Palatino"/>
            </a:endParaRPr>
          </a:p>
        </p:txBody>
      </p:sp>
      <p:sp>
        <p:nvSpPr>
          <p:cNvPr id="2" name="TextBox 1">
            <a:extLst>
              <a:ext uri="{FF2B5EF4-FFF2-40B4-BE49-F238E27FC236}">
                <a16:creationId xmlns:a16="http://schemas.microsoft.com/office/drawing/2014/main" id="{C8713BD6-5607-0593-D30F-D7E4430E9C4D}"/>
              </a:ext>
            </a:extLst>
          </p:cNvPr>
          <p:cNvSpPr txBox="1"/>
          <p:nvPr/>
        </p:nvSpPr>
        <p:spPr>
          <a:xfrm>
            <a:off x="2860527" y="3044856"/>
            <a:ext cx="1673855" cy="461665"/>
          </a:xfrm>
          <a:prstGeom prst="rect">
            <a:avLst/>
          </a:prstGeom>
          <a:noFill/>
        </p:spPr>
        <p:txBody>
          <a:bodyPr wrap="none" rtlCol="0">
            <a:spAutoFit/>
          </a:bodyPr>
          <a:lstStyle/>
          <a:p>
            <a:pPr algn="ctr"/>
            <a:r>
              <a:rPr lang="en-NL" sz="2400" i="1" dirty="0">
                <a:solidFill>
                  <a:schemeClr val="tx2">
                    <a:lumMod val="75000"/>
                    <a:lumOff val="25000"/>
                  </a:schemeClr>
                </a:solidFill>
                <a:latin typeface="Palatino"/>
              </a:rPr>
              <a:t>Understand</a:t>
            </a:r>
          </a:p>
        </p:txBody>
      </p:sp>
      <p:sp>
        <p:nvSpPr>
          <p:cNvPr id="4" name="TextBox 3">
            <a:extLst>
              <a:ext uri="{FF2B5EF4-FFF2-40B4-BE49-F238E27FC236}">
                <a16:creationId xmlns:a16="http://schemas.microsoft.com/office/drawing/2014/main" id="{2C0C456E-4678-5BF2-D3CD-453D3DF9F969}"/>
              </a:ext>
            </a:extLst>
          </p:cNvPr>
          <p:cNvSpPr txBox="1"/>
          <p:nvPr/>
        </p:nvSpPr>
        <p:spPr>
          <a:xfrm>
            <a:off x="7907888" y="3044855"/>
            <a:ext cx="1152881" cy="461665"/>
          </a:xfrm>
          <a:prstGeom prst="rect">
            <a:avLst/>
          </a:prstGeom>
          <a:noFill/>
        </p:spPr>
        <p:txBody>
          <a:bodyPr wrap="none" rtlCol="0">
            <a:spAutoFit/>
          </a:bodyPr>
          <a:lstStyle/>
          <a:p>
            <a:pPr algn="ctr"/>
            <a:r>
              <a:rPr lang="en-NL" sz="2400" i="1" dirty="0">
                <a:solidFill>
                  <a:schemeClr val="tx2">
                    <a:lumMod val="75000"/>
                    <a:lumOff val="25000"/>
                  </a:schemeClr>
                </a:solidFill>
                <a:latin typeface="Palatino"/>
              </a:rPr>
              <a:t>Explain</a:t>
            </a:r>
          </a:p>
        </p:txBody>
      </p:sp>
      <p:cxnSp>
        <p:nvCxnSpPr>
          <p:cNvPr id="7" name="Straight Connector 6">
            <a:extLst>
              <a:ext uri="{FF2B5EF4-FFF2-40B4-BE49-F238E27FC236}">
                <a16:creationId xmlns:a16="http://schemas.microsoft.com/office/drawing/2014/main" id="{CA6378F9-FA0B-11A3-A6BE-41F54A52C91F}"/>
              </a:ext>
            </a:extLst>
          </p:cNvPr>
          <p:cNvCxnSpPr>
            <a:cxnSpLocks/>
          </p:cNvCxnSpPr>
          <p:nvPr/>
        </p:nvCxnSpPr>
        <p:spPr>
          <a:xfrm>
            <a:off x="6168675" y="2874067"/>
            <a:ext cx="0" cy="2438913"/>
          </a:xfrm>
          <a:prstGeom prst="line">
            <a:avLst/>
          </a:prstGeom>
          <a:ln w="28575" cap="flat" cmpd="sng" algn="ctr">
            <a:solidFill>
              <a:schemeClr val="tx2">
                <a:lumMod val="75000"/>
                <a:lumOff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ounded Rectangle 2">
            <a:extLst>
              <a:ext uri="{FF2B5EF4-FFF2-40B4-BE49-F238E27FC236}">
                <a16:creationId xmlns:a16="http://schemas.microsoft.com/office/drawing/2014/main" id="{FDD870AB-841E-79B4-230A-8EA9FE7A43EB}"/>
              </a:ext>
            </a:extLst>
          </p:cNvPr>
          <p:cNvSpPr/>
          <p:nvPr/>
        </p:nvSpPr>
        <p:spPr>
          <a:xfrm>
            <a:off x="2821862" y="3432576"/>
            <a:ext cx="2263437" cy="144767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NL" dirty="0">
                <a:ln w="0"/>
                <a:solidFill>
                  <a:schemeClr val="tx1"/>
                </a:solidFill>
                <a:effectLst>
                  <a:outerShdw blurRad="38100" dist="19050" dir="2700000" algn="tl" rotWithShape="0">
                    <a:schemeClr val="dk1">
                      <a:alpha val="40000"/>
                    </a:schemeClr>
                  </a:outerShdw>
                </a:effectLst>
                <a:latin typeface="Palatino"/>
              </a:rPr>
              <a:t>- Interviews</a:t>
            </a:r>
          </a:p>
          <a:p>
            <a:r>
              <a:rPr lang="en-NL" dirty="0">
                <a:ln w="0"/>
                <a:solidFill>
                  <a:schemeClr val="tx1"/>
                </a:solidFill>
                <a:effectLst>
                  <a:outerShdw blurRad="38100" dist="19050" dir="2700000" algn="tl" rotWithShape="0">
                    <a:schemeClr val="dk1">
                      <a:alpha val="40000"/>
                    </a:schemeClr>
                  </a:outerShdw>
                </a:effectLst>
                <a:latin typeface="Palatino"/>
              </a:rPr>
              <a:t>- 37 auditors</a:t>
            </a:r>
          </a:p>
          <a:p>
            <a:r>
              <a:rPr lang="en-GB" dirty="0">
                <a:ln w="0"/>
                <a:solidFill>
                  <a:schemeClr val="tx1"/>
                </a:solidFill>
                <a:effectLst>
                  <a:outerShdw blurRad="38100" dist="19050" dir="2700000" algn="tl" rotWithShape="0">
                    <a:schemeClr val="dk1">
                      <a:alpha val="40000"/>
                    </a:schemeClr>
                  </a:outerShdw>
                </a:effectLst>
                <a:latin typeface="Palatino"/>
              </a:rPr>
              <a:t>- A</a:t>
            </a:r>
            <a:r>
              <a:rPr lang="en-NL" dirty="0">
                <a:ln w="0"/>
                <a:solidFill>
                  <a:schemeClr val="tx1"/>
                </a:solidFill>
                <a:effectLst>
                  <a:outerShdw blurRad="38100" dist="19050" dir="2700000" algn="tl" rotWithShape="0">
                    <a:schemeClr val="dk1">
                      <a:alpha val="40000"/>
                    </a:schemeClr>
                  </a:outerShdw>
                </a:effectLst>
                <a:latin typeface="Palatino"/>
              </a:rPr>
              <a:t>ll ranks</a:t>
            </a:r>
          </a:p>
          <a:p>
            <a:r>
              <a:rPr lang="en-NL" dirty="0">
                <a:ln w="0"/>
                <a:solidFill>
                  <a:schemeClr val="tx1"/>
                </a:solidFill>
                <a:effectLst>
                  <a:outerShdw blurRad="38100" dist="19050" dir="2700000" algn="tl" rotWithShape="0">
                    <a:schemeClr val="dk1">
                      <a:alpha val="40000"/>
                    </a:schemeClr>
                  </a:outerShdw>
                </a:effectLst>
                <a:latin typeface="Palatino"/>
              </a:rPr>
              <a:t>- Thematic analysis</a:t>
            </a:r>
          </a:p>
        </p:txBody>
      </p:sp>
      <p:sp>
        <p:nvSpPr>
          <p:cNvPr id="6" name="Rounded Rectangle 5">
            <a:extLst>
              <a:ext uri="{FF2B5EF4-FFF2-40B4-BE49-F238E27FC236}">
                <a16:creationId xmlns:a16="http://schemas.microsoft.com/office/drawing/2014/main" id="{7E017BF1-AEAB-9114-B5FF-6E62BE9A06B2}"/>
              </a:ext>
            </a:extLst>
          </p:cNvPr>
          <p:cNvSpPr/>
          <p:nvPr/>
        </p:nvSpPr>
        <p:spPr>
          <a:xfrm>
            <a:off x="7764304" y="3429000"/>
            <a:ext cx="1679451" cy="144767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NL" dirty="0">
                <a:ln w="0"/>
                <a:solidFill>
                  <a:schemeClr val="tx1"/>
                </a:solidFill>
                <a:effectLst>
                  <a:outerShdw blurRad="38100" dist="19050" dir="2700000" algn="tl" rotWithShape="0">
                    <a:schemeClr val="dk1">
                      <a:alpha val="40000"/>
                    </a:schemeClr>
                  </a:outerShdw>
                </a:effectLst>
                <a:latin typeface="Palatino"/>
              </a:rPr>
              <a:t>- Surveys</a:t>
            </a:r>
          </a:p>
          <a:p>
            <a:r>
              <a:rPr lang="en-NL" dirty="0">
                <a:ln w="0"/>
                <a:solidFill>
                  <a:schemeClr val="tx1"/>
                </a:solidFill>
                <a:effectLst>
                  <a:outerShdw blurRad="38100" dist="19050" dir="2700000" algn="tl" rotWithShape="0">
                    <a:schemeClr val="dk1">
                      <a:alpha val="40000"/>
                    </a:schemeClr>
                  </a:outerShdw>
                </a:effectLst>
                <a:latin typeface="Palatino"/>
              </a:rPr>
              <a:t>- 833 auditors</a:t>
            </a:r>
          </a:p>
          <a:p>
            <a:r>
              <a:rPr lang="en-GB" dirty="0">
                <a:ln w="0"/>
                <a:solidFill>
                  <a:schemeClr val="tx1"/>
                </a:solidFill>
                <a:effectLst>
                  <a:outerShdw blurRad="38100" dist="19050" dir="2700000" algn="tl" rotWithShape="0">
                    <a:schemeClr val="dk1">
                      <a:alpha val="40000"/>
                    </a:schemeClr>
                  </a:outerShdw>
                </a:effectLst>
                <a:latin typeface="Palatino"/>
              </a:rPr>
              <a:t>- T</a:t>
            </a:r>
            <a:r>
              <a:rPr lang="en-NL" dirty="0">
                <a:ln w="0"/>
                <a:solidFill>
                  <a:schemeClr val="tx1"/>
                </a:solidFill>
                <a:effectLst>
                  <a:outerShdw blurRad="38100" dist="19050" dir="2700000" algn="tl" rotWithShape="0">
                    <a:schemeClr val="dk1">
                      <a:alpha val="40000"/>
                    </a:schemeClr>
                  </a:outerShdw>
                </a:effectLst>
                <a:latin typeface="Palatino"/>
              </a:rPr>
              <a:t>wo rounds</a:t>
            </a:r>
          </a:p>
          <a:p>
            <a:r>
              <a:rPr lang="en-NL" dirty="0">
                <a:ln w="0"/>
                <a:solidFill>
                  <a:schemeClr val="tx1"/>
                </a:solidFill>
                <a:effectLst>
                  <a:outerShdw blurRad="38100" dist="19050" dir="2700000" algn="tl" rotWithShape="0">
                    <a:schemeClr val="dk1">
                      <a:alpha val="40000"/>
                    </a:schemeClr>
                  </a:outerShdw>
                </a:effectLst>
                <a:latin typeface="Palatino"/>
              </a:rPr>
              <a:t>- SEM</a:t>
            </a:r>
          </a:p>
        </p:txBody>
      </p:sp>
    </p:spTree>
    <p:extLst>
      <p:ext uri="{BB962C8B-B14F-4D97-AF65-F5344CB8AC3E}">
        <p14:creationId xmlns:p14="http://schemas.microsoft.com/office/powerpoint/2010/main" val="7182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29E-E7A9-58D3-0BCB-A0DA874BC7A0}"/>
              </a:ext>
            </a:extLst>
          </p:cNvPr>
          <p:cNvSpPr>
            <a:spLocks noGrp="1"/>
          </p:cNvSpPr>
          <p:nvPr>
            <p:ph type="ctrTitle"/>
          </p:nvPr>
        </p:nvSpPr>
        <p:spPr>
          <a:xfrm>
            <a:off x="1524000" y="2966105"/>
            <a:ext cx="9144000" cy="925789"/>
          </a:xfrm>
        </p:spPr>
        <p:txBody>
          <a:bodyPr>
            <a:normAutofit/>
          </a:bodyPr>
          <a:lstStyle/>
          <a:p>
            <a:r>
              <a:rPr lang="en-NL" dirty="0">
                <a:solidFill>
                  <a:schemeClr val="tx2">
                    <a:lumMod val="75000"/>
                    <a:lumOff val="25000"/>
                  </a:schemeClr>
                </a:solidFill>
              </a:rPr>
              <a:t>Interviews</a:t>
            </a:r>
          </a:p>
        </p:txBody>
      </p:sp>
      <p:sp>
        <p:nvSpPr>
          <p:cNvPr id="6" name="TextBox 5">
            <a:extLst>
              <a:ext uri="{FF2B5EF4-FFF2-40B4-BE49-F238E27FC236}">
                <a16:creationId xmlns:a16="http://schemas.microsoft.com/office/drawing/2014/main" id="{29B08CB0-730C-A77E-A19B-EC2A9A8B3A77}"/>
              </a:ext>
            </a:extLst>
          </p:cNvPr>
          <p:cNvSpPr txBox="1"/>
          <p:nvPr/>
        </p:nvSpPr>
        <p:spPr>
          <a:xfrm>
            <a:off x="2676117" y="3891894"/>
            <a:ext cx="7098033" cy="369332"/>
          </a:xfrm>
          <a:prstGeom prst="rect">
            <a:avLst/>
          </a:prstGeom>
          <a:noFill/>
        </p:spPr>
        <p:txBody>
          <a:bodyPr wrap="none" rtlCol="0">
            <a:spAutoFit/>
          </a:bodyPr>
          <a:lstStyle/>
          <a:p>
            <a:r>
              <a:rPr lang="en-NL" i="1" dirty="0"/>
              <a:t>Understand the impact of Virtual Teamwork on the auditing profession</a:t>
            </a:r>
          </a:p>
        </p:txBody>
      </p:sp>
    </p:spTree>
    <p:extLst>
      <p:ext uri="{BB962C8B-B14F-4D97-AF65-F5344CB8AC3E}">
        <p14:creationId xmlns:p14="http://schemas.microsoft.com/office/powerpoint/2010/main" val="395966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6596-EC49-7893-A2DE-B42D72D458D6}"/>
              </a:ext>
            </a:extLst>
          </p:cNvPr>
          <p:cNvSpPr>
            <a:spLocks noGrp="1"/>
          </p:cNvSpPr>
          <p:nvPr>
            <p:ph type="title"/>
          </p:nvPr>
        </p:nvSpPr>
        <p:spPr>
          <a:xfrm>
            <a:off x="2144805" y="1315383"/>
            <a:ext cx="7902389" cy="1325563"/>
          </a:xfrm>
        </p:spPr>
        <p:txBody>
          <a:bodyPr/>
          <a:lstStyle/>
          <a:p>
            <a:pPr algn="ctr"/>
            <a:r>
              <a:rPr lang="en-NL" dirty="0">
                <a:solidFill>
                  <a:schemeClr val="tx2">
                    <a:lumMod val="75000"/>
                    <a:lumOff val="25000"/>
                  </a:schemeClr>
                </a:solidFill>
              </a:rPr>
              <a:t>Perceptions of virtual teamwork</a:t>
            </a:r>
          </a:p>
        </p:txBody>
      </p:sp>
      <p:sp>
        <p:nvSpPr>
          <p:cNvPr id="10" name="TextBox 9">
            <a:extLst>
              <a:ext uri="{FF2B5EF4-FFF2-40B4-BE49-F238E27FC236}">
                <a16:creationId xmlns:a16="http://schemas.microsoft.com/office/drawing/2014/main" id="{B1A59514-5161-3FF7-3360-F3598ECCC140}"/>
              </a:ext>
            </a:extLst>
          </p:cNvPr>
          <p:cNvSpPr txBox="1"/>
          <p:nvPr/>
        </p:nvSpPr>
        <p:spPr>
          <a:xfrm>
            <a:off x="2904562" y="4127408"/>
            <a:ext cx="2008094" cy="923330"/>
          </a:xfrm>
          <a:prstGeom prst="rect">
            <a:avLst/>
          </a:prstGeom>
          <a:noFill/>
        </p:spPr>
        <p:txBody>
          <a:bodyPr wrap="square" rtlCol="0">
            <a:spAutoFit/>
          </a:bodyPr>
          <a:lstStyle/>
          <a:p>
            <a:pPr algn="ctr"/>
            <a:r>
              <a:rPr lang="en-NL" i="1" dirty="0">
                <a:solidFill>
                  <a:schemeClr val="tx2">
                    <a:lumMod val="75000"/>
                    <a:lumOff val="25000"/>
                  </a:schemeClr>
                </a:solidFill>
              </a:rPr>
              <a:t>Virtual teamwork</a:t>
            </a:r>
          </a:p>
          <a:p>
            <a:pPr algn="ctr"/>
            <a:r>
              <a:rPr lang="en-GB" i="1" dirty="0">
                <a:solidFill>
                  <a:schemeClr val="tx2">
                    <a:lumMod val="75000"/>
                    <a:lumOff val="25000"/>
                  </a:schemeClr>
                </a:solidFill>
              </a:rPr>
              <a:t>I</a:t>
            </a:r>
            <a:r>
              <a:rPr lang="en-NL" i="1" dirty="0">
                <a:solidFill>
                  <a:schemeClr val="tx2">
                    <a:lumMod val="75000"/>
                    <a:lumOff val="25000"/>
                  </a:schemeClr>
                </a:solidFill>
              </a:rPr>
              <a:t>s a viable way of working</a:t>
            </a:r>
          </a:p>
        </p:txBody>
      </p:sp>
      <p:sp>
        <p:nvSpPr>
          <p:cNvPr id="11" name="TextBox 10">
            <a:extLst>
              <a:ext uri="{FF2B5EF4-FFF2-40B4-BE49-F238E27FC236}">
                <a16:creationId xmlns:a16="http://schemas.microsoft.com/office/drawing/2014/main" id="{50800135-B180-3B54-BA3E-DA89671FA9C0}"/>
              </a:ext>
            </a:extLst>
          </p:cNvPr>
          <p:cNvSpPr txBox="1"/>
          <p:nvPr/>
        </p:nvSpPr>
        <p:spPr>
          <a:xfrm>
            <a:off x="5091952" y="4148981"/>
            <a:ext cx="2008094" cy="1200329"/>
          </a:xfrm>
          <a:prstGeom prst="rect">
            <a:avLst/>
          </a:prstGeom>
          <a:noFill/>
        </p:spPr>
        <p:txBody>
          <a:bodyPr wrap="square" rtlCol="0">
            <a:spAutoFit/>
          </a:bodyPr>
          <a:lstStyle/>
          <a:p>
            <a:pPr algn="ctr"/>
            <a:r>
              <a:rPr lang="en-NL" i="1" dirty="0">
                <a:solidFill>
                  <a:schemeClr val="tx2">
                    <a:lumMod val="75000"/>
                    <a:lumOff val="25000"/>
                  </a:schemeClr>
                </a:solidFill>
              </a:rPr>
              <a:t>The negative impact is perceived as limited</a:t>
            </a:r>
          </a:p>
        </p:txBody>
      </p:sp>
      <p:sp>
        <p:nvSpPr>
          <p:cNvPr id="12" name="TextBox 11">
            <a:extLst>
              <a:ext uri="{FF2B5EF4-FFF2-40B4-BE49-F238E27FC236}">
                <a16:creationId xmlns:a16="http://schemas.microsoft.com/office/drawing/2014/main" id="{A41B06CF-BCD0-850F-FEE6-32C298D10B09}"/>
              </a:ext>
            </a:extLst>
          </p:cNvPr>
          <p:cNvSpPr txBox="1"/>
          <p:nvPr/>
        </p:nvSpPr>
        <p:spPr>
          <a:xfrm>
            <a:off x="7279342" y="4127408"/>
            <a:ext cx="2008094" cy="923330"/>
          </a:xfrm>
          <a:prstGeom prst="rect">
            <a:avLst/>
          </a:prstGeom>
          <a:noFill/>
        </p:spPr>
        <p:txBody>
          <a:bodyPr wrap="square" rtlCol="0">
            <a:spAutoFit/>
          </a:bodyPr>
          <a:lstStyle/>
          <a:p>
            <a:pPr algn="ctr"/>
            <a:r>
              <a:rPr lang="en-NL" i="1" dirty="0">
                <a:solidFill>
                  <a:schemeClr val="tx2">
                    <a:lumMod val="75000"/>
                    <a:lumOff val="25000"/>
                  </a:schemeClr>
                </a:solidFill>
              </a:rPr>
              <a:t>There are skeptics but still find quality sufficient</a:t>
            </a:r>
          </a:p>
        </p:txBody>
      </p:sp>
      <p:pic>
        <p:nvPicPr>
          <p:cNvPr id="13" name="Graphic 12" descr="Muscular arm outline">
            <a:extLst>
              <a:ext uri="{FF2B5EF4-FFF2-40B4-BE49-F238E27FC236}">
                <a16:creationId xmlns:a16="http://schemas.microsoft.com/office/drawing/2014/main" id="{D6EDE56C-B2BD-4F64-75AD-FE4AD32963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799" y="3048000"/>
            <a:ext cx="914400" cy="914400"/>
          </a:xfrm>
          <a:prstGeom prst="rect">
            <a:avLst/>
          </a:prstGeom>
        </p:spPr>
      </p:pic>
      <p:pic>
        <p:nvPicPr>
          <p:cNvPr id="15" name="Graphic 14" descr="Call centre outline">
            <a:extLst>
              <a:ext uri="{FF2B5EF4-FFF2-40B4-BE49-F238E27FC236}">
                <a16:creationId xmlns:a16="http://schemas.microsoft.com/office/drawing/2014/main" id="{E926245C-2BF7-75CA-B84A-4B03536083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51409" y="3048000"/>
            <a:ext cx="914400" cy="914400"/>
          </a:xfrm>
          <a:prstGeom prst="rect">
            <a:avLst/>
          </a:prstGeom>
        </p:spPr>
      </p:pic>
      <p:pic>
        <p:nvPicPr>
          <p:cNvPr id="17" name="Graphic 16" descr="Heartbeat outline">
            <a:extLst>
              <a:ext uri="{FF2B5EF4-FFF2-40B4-BE49-F238E27FC236}">
                <a16:creationId xmlns:a16="http://schemas.microsoft.com/office/drawing/2014/main" id="{9AAEB847-ECAE-C6EB-377D-B8881C7511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26189" y="3048000"/>
            <a:ext cx="914400" cy="914400"/>
          </a:xfrm>
          <a:prstGeom prst="rect">
            <a:avLst/>
          </a:prstGeom>
        </p:spPr>
      </p:pic>
    </p:spTree>
    <p:extLst>
      <p:ext uri="{BB962C8B-B14F-4D97-AF65-F5344CB8AC3E}">
        <p14:creationId xmlns:p14="http://schemas.microsoft.com/office/powerpoint/2010/main" val="309477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4F276A-C429-475B-D548-67491A601265}"/>
              </a:ext>
            </a:extLst>
          </p:cNvPr>
          <p:cNvSpPr/>
          <p:nvPr/>
        </p:nvSpPr>
        <p:spPr>
          <a:xfrm>
            <a:off x="1902681" y="4260246"/>
            <a:ext cx="3299012" cy="215153"/>
          </a:xfrm>
          <a:prstGeom prst="rect">
            <a:avLst/>
          </a:prstGeom>
          <a:solidFill>
            <a:schemeClr val="bg1">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L"/>
          </a:p>
        </p:txBody>
      </p:sp>
      <p:sp>
        <p:nvSpPr>
          <p:cNvPr id="7" name="Rectangle 6">
            <a:extLst>
              <a:ext uri="{FF2B5EF4-FFF2-40B4-BE49-F238E27FC236}">
                <a16:creationId xmlns:a16="http://schemas.microsoft.com/office/drawing/2014/main" id="{B415F6FA-FC9F-EE78-F4F4-4CAEF1106491}"/>
              </a:ext>
            </a:extLst>
          </p:cNvPr>
          <p:cNvSpPr/>
          <p:nvPr/>
        </p:nvSpPr>
        <p:spPr>
          <a:xfrm>
            <a:off x="7039458" y="4260247"/>
            <a:ext cx="3299012" cy="215153"/>
          </a:xfrm>
          <a:prstGeom prst="rect">
            <a:avLst/>
          </a:prstGeom>
          <a:solidFill>
            <a:schemeClr val="bg1">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L"/>
          </a:p>
        </p:txBody>
      </p:sp>
      <p:sp>
        <p:nvSpPr>
          <p:cNvPr id="8" name="TextBox 7">
            <a:extLst>
              <a:ext uri="{FF2B5EF4-FFF2-40B4-BE49-F238E27FC236}">
                <a16:creationId xmlns:a16="http://schemas.microsoft.com/office/drawing/2014/main" id="{7CC79CDD-7062-960E-5E63-161233D56F70}"/>
              </a:ext>
            </a:extLst>
          </p:cNvPr>
          <p:cNvSpPr txBox="1"/>
          <p:nvPr/>
        </p:nvSpPr>
        <p:spPr>
          <a:xfrm>
            <a:off x="2881393" y="4648240"/>
            <a:ext cx="1341586" cy="369332"/>
          </a:xfrm>
          <a:prstGeom prst="rect">
            <a:avLst/>
          </a:prstGeom>
          <a:noFill/>
        </p:spPr>
        <p:txBody>
          <a:bodyPr wrap="none" rtlCol="0">
            <a:spAutoFit/>
          </a:bodyPr>
          <a:lstStyle/>
          <a:p>
            <a:pPr algn="ctr"/>
            <a:r>
              <a:rPr lang="en-NL" i="1" dirty="0">
                <a:solidFill>
                  <a:schemeClr val="tx2">
                    <a:lumMod val="75000"/>
                    <a:lumOff val="25000"/>
                  </a:schemeClr>
                </a:solidFill>
              </a:rPr>
              <a:t>Advantages</a:t>
            </a:r>
          </a:p>
        </p:txBody>
      </p:sp>
      <p:sp>
        <p:nvSpPr>
          <p:cNvPr id="12" name="TextBox 11">
            <a:extLst>
              <a:ext uri="{FF2B5EF4-FFF2-40B4-BE49-F238E27FC236}">
                <a16:creationId xmlns:a16="http://schemas.microsoft.com/office/drawing/2014/main" id="{B19D7F86-699C-5304-91E5-CAF2CCFC218E}"/>
              </a:ext>
            </a:extLst>
          </p:cNvPr>
          <p:cNvSpPr txBox="1"/>
          <p:nvPr/>
        </p:nvSpPr>
        <p:spPr>
          <a:xfrm>
            <a:off x="7812408" y="4641651"/>
            <a:ext cx="1654812" cy="369332"/>
          </a:xfrm>
          <a:prstGeom prst="rect">
            <a:avLst/>
          </a:prstGeom>
          <a:noFill/>
        </p:spPr>
        <p:txBody>
          <a:bodyPr wrap="none" rtlCol="0">
            <a:spAutoFit/>
          </a:bodyPr>
          <a:lstStyle/>
          <a:p>
            <a:pPr algn="ctr"/>
            <a:r>
              <a:rPr lang="en-NL" i="1" dirty="0">
                <a:solidFill>
                  <a:schemeClr val="tx2">
                    <a:lumMod val="75000"/>
                    <a:lumOff val="25000"/>
                  </a:schemeClr>
                </a:solidFill>
              </a:rPr>
              <a:t>Disadvantages</a:t>
            </a:r>
          </a:p>
        </p:txBody>
      </p:sp>
      <p:sp>
        <p:nvSpPr>
          <p:cNvPr id="13" name="Title 1">
            <a:extLst>
              <a:ext uri="{FF2B5EF4-FFF2-40B4-BE49-F238E27FC236}">
                <a16:creationId xmlns:a16="http://schemas.microsoft.com/office/drawing/2014/main" id="{E0A54372-8B04-BAD3-5B65-2BFE2E89EEF4}"/>
              </a:ext>
            </a:extLst>
          </p:cNvPr>
          <p:cNvSpPr>
            <a:spLocks noGrp="1"/>
          </p:cNvSpPr>
          <p:nvPr>
            <p:ph type="title"/>
          </p:nvPr>
        </p:nvSpPr>
        <p:spPr>
          <a:xfrm>
            <a:off x="2144805" y="1272191"/>
            <a:ext cx="7902389" cy="1325563"/>
          </a:xfrm>
        </p:spPr>
        <p:txBody>
          <a:bodyPr/>
          <a:lstStyle/>
          <a:p>
            <a:pPr algn="ctr"/>
            <a:r>
              <a:rPr lang="en-NL" dirty="0">
                <a:solidFill>
                  <a:schemeClr val="tx2">
                    <a:lumMod val="75000"/>
                    <a:lumOff val="25000"/>
                  </a:schemeClr>
                </a:solidFill>
              </a:rPr>
              <a:t>The advantages and disadvantages of virtual teamwork</a:t>
            </a:r>
          </a:p>
        </p:txBody>
      </p:sp>
      <p:sp>
        <p:nvSpPr>
          <p:cNvPr id="3" name="TextBox 2">
            <a:extLst>
              <a:ext uri="{FF2B5EF4-FFF2-40B4-BE49-F238E27FC236}">
                <a16:creationId xmlns:a16="http://schemas.microsoft.com/office/drawing/2014/main" id="{BA84D7E7-7219-F617-1C0E-3A1FDD1E8494}"/>
              </a:ext>
            </a:extLst>
          </p:cNvPr>
          <p:cNvSpPr txBox="1"/>
          <p:nvPr/>
        </p:nvSpPr>
        <p:spPr>
          <a:xfrm>
            <a:off x="6707416" y="3090695"/>
            <a:ext cx="3864796" cy="1169551"/>
          </a:xfrm>
          <a:prstGeom prst="rect">
            <a:avLst/>
          </a:prstGeom>
          <a:noFill/>
        </p:spPr>
        <p:txBody>
          <a:bodyPr wrap="square" rtlCol="0">
            <a:spAutoFit/>
          </a:bodyPr>
          <a:lstStyle/>
          <a:p>
            <a:pPr algn="ctr"/>
            <a:r>
              <a:rPr lang="en-GB" sz="1400" dirty="0"/>
              <a:t>Diminished contextual understanding</a:t>
            </a:r>
          </a:p>
          <a:p>
            <a:pPr algn="ctr"/>
            <a:r>
              <a:rPr lang="en-GB" sz="1400" dirty="0"/>
              <a:t>Reduced efficiency of teamwork</a:t>
            </a:r>
          </a:p>
          <a:p>
            <a:pPr algn="ctr"/>
            <a:r>
              <a:rPr lang="en-GB" sz="1400" dirty="0"/>
              <a:t>Decreased communication</a:t>
            </a:r>
          </a:p>
          <a:p>
            <a:pPr algn="ctr"/>
            <a:r>
              <a:rPr lang="en-GB" sz="1400" dirty="0"/>
              <a:t>Increased challenges of management</a:t>
            </a:r>
          </a:p>
          <a:p>
            <a:pPr algn="ctr"/>
            <a:r>
              <a:rPr lang="en-GB" sz="1400" dirty="0"/>
              <a:t>Reduced visibility of  leadership</a:t>
            </a:r>
          </a:p>
        </p:txBody>
      </p:sp>
      <p:sp>
        <p:nvSpPr>
          <p:cNvPr id="4" name="TextBox 3">
            <a:extLst>
              <a:ext uri="{FF2B5EF4-FFF2-40B4-BE49-F238E27FC236}">
                <a16:creationId xmlns:a16="http://schemas.microsoft.com/office/drawing/2014/main" id="{01597470-3107-2CF7-9A22-DA3E2EC06174}"/>
              </a:ext>
            </a:extLst>
          </p:cNvPr>
          <p:cNvSpPr txBox="1"/>
          <p:nvPr/>
        </p:nvSpPr>
        <p:spPr>
          <a:xfrm>
            <a:off x="1619788" y="2444364"/>
            <a:ext cx="3864796" cy="1815882"/>
          </a:xfrm>
          <a:prstGeom prst="rect">
            <a:avLst/>
          </a:prstGeom>
          <a:noFill/>
        </p:spPr>
        <p:txBody>
          <a:bodyPr wrap="square" rtlCol="0">
            <a:spAutoFit/>
          </a:bodyPr>
          <a:lstStyle/>
          <a:p>
            <a:pPr algn="ctr"/>
            <a:r>
              <a:rPr lang="en-NL" sz="1400" dirty="0"/>
              <a:t>Reduced carbon emissions </a:t>
            </a:r>
          </a:p>
          <a:p>
            <a:pPr algn="ctr"/>
            <a:r>
              <a:rPr lang="en-NL" sz="1400" dirty="0"/>
              <a:t>Improved work/life balance</a:t>
            </a:r>
          </a:p>
          <a:p>
            <a:pPr algn="ctr"/>
            <a:r>
              <a:rPr lang="en-NL" sz="1400" dirty="0"/>
              <a:t>Less office space needed</a:t>
            </a:r>
          </a:p>
          <a:p>
            <a:pPr algn="ctr"/>
            <a:r>
              <a:rPr lang="en-GB" sz="1400" dirty="0"/>
              <a:t>Fewer</a:t>
            </a:r>
            <a:r>
              <a:rPr lang="en-NL" sz="1400" dirty="0"/>
              <a:t> distractions</a:t>
            </a:r>
          </a:p>
          <a:p>
            <a:pPr algn="ctr"/>
            <a:r>
              <a:rPr lang="en-NL" sz="1400" dirty="0"/>
              <a:t>Increase flexibility</a:t>
            </a:r>
          </a:p>
          <a:p>
            <a:pPr algn="ctr"/>
            <a:r>
              <a:rPr lang="en-NL" sz="1400" dirty="0"/>
              <a:t>Local availability of global talent</a:t>
            </a:r>
          </a:p>
          <a:p>
            <a:pPr algn="ctr"/>
            <a:r>
              <a:rPr lang="en-NL" sz="1400" dirty="0"/>
              <a:t>Cost reductions</a:t>
            </a:r>
          </a:p>
          <a:p>
            <a:pPr algn="ctr"/>
            <a:r>
              <a:rPr lang="en-NL" sz="1400" dirty="0"/>
              <a:t>Decreased commute</a:t>
            </a:r>
          </a:p>
        </p:txBody>
      </p:sp>
    </p:spTree>
    <p:extLst>
      <p:ext uri="{BB962C8B-B14F-4D97-AF65-F5344CB8AC3E}">
        <p14:creationId xmlns:p14="http://schemas.microsoft.com/office/powerpoint/2010/main" val="23630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4F276A-C429-475B-D548-67491A601265}"/>
              </a:ext>
            </a:extLst>
          </p:cNvPr>
          <p:cNvSpPr/>
          <p:nvPr/>
        </p:nvSpPr>
        <p:spPr>
          <a:xfrm>
            <a:off x="1839619" y="5978687"/>
            <a:ext cx="3299012" cy="215153"/>
          </a:xfrm>
          <a:prstGeom prst="rect">
            <a:avLst/>
          </a:prstGeom>
          <a:solidFill>
            <a:schemeClr val="bg1">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L"/>
          </a:p>
        </p:txBody>
      </p:sp>
      <p:sp>
        <p:nvSpPr>
          <p:cNvPr id="7" name="Rectangle 6">
            <a:extLst>
              <a:ext uri="{FF2B5EF4-FFF2-40B4-BE49-F238E27FC236}">
                <a16:creationId xmlns:a16="http://schemas.microsoft.com/office/drawing/2014/main" id="{B415F6FA-FC9F-EE78-F4F4-4CAEF1106491}"/>
              </a:ext>
            </a:extLst>
          </p:cNvPr>
          <p:cNvSpPr/>
          <p:nvPr/>
        </p:nvSpPr>
        <p:spPr>
          <a:xfrm>
            <a:off x="6976396" y="5978688"/>
            <a:ext cx="3299012" cy="215153"/>
          </a:xfrm>
          <a:prstGeom prst="rect">
            <a:avLst/>
          </a:prstGeom>
          <a:solidFill>
            <a:schemeClr val="bg1">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L"/>
          </a:p>
        </p:txBody>
      </p:sp>
      <p:sp>
        <p:nvSpPr>
          <p:cNvPr id="8" name="TextBox 7">
            <a:extLst>
              <a:ext uri="{FF2B5EF4-FFF2-40B4-BE49-F238E27FC236}">
                <a16:creationId xmlns:a16="http://schemas.microsoft.com/office/drawing/2014/main" id="{7CC79CDD-7062-960E-5E63-161233D56F70}"/>
              </a:ext>
            </a:extLst>
          </p:cNvPr>
          <p:cNvSpPr txBox="1"/>
          <p:nvPr/>
        </p:nvSpPr>
        <p:spPr>
          <a:xfrm>
            <a:off x="2818332" y="6360092"/>
            <a:ext cx="1341586" cy="369332"/>
          </a:xfrm>
          <a:prstGeom prst="rect">
            <a:avLst/>
          </a:prstGeom>
          <a:noFill/>
        </p:spPr>
        <p:txBody>
          <a:bodyPr wrap="none" rtlCol="0">
            <a:spAutoFit/>
          </a:bodyPr>
          <a:lstStyle/>
          <a:p>
            <a:pPr algn="ctr"/>
            <a:r>
              <a:rPr lang="en-NL" i="1" dirty="0">
                <a:solidFill>
                  <a:schemeClr val="tx2">
                    <a:lumMod val="75000"/>
                    <a:lumOff val="25000"/>
                  </a:schemeClr>
                </a:solidFill>
              </a:rPr>
              <a:t>Advantages</a:t>
            </a:r>
          </a:p>
        </p:txBody>
      </p:sp>
      <p:sp>
        <p:nvSpPr>
          <p:cNvPr id="12" name="TextBox 11">
            <a:extLst>
              <a:ext uri="{FF2B5EF4-FFF2-40B4-BE49-F238E27FC236}">
                <a16:creationId xmlns:a16="http://schemas.microsoft.com/office/drawing/2014/main" id="{B19D7F86-699C-5304-91E5-CAF2CCFC218E}"/>
              </a:ext>
            </a:extLst>
          </p:cNvPr>
          <p:cNvSpPr txBox="1"/>
          <p:nvPr/>
        </p:nvSpPr>
        <p:spPr>
          <a:xfrm>
            <a:off x="7839660" y="6360092"/>
            <a:ext cx="1654812" cy="369332"/>
          </a:xfrm>
          <a:prstGeom prst="rect">
            <a:avLst/>
          </a:prstGeom>
          <a:noFill/>
        </p:spPr>
        <p:txBody>
          <a:bodyPr wrap="none" rtlCol="0">
            <a:spAutoFit/>
          </a:bodyPr>
          <a:lstStyle/>
          <a:p>
            <a:pPr algn="ctr"/>
            <a:r>
              <a:rPr lang="en-NL" i="1" dirty="0">
                <a:solidFill>
                  <a:schemeClr val="tx2">
                    <a:lumMod val="75000"/>
                    <a:lumOff val="25000"/>
                  </a:schemeClr>
                </a:solidFill>
              </a:rPr>
              <a:t>Disadvantages</a:t>
            </a:r>
          </a:p>
        </p:txBody>
      </p:sp>
      <p:sp>
        <p:nvSpPr>
          <p:cNvPr id="13" name="Title 1">
            <a:extLst>
              <a:ext uri="{FF2B5EF4-FFF2-40B4-BE49-F238E27FC236}">
                <a16:creationId xmlns:a16="http://schemas.microsoft.com/office/drawing/2014/main" id="{E0A54372-8B04-BAD3-5B65-2BFE2E89EEF4}"/>
              </a:ext>
            </a:extLst>
          </p:cNvPr>
          <p:cNvSpPr>
            <a:spLocks noGrp="1"/>
          </p:cNvSpPr>
          <p:nvPr>
            <p:ph type="title"/>
          </p:nvPr>
        </p:nvSpPr>
        <p:spPr>
          <a:xfrm>
            <a:off x="2144805" y="1130434"/>
            <a:ext cx="7902389" cy="1325563"/>
          </a:xfrm>
        </p:spPr>
        <p:txBody>
          <a:bodyPr/>
          <a:lstStyle/>
          <a:p>
            <a:pPr algn="ctr"/>
            <a:r>
              <a:rPr lang="en-NL" dirty="0">
                <a:solidFill>
                  <a:schemeClr val="tx2">
                    <a:lumMod val="75000"/>
                    <a:lumOff val="25000"/>
                  </a:schemeClr>
                </a:solidFill>
              </a:rPr>
              <a:t>The advantages and disadvantages of virtual teamwork</a:t>
            </a:r>
          </a:p>
        </p:txBody>
      </p:sp>
      <p:sp>
        <p:nvSpPr>
          <p:cNvPr id="2" name="TextBox 1">
            <a:extLst>
              <a:ext uri="{FF2B5EF4-FFF2-40B4-BE49-F238E27FC236}">
                <a16:creationId xmlns:a16="http://schemas.microsoft.com/office/drawing/2014/main" id="{04DA32FB-9A81-1DBB-6F55-64870D025703}"/>
              </a:ext>
            </a:extLst>
          </p:cNvPr>
          <p:cNvSpPr txBox="1"/>
          <p:nvPr/>
        </p:nvSpPr>
        <p:spPr>
          <a:xfrm>
            <a:off x="1556727" y="2008369"/>
            <a:ext cx="3864796" cy="3970318"/>
          </a:xfrm>
          <a:prstGeom prst="rect">
            <a:avLst/>
          </a:prstGeom>
          <a:noFill/>
        </p:spPr>
        <p:txBody>
          <a:bodyPr wrap="square" rtlCol="0">
            <a:spAutoFit/>
          </a:bodyPr>
          <a:lstStyle/>
          <a:p>
            <a:pPr algn="ctr"/>
            <a:r>
              <a:rPr lang="en-NL" sz="1400" i="1" dirty="0"/>
              <a:t>Increased formalized learning</a:t>
            </a:r>
          </a:p>
          <a:p>
            <a:pPr algn="ctr"/>
            <a:r>
              <a:rPr lang="en-NL" sz="1400" i="1" dirty="0"/>
              <a:t>Increased span of control</a:t>
            </a:r>
          </a:p>
          <a:p>
            <a:pPr algn="ctr"/>
            <a:r>
              <a:rPr lang="en-NL" sz="1400" i="1" dirty="0"/>
              <a:t>Increased availability managers</a:t>
            </a:r>
          </a:p>
          <a:p>
            <a:pPr algn="ctr"/>
            <a:r>
              <a:rPr lang="en-NL" sz="1400" i="1" dirty="0"/>
              <a:t>Improved connection components</a:t>
            </a:r>
          </a:p>
          <a:p>
            <a:pPr algn="ctr"/>
            <a:r>
              <a:rPr lang="en-NL" sz="1400" i="1" dirty="0"/>
              <a:t>Improved digitalisation</a:t>
            </a:r>
          </a:p>
          <a:p>
            <a:pPr algn="ctr"/>
            <a:r>
              <a:rPr lang="en-NL" sz="1400" i="1" dirty="0"/>
              <a:t>Increased individual productivity</a:t>
            </a:r>
          </a:p>
          <a:p>
            <a:pPr algn="ctr"/>
            <a:r>
              <a:rPr lang="en-NL" sz="1400" i="1" dirty="0"/>
              <a:t>Increased learning from mistakes</a:t>
            </a:r>
          </a:p>
          <a:p>
            <a:pPr algn="ctr"/>
            <a:r>
              <a:rPr lang="en-NL" sz="1400" i="1" dirty="0"/>
              <a:t>Better preparation client</a:t>
            </a:r>
          </a:p>
          <a:p>
            <a:pPr algn="ctr"/>
            <a:r>
              <a:rPr lang="en-NL" sz="1400" i="1" dirty="0"/>
              <a:t>Improved meeting structure</a:t>
            </a:r>
          </a:p>
          <a:p>
            <a:pPr algn="ctr"/>
            <a:endParaRPr lang="en-NL" sz="1400" i="1" dirty="0"/>
          </a:p>
          <a:p>
            <a:pPr algn="ctr"/>
            <a:r>
              <a:rPr lang="en-NL" sz="1400" dirty="0"/>
              <a:t>Reduced carbon emissions </a:t>
            </a:r>
          </a:p>
          <a:p>
            <a:pPr algn="ctr"/>
            <a:r>
              <a:rPr lang="en-NL" sz="1400" dirty="0"/>
              <a:t>Improved work/life balance</a:t>
            </a:r>
          </a:p>
          <a:p>
            <a:pPr algn="ctr"/>
            <a:r>
              <a:rPr lang="en-NL" sz="1400" dirty="0"/>
              <a:t>Less office space needed</a:t>
            </a:r>
          </a:p>
          <a:p>
            <a:pPr algn="ctr"/>
            <a:r>
              <a:rPr lang="en-GB" sz="1400" dirty="0"/>
              <a:t>Fewer</a:t>
            </a:r>
            <a:r>
              <a:rPr lang="en-NL" sz="1400" dirty="0"/>
              <a:t> distractions</a:t>
            </a:r>
          </a:p>
          <a:p>
            <a:pPr algn="ctr"/>
            <a:r>
              <a:rPr lang="en-NL" sz="1400" dirty="0"/>
              <a:t>Increased flexibility</a:t>
            </a:r>
          </a:p>
          <a:p>
            <a:pPr algn="ctr"/>
            <a:r>
              <a:rPr lang="en-NL" sz="1400" dirty="0"/>
              <a:t>Local availability of global talent</a:t>
            </a:r>
          </a:p>
          <a:p>
            <a:pPr algn="ctr"/>
            <a:r>
              <a:rPr lang="en-NL" sz="1400" dirty="0"/>
              <a:t>Cost reductions</a:t>
            </a:r>
          </a:p>
          <a:p>
            <a:pPr algn="ctr"/>
            <a:r>
              <a:rPr lang="en-NL" sz="1400" dirty="0"/>
              <a:t>Decreased commute</a:t>
            </a:r>
          </a:p>
        </p:txBody>
      </p:sp>
      <p:sp>
        <p:nvSpPr>
          <p:cNvPr id="5" name="TextBox 4">
            <a:extLst>
              <a:ext uri="{FF2B5EF4-FFF2-40B4-BE49-F238E27FC236}">
                <a16:creationId xmlns:a16="http://schemas.microsoft.com/office/drawing/2014/main" id="{E706BA9F-5D75-846F-5875-B7D7843F6936}"/>
              </a:ext>
            </a:extLst>
          </p:cNvPr>
          <p:cNvSpPr txBox="1"/>
          <p:nvPr/>
        </p:nvSpPr>
        <p:spPr>
          <a:xfrm>
            <a:off x="6693504" y="2008369"/>
            <a:ext cx="3864796" cy="3970318"/>
          </a:xfrm>
          <a:prstGeom prst="rect">
            <a:avLst/>
          </a:prstGeom>
          <a:noFill/>
        </p:spPr>
        <p:txBody>
          <a:bodyPr wrap="square" rtlCol="0">
            <a:spAutoFit/>
          </a:bodyPr>
          <a:lstStyle/>
          <a:p>
            <a:pPr algn="ctr"/>
            <a:r>
              <a:rPr lang="en-GB" sz="1400" i="1" dirty="0"/>
              <a:t>I</a:t>
            </a:r>
            <a:r>
              <a:rPr lang="en-NL" sz="1400" i="1" dirty="0"/>
              <a:t>ncreased emphasis </a:t>
            </a:r>
            <a:r>
              <a:rPr lang="en-GB" sz="1400" i="1" dirty="0"/>
              <a:t>on </a:t>
            </a:r>
            <a:r>
              <a:rPr lang="en-NL" sz="1400" i="1" dirty="0"/>
              <a:t>review activities</a:t>
            </a:r>
          </a:p>
          <a:p>
            <a:pPr algn="ctr"/>
            <a:r>
              <a:rPr lang="en-NL" sz="1400" i="1" dirty="0"/>
              <a:t>Dimi</a:t>
            </a:r>
            <a:r>
              <a:rPr lang="en-GB" sz="1400" i="1" dirty="0" err="1"/>
              <a:t>ni</a:t>
            </a:r>
            <a:r>
              <a:rPr lang="en-NL" sz="1400" i="1" dirty="0"/>
              <a:t>shed binding with firm</a:t>
            </a:r>
          </a:p>
          <a:p>
            <a:pPr algn="ctr"/>
            <a:r>
              <a:rPr lang="en-GB" sz="1400" i="1" dirty="0"/>
              <a:t>Increased perceived firm control</a:t>
            </a:r>
          </a:p>
          <a:p>
            <a:pPr algn="ctr"/>
            <a:r>
              <a:rPr lang="en-GB" sz="1400" i="1" dirty="0"/>
              <a:t>Increased work pressure on management</a:t>
            </a:r>
          </a:p>
          <a:p>
            <a:pPr algn="ctr"/>
            <a:r>
              <a:rPr lang="en-GB" sz="1400" i="1" dirty="0"/>
              <a:t>Reduced justifiability of invoicing</a:t>
            </a:r>
          </a:p>
          <a:p>
            <a:pPr algn="ctr"/>
            <a:r>
              <a:rPr lang="en-GB" sz="1400" i="1" dirty="0"/>
              <a:t>Decreased interactions clients</a:t>
            </a:r>
          </a:p>
          <a:p>
            <a:pPr algn="ctr"/>
            <a:r>
              <a:rPr lang="en-GB" sz="1400" i="1" dirty="0"/>
              <a:t>Decreased motivation coworkers</a:t>
            </a:r>
          </a:p>
          <a:p>
            <a:pPr algn="ctr"/>
            <a:r>
              <a:rPr lang="en-GB" sz="1400" i="1" dirty="0"/>
              <a:t>Reduced build-up of social capital</a:t>
            </a:r>
          </a:p>
          <a:p>
            <a:pPr algn="ctr"/>
            <a:r>
              <a:rPr lang="en-GB" sz="1400" i="1" dirty="0"/>
              <a:t>Increased obscurity of fraud</a:t>
            </a:r>
          </a:p>
          <a:p>
            <a:pPr algn="ctr"/>
            <a:r>
              <a:rPr lang="en-GB" sz="1400" i="1" dirty="0"/>
              <a:t>Increased pressures to be available</a:t>
            </a:r>
          </a:p>
          <a:p>
            <a:pPr algn="ctr"/>
            <a:r>
              <a:rPr lang="en-GB" sz="1400" i="1" dirty="0"/>
              <a:t>Increased exhaustion</a:t>
            </a:r>
          </a:p>
          <a:p>
            <a:pPr algn="ctr"/>
            <a:r>
              <a:rPr lang="en-GB" sz="1400" i="1" dirty="0"/>
              <a:t>A</a:t>
            </a:r>
            <a:r>
              <a:rPr lang="en-NL" sz="1400" i="1" dirty="0"/>
              <a:t>dditional challenges first-year auditors</a:t>
            </a:r>
            <a:endParaRPr lang="en-GB" sz="1400" i="1" dirty="0"/>
          </a:p>
          <a:p>
            <a:pPr algn="ctr"/>
            <a:endParaRPr lang="en-GB" sz="1400" i="1" dirty="0"/>
          </a:p>
          <a:p>
            <a:pPr algn="ctr"/>
            <a:r>
              <a:rPr lang="en-GB" sz="1400" dirty="0"/>
              <a:t>Diminished contextual understanding</a:t>
            </a:r>
          </a:p>
          <a:p>
            <a:pPr algn="ctr"/>
            <a:r>
              <a:rPr lang="en-GB" sz="1400" dirty="0"/>
              <a:t>Reduced efficiency of teamwork</a:t>
            </a:r>
          </a:p>
          <a:p>
            <a:pPr algn="ctr"/>
            <a:r>
              <a:rPr lang="en-GB" sz="1400" dirty="0"/>
              <a:t>Decreased communication</a:t>
            </a:r>
          </a:p>
          <a:p>
            <a:pPr algn="ctr"/>
            <a:r>
              <a:rPr lang="en-GB" sz="1400" dirty="0"/>
              <a:t>Increased challenges of management</a:t>
            </a:r>
          </a:p>
          <a:p>
            <a:pPr algn="ctr"/>
            <a:r>
              <a:rPr lang="en-GB" sz="1400" dirty="0"/>
              <a:t>Reduced visibility of  leadership</a:t>
            </a:r>
          </a:p>
        </p:txBody>
      </p:sp>
    </p:spTree>
    <p:extLst>
      <p:ext uri="{BB962C8B-B14F-4D97-AF65-F5344CB8AC3E}">
        <p14:creationId xmlns:p14="http://schemas.microsoft.com/office/powerpoint/2010/main" val="245222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0C4517E-68B5-FD3A-EB1F-1F12A42E931C}"/>
              </a:ext>
            </a:extLst>
          </p:cNvPr>
          <p:cNvSpPr txBox="1">
            <a:spLocks/>
          </p:cNvSpPr>
          <p:nvPr/>
        </p:nvSpPr>
        <p:spPr>
          <a:xfrm>
            <a:off x="2144805" y="1349390"/>
            <a:ext cx="79023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L" dirty="0">
                <a:solidFill>
                  <a:schemeClr val="tx2">
                    <a:lumMod val="75000"/>
                    <a:lumOff val="25000"/>
                  </a:schemeClr>
                </a:solidFill>
              </a:rPr>
              <a:t>The pros and cons of virtual teamwork</a:t>
            </a:r>
          </a:p>
        </p:txBody>
      </p:sp>
      <p:sp>
        <p:nvSpPr>
          <p:cNvPr id="11" name="TextBox 10">
            <a:extLst>
              <a:ext uri="{FF2B5EF4-FFF2-40B4-BE49-F238E27FC236}">
                <a16:creationId xmlns:a16="http://schemas.microsoft.com/office/drawing/2014/main" id="{CDF9678D-9578-80B8-48BE-C47772215F58}"/>
              </a:ext>
            </a:extLst>
          </p:cNvPr>
          <p:cNvSpPr txBox="1"/>
          <p:nvPr/>
        </p:nvSpPr>
        <p:spPr>
          <a:xfrm>
            <a:off x="4034116" y="3895130"/>
            <a:ext cx="1685365" cy="923330"/>
          </a:xfrm>
          <a:prstGeom prst="rect">
            <a:avLst/>
          </a:prstGeom>
          <a:noFill/>
        </p:spPr>
        <p:txBody>
          <a:bodyPr wrap="square" rtlCol="0">
            <a:spAutoFit/>
          </a:bodyPr>
          <a:lstStyle/>
          <a:p>
            <a:pPr algn="ctr"/>
            <a:r>
              <a:rPr lang="en-GB" i="1" dirty="0">
                <a:solidFill>
                  <a:schemeClr val="tx2">
                    <a:lumMod val="75000"/>
                    <a:lumOff val="25000"/>
                  </a:schemeClr>
                </a:solidFill>
              </a:rPr>
              <a:t>P</a:t>
            </a:r>
            <a:r>
              <a:rPr lang="en-NL" i="1" dirty="0">
                <a:solidFill>
                  <a:schemeClr val="tx2">
                    <a:lumMod val="75000"/>
                    <a:lumOff val="25000"/>
                  </a:schemeClr>
                </a:solidFill>
              </a:rPr>
              <a:t>ros and cons manifest</a:t>
            </a:r>
          </a:p>
          <a:p>
            <a:pPr algn="ctr"/>
            <a:r>
              <a:rPr lang="en-GB" i="1" dirty="0">
                <a:solidFill>
                  <a:schemeClr val="tx2">
                    <a:lumMod val="75000"/>
                    <a:lumOff val="25000"/>
                  </a:schemeClr>
                </a:solidFill>
              </a:rPr>
              <a:t>d</a:t>
            </a:r>
            <a:r>
              <a:rPr lang="en-NL" i="1" dirty="0">
                <a:solidFill>
                  <a:schemeClr val="tx2">
                    <a:lumMod val="75000"/>
                    <a:lumOff val="25000"/>
                  </a:schemeClr>
                </a:solidFill>
              </a:rPr>
              <a:t>ifferent levels</a:t>
            </a:r>
          </a:p>
        </p:txBody>
      </p:sp>
      <p:sp>
        <p:nvSpPr>
          <p:cNvPr id="12" name="TextBox 11">
            <a:extLst>
              <a:ext uri="{FF2B5EF4-FFF2-40B4-BE49-F238E27FC236}">
                <a16:creationId xmlns:a16="http://schemas.microsoft.com/office/drawing/2014/main" id="{687EFDAB-CBAD-4750-48E1-B5FC4C885A40}"/>
              </a:ext>
            </a:extLst>
          </p:cNvPr>
          <p:cNvSpPr txBox="1"/>
          <p:nvPr/>
        </p:nvSpPr>
        <p:spPr>
          <a:xfrm>
            <a:off x="6472519" y="3895130"/>
            <a:ext cx="1685365" cy="923330"/>
          </a:xfrm>
          <a:prstGeom prst="rect">
            <a:avLst/>
          </a:prstGeom>
          <a:noFill/>
        </p:spPr>
        <p:txBody>
          <a:bodyPr wrap="square" rtlCol="0">
            <a:spAutoFit/>
          </a:bodyPr>
          <a:lstStyle/>
          <a:p>
            <a:pPr algn="ctr"/>
            <a:r>
              <a:rPr lang="en-NL" i="1" dirty="0">
                <a:solidFill>
                  <a:schemeClr val="tx2">
                    <a:lumMod val="75000"/>
                    <a:lumOff val="25000"/>
                  </a:schemeClr>
                </a:solidFill>
              </a:rPr>
              <a:t>Individual differences exist </a:t>
            </a:r>
          </a:p>
        </p:txBody>
      </p:sp>
      <p:pic>
        <p:nvPicPr>
          <p:cNvPr id="14" name="Graphic 13" descr="Group of people outline">
            <a:extLst>
              <a:ext uri="{FF2B5EF4-FFF2-40B4-BE49-F238E27FC236}">
                <a16:creationId xmlns:a16="http://schemas.microsoft.com/office/drawing/2014/main" id="{6960E099-CE11-6C6B-123B-BA4C615D3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8003" y="2971800"/>
            <a:ext cx="914400" cy="914400"/>
          </a:xfrm>
          <a:prstGeom prst="rect">
            <a:avLst/>
          </a:prstGeom>
        </p:spPr>
      </p:pic>
      <p:pic>
        <p:nvPicPr>
          <p:cNvPr id="16" name="Graphic 15" descr="Bad Inventory outline">
            <a:extLst>
              <a:ext uri="{FF2B5EF4-FFF2-40B4-BE49-F238E27FC236}">
                <a16:creationId xmlns:a16="http://schemas.microsoft.com/office/drawing/2014/main" id="{FE8BA3F0-7367-A7E7-E204-5664B94F99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9598" y="2971800"/>
            <a:ext cx="914400" cy="914400"/>
          </a:xfrm>
          <a:prstGeom prst="rect">
            <a:avLst/>
          </a:prstGeom>
        </p:spPr>
      </p:pic>
    </p:spTree>
    <p:extLst>
      <p:ext uri="{BB962C8B-B14F-4D97-AF65-F5344CB8AC3E}">
        <p14:creationId xmlns:p14="http://schemas.microsoft.com/office/powerpoint/2010/main" val="296426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29E-E7A9-58D3-0BCB-A0DA874BC7A0}"/>
              </a:ext>
            </a:extLst>
          </p:cNvPr>
          <p:cNvSpPr>
            <a:spLocks noGrp="1"/>
          </p:cNvSpPr>
          <p:nvPr>
            <p:ph type="ctrTitle"/>
          </p:nvPr>
        </p:nvSpPr>
        <p:spPr>
          <a:xfrm>
            <a:off x="1524000" y="2966105"/>
            <a:ext cx="9144000" cy="925789"/>
          </a:xfrm>
        </p:spPr>
        <p:txBody>
          <a:bodyPr>
            <a:normAutofit/>
          </a:bodyPr>
          <a:lstStyle/>
          <a:p>
            <a:r>
              <a:rPr lang="en-NL" dirty="0">
                <a:solidFill>
                  <a:schemeClr val="tx2">
                    <a:lumMod val="75000"/>
                    <a:lumOff val="25000"/>
                  </a:schemeClr>
                </a:solidFill>
              </a:rPr>
              <a:t>Surveys</a:t>
            </a:r>
          </a:p>
        </p:txBody>
      </p:sp>
      <p:sp>
        <p:nvSpPr>
          <p:cNvPr id="6" name="TextBox 5">
            <a:extLst>
              <a:ext uri="{FF2B5EF4-FFF2-40B4-BE49-F238E27FC236}">
                <a16:creationId xmlns:a16="http://schemas.microsoft.com/office/drawing/2014/main" id="{29B08CB0-730C-A77E-A19B-EC2A9A8B3A77}"/>
              </a:ext>
            </a:extLst>
          </p:cNvPr>
          <p:cNvSpPr txBox="1"/>
          <p:nvPr/>
        </p:nvSpPr>
        <p:spPr>
          <a:xfrm>
            <a:off x="2944464" y="3891894"/>
            <a:ext cx="6303072" cy="369332"/>
          </a:xfrm>
          <a:prstGeom prst="rect">
            <a:avLst/>
          </a:prstGeom>
          <a:noFill/>
        </p:spPr>
        <p:txBody>
          <a:bodyPr wrap="none" rtlCol="0">
            <a:spAutoFit/>
          </a:bodyPr>
          <a:lstStyle/>
          <a:p>
            <a:r>
              <a:rPr lang="en-NL" i="1" dirty="0"/>
              <a:t>Explain the mechanism behind variation in team performance </a:t>
            </a:r>
          </a:p>
        </p:txBody>
      </p:sp>
    </p:spTree>
    <p:extLst>
      <p:ext uri="{BB962C8B-B14F-4D97-AF65-F5344CB8AC3E}">
        <p14:creationId xmlns:p14="http://schemas.microsoft.com/office/powerpoint/2010/main" val="416602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C9B0968-967F-3702-19B1-AED919C44530}"/>
              </a:ext>
            </a:extLst>
          </p:cNvPr>
          <p:cNvSpPr txBox="1"/>
          <p:nvPr/>
        </p:nvSpPr>
        <p:spPr>
          <a:xfrm>
            <a:off x="2581835" y="3980329"/>
            <a:ext cx="1685365" cy="923330"/>
          </a:xfrm>
          <a:prstGeom prst="rect">
            <a:avLst/>
          </a:prstGeom>
          <a:noFill/>
        </p:spPr>
        <p:txBody>
          <a:bodyPr wrap="square" rtlCol="0">
            <a:spAutoFit/>
          </a:bodyPr>
          <a:lstStyle/>
          <a:p>
            <a:pPr algn="ctr"/>
            <a:r>
              <a:rPr lang="en-NL" i="1" dirty="0">
                <a:solidFill>
                  <a:schemeClr val="tx2">
                    <a:lumMod val="75000"/>
                    <a:lumOff val="25000"/>
                  </a:schemeClr>
                </a:solidFill>
              </a:rPr>
              <a:t>Virtuality ranges across teams</a:t>
            </a:r>
          </a:p>
        </p:txBody>
      </p:sp>
      <p:sp>
        <p:nvSpPr>
          <p:cNvPr id="10" name="TextBox 9">
            <a:extLst>
              <a:ext uri="{FF2B5EF4-FFF2-40B4-BE49-F238E27FC236}">
                <a16:creationId xmlns:a16="http://schemas.microsoft.com/office/drawing/2014/main" id="{51392AFA-75D0-2EB0-B3A0-68EC0B628ECB}"/>
              </a:ext>
            </a:extLst>
          </p:cNvPr>
          <p:cNvSpPr txBox="1"/>
          <p:nvPr/>
        </p:nvSpPr>
        <p:spPr>
          <a:xfrm>
            <a:off x="5253317" y="3957917"/>
            <a:ext cx="1685365" cy="1200329"/>
          </a:xfrm>
          <a:prstGeom prst="rect">
            <a:avLst/>
          </a:prstGeom>
          <a:noFill/>
        </p:spPr>
        <p:txBody>
          <a:bodyPr wrap="square" rtlCol="0">
            <a:spAutoFit/>
          </a:bodyPr>
          <a:lstStyle/>
          <a:p>
            <a:pPr algn="ctr"/>
            <a:r>
              <a:rPr lang="en-NL" i="1" dirty="0">
                <a:solidFill>
                  <a:schemeClr val="tx2">
                    <a:lumMod val="75000"/>
                    <a:lumOff val="25000"/>
                  </a:schemeClr>
                </a:solidFill>
              </a:rPr>
              <a:t>Team that ‘learn’ are performing well</a:t>
            </a:r>
          </a:p>
        </p:txBody>
      </p:sp>
      <p:sp>
        <p:nvSpPr>
          <p:cNvPr id="11" name="TextBox 10">
            <a:extLst>
              <a:ext uri="{FF2B5EF4-FFF2-40B4-BE49-F238E27FC236}">
                <a16:creationId xmlns:a16="http://schemas.microsoft.com/office/drawing/2014/main" id="{F1A0AA05-47A9-6FC5-CFE1-F0B105049C65}"/>
              </a:ext>
            </a:extLst>
          </p:cNvPr>
          <p:cNvSpPr txBox="1"/>
          <p:nvPr/>
        </p:nvSpPr>
        <p:spPr>
          <a:xfrm>
            <a:off x="7924799" y="3989293"/>
            <a:ext cx="1685365" cy="1200329"/>
          </a:xfrm>
          <a:prstGeom prst="rect">
            <a:avLst/>
          </a:prstGeom>
          <a:noFill/>
        </p:spPr>
        <p:txBody>
          <a:bodyPr wrap="square" rtlCol="0">
            <a:spAutoFit/>
          </a:bodyPr>
          <a:lstStyle/>
          <a:p>
            <a:pPr algn="ctr"/>
            <a:r>
              <a:rPr lang="en-NL" i="1" dirty="0">
                <a:solidFill>
                  <a:schemeClr val="tx2">
                    <a:lumMod val="75000"/>
                    <a:lumOff val="25000"/>
                  </a:schemeClr>
                </a:solidFill>
              </a:rPr>
              <a:t>A specific type of leadership seems to be necessary</a:t>
            </a:r>
          </a:p>
        </p:txBody>
      </p:sp>
      <p:pic>
        <p:nvPicPr>
          <p:cNvPr id="15" name="Graphic 14" descr="Bullseye outline">
            <a:extLst>
              <a:ext uri="{FF2B5EF4-FFF2-40B4-BE49-F238E27FC236}">
                <a16:creationId xmlns:a16="http://schemas.microsoft.com/office/drawing/2014/main" id="{5FFAD10B-79D1-E55A-3EB0-18879B7C6F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0281" y="2971800"/>
            <a:ext cx="914400" cy="914400"/>
          </a:xfrm>
          <a:prstGeom prst="rect">
            <a:avLst/>
          </a:prstGeom>
        </p:spPr>
      </p:pic>
      <p:pic>
        <p:nvPicPr>
          <p:cNvPr id="17" name="Graphic 16" descr="Arrow circle outline">
            <a:extLst>
              <a:ext uri="{FF2B5EF4-FFF2-40B4-BE49-F238E27FC236}">
                <a16:creationId xmlns:a16="http://schemas.microsoft.com/office/drawing/2014/main" id="{91795C06-BC5C-573A-6BDA-2CB0258718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798" y="2971800"/>
            <a:ext cx="914400" cy="914400"/>
          </a:xfrm>
          <a:prstGeom prst="rect">
            <a:avLst/>
          </a:prstGeom>
        </p:spPr>
      </p:pic>
      <p:pic>
        <p:nvPicPr>
          <p:cNvPr id="21" name="Graphic 20" descr="Wi-Fi outline">
            <a:extLst>
              <a:ext uri="{FF2B5EF4-FFF2-40B4-BE49-F238E27FC236}">
                <a16:creationId xmlns:a16="http://schemas.microsoft.com/office/drawing/2014/main" id="{88DD8D79-9B00-AE27-E144-9C660C6BE9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967319" y="2971800"/>
            <a:ext cx="914400" cy="914400"/>
          </a:xfrm>
          <a:prstGeom prst="rect">
            <a:avLst/>
          </a:prstGeom>
        </p:spPr>
      </p:pic>
      <p:sp>
        <p:nvSpPr>
          <p:cNvPr id="2" name="Title 1">
            <a:extLst>
              <a:ext uri="{FF2B5EF4-FFF2-40B4-BE49-F238E27FC236}">
                <a16:creationId xmlns:a16="http://schemas.microsoft.com/office/drawing/2014/main" id="{E44F7DAD-E7DE-446B-EC20-8A112EAE8AAA}"/>
              </a:ext>
            </a:extLst>
          </p:cNvPr>
          <p:cNvSpPr txBox="1">
            <a:spLocks/>
          </p:cNvSpPr>
          <p:nvPr/>
        </p:nvSpPr>
        <p:spPr>
          <a:xfrm>
            <a:off x="2144804" y="1450880"/>
            <a:ext cx="79023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L" sz="3200" dirty="0">
                <a:solidFill>
                  <a:schemeClr val="tx2">
                    <a:lumMod val="75000"/>
                    <a:lumOff val="25000"/>
                  </a:schemeClr>
                </a:solidFill>
                <a:latin typeface="Palatino"/>
              </a:rPr>
              <a:t>Explaining the mechanism</a:t>
            </a:r>
          </a:p>
        </p:txBody>
      </p:sp>
    </p:spTree>
    <p:extLst>
      <p:ext uri="{BB962C8B-B14F-4D97-AF65-F5344CB8AC3E}">
        <p14:creationId xmlns:p14="http://schemas.microsoft.com/office/powerpoint/2010/main" val="231035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6628195-6D2F-6B55-FD75-CA2BABA96564}"/>
              </a:ext>
            </a:extLst>
          </p:cNvPr>
          <p:cNvSpPr/>
          <p:nvPr/>
        </p:nvSpPr>
        <p:spPr>
          <a:xfrm>
            <a:off x="2650934" y="4750286"/>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virtuality</a:t>
            </a:r>
          </a:p>
        </p:txBody>
      </p:sp>
      <p:sp>
        <p:nvSpPr>
          <p:cNvPr id="9" name="Rounded Rectangle 8">
            <a:extLst>
              <a:ext uri="{FF2B5EF4-FFF2-40B4-BE49-F238E27FC236}">
                <a16:creationId xmlns:a16="http://schemas.microsoft.com/office/drawing/2014/main" id="{D8668C45-7274-204E-845E-12F9C90D4E48}"/>
              </a:ext>
            </a:extLst>
          </p:cNvPr>
          <p:cNvSpPr/>
          <p:nvPr/>
        </p:nvSpPr>
        <p:spPr>
          <a:xfrm>
            <a:off x="5304925" y="3655143"/>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learning behaviors</a:t>
            </a:r>
          </a:p>
        </p:txBody>
      </p:sp>
      <p:sp>
        <p:nvSpPr>
          <p:cNvPr id="10" name="Rounded Rectangle 9">
            <a:extLst>
              <a:ext uri="{FF2B5EF4-FFF2-40B4-BE49-F238E27FC236}">
                <a16:creationId xmlns:a16="http://schemas.microsoft.com/office/drawing/2014/main" id="{E1311679-A3FE-A367-612E-41887C210AE2}"/>
              </a:ext>
            </a:extLst>
          </p:cNvPr>
          <p:cNvSpPr/>
          <p:nvPr/>
        </p:nvSpPr>
        <p:spPr>
          <a:xfrm>
            <a:off x="8148486" y="4751680"/>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performance</a:t>
            </a:r>
          </a:p>
        </p:txBody>
      </p:sp>
      <p:sp>
        <p:nvSpPr>
          <p:cNvPr id="11" name="Rounded Rectangle 10">
            <a:extLst>
              <a:ext uri="{FF2B5EF4-FFF2-40B4-BE49-F238E27FC236}">
                <a16:creationId xmlns:a16="http://schemas.microsoft.com/office/drawing/2014/main" id="{179B7F82-1312-6FD0-853B-CB96FA202A9F}"/>
              </a:ext>
            </a:extLst>
          </p:cNvPr>
          <p:cNvSpPr/>
          <p:nvPr/>
        </p:nvSpPr>
        <p:spPr>
          <a:xfrm>
            <a:off x="3197348" y="2840466"/>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Empowering Leadership</a:t>
            </a:r>
          </a:p>
        </p:txBody>
      </p:sp>
      <p:cxnSp>
        <p:nvCxnSpPr>
          <p:cNvPr id="13" name="Straight Arrow Connector 12">
            <a:extLst>
              <a:ext uri="{FF2B5EF4-FFF2-40B4-BE49-F238E27FC236}">
                <a16:creationId xmlns:a16="http://schemas.microsoft.com/office/drawing/2014/main" id="{4492FF57-FC93-6612-381A-80ECD631E0D2}"/>
              </a:ext>
            </a:extLst>
          </p:cNvPr>
          <p:cNvCxnSpPr>
            <a:stCxn id="6" idx="3"/>
            <a:endCxn id="9" idx="1"/>
          </p:cNvCxnSpPr>
          <p:nvPr/>
        </p:nvCxnSpPr>
        <p:spPr>
          <a:xfrm flipV="1">
            <a:off x="4323617" y="4003619"/>
            <a:ext cx="981309" cy="1095143"/>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5B1FE768-E717-5588-7946-25832FC23CEB}"/>
              </a:ext>
            </a:extLst>
          </p:cNvPr>
          <p:cNvCxnSpPr>
            <a:cxnSpLocks/>
            <a:stCxn id="9" idx="3"/>
            <a:endCxn id="10" idx="1"/>
          </p:cNvCxnSpPr>
          <p:nvPr/>
        </p:nvCxnSpPr>
        <p:spPr>
          <a:xfrm>
            <a:off x="6977608" y="4003619"/>
            <a:ext cx="1170879" cy="1096537"/>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B038BC86-59EC-2418-68F4-4C0816375DD8}"/>
              </a:ext>
            </a:extLst>
          </p:cNvPr>
          <p:cNvCxnSpPr>
            <a:cxnSpLocks/>
            <a:stCxn id="11" idx="2"/>
          </p:cNvCxnSpPr>
          <p:nvPr/>
        </p:nvCxnSpPr>
        <p:spPr>
          <a:xfrm>
            <a:off x="4033690" y="3537417"/>
            <a:ext cx="836341" cy="979769"/>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E21685BF-43DC-3974-5B58-946073D02646}"/>
              </a:ext>
            </a:extLst>
          </p:cNvPr>
          <p:cNvCxnSpPr>
            <a:cxnSpLocks/>
            <a:stCxn id="6" idx="3"/>
            <a:endCxn id="10" idx="1"/>
          </p:cNvCxnSpPr>
          <p:nvPr/>
        </p:nvCxnSpPr>
        <p:spPr>
          <a:xfrm>
            <a:off x="4323616" y="5098761"/>
            <a:ext cx="3824870" cy="1394"/>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sp>
        <p:nvSpPr>
          <p:cNvPr id="2" name="Title 1">
            <a:extLst>
              <a:ext uri="{FF2B5EF4-FFF2-40B4-BE49-F238E27FC236}">
                <a16:creationId xmlns:a16="http://schemas.microsoft.com/office/drawing/2014/main" id="{64002E24-2D5F-2B92-7E37-E85426E3CB94}"/>
              </a:ext>
            </a:extLst>
          </p:cNvPr>
          <p:cNvSpPr txBox="1">
            <a:spLocks/>
          </p:cNvSpPr>
          <p:nvPr/>
        </p:nvSpPr>
        <p:spPr>
          <a:xfrm>
            <a:off x="2144804" y="1450880"/>
            <a:ext cx="79023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L" sz="3200" dirty="0">
                <a:solidFill>
                  <a:schemeClr val="tx2">
                    <a:lumMod val="75000"/>
                    <a:lumOff val="25000"/>
                  </a:schemeClr>
                </a:solidFill>
                <a:latin typeface="Palatino"/>
              </a:rPr>
              <a:t>Explaining the mechanism</a:t>
            </a:r>
          </a:p>
        </p:txBody>
      </p:sp>
    </p:spTree>
    <p:extLst>
      <p:ext uri="{BB962C8B-B14F-4D97-AF65-F5344CB8AC3E}">
        <p14:creationId xmlns:p14="http://schemas.microsoft.com/office/powerpoint/2010/main" val="90269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030C229-78E8-2BBF-6723-6730BE771A05}"/>
              </a:ext>
            </a:extLst>
          </p:cNvPr>
          <p:cNvPicPr>
            <a:picLocks noChangeAspect="1"/>
          </p:cNvPicPr>
          <p:nvPr/>
        </p:nvPicPr>
        <p:blipFill rotWithShape="1">
          <a:blip r:embed="rId3"/>
          <a:srcRect l="5690" t="13852" r="44209"/>
          <a:stretch/>
        </p:blipFill>
        <p:spPr>
          <a:xfrm>
            <a:off x="4148958" y="1755868"/>
            <a:ext cx="3894082" cy="4348700"/>
          </a:xfrm>
          <a:prstGeom prst="rect">
            <a:avLst/>
          </a:prstGeom>
        </p:spPr>
      </p:pic>
      <p:sp>
        <p:nvSpPr>
          <p:cNvPr id="6" name="TextBox 5">
            <a:extLst>
              <a:ext uri="{FF2B5EF4-FFF2-40B4-BE49-F238E27FC236}">
                <a16:creationId xmlns:a16="http://schemas.microsoft.com/office/drawing/2014/main" id="{3C715174-CF3F-2421-0A96-917BA53FD457}"/>
              </a:ext>
            </a:extLst>
          </p:cNvPr>
          <p:cNvSpPr txBox="1"/>
          <p:nvPr/>
        </p:nvSpPr>
        <p:spPr>
          <a:xfrm>
            <a:off x="2834527" y="1185603"/>
            <a:ext cx="6522941" cy="584775"/>
          </a:xfrm>
          <a:prstGeom prst="rect">
            <a:avLst/>
          </a:prstGeom>
          <a:noFill/>
        </p:spPr>
        <p:txBody>
          <a:bodyPr wrap="none" rtlCol="0">
            <a:spAutoFit/>
          </a:bodyPr>
          <a:lstStyle/>
          <a:p>
            <a:pPr algn="ctr"/>
            <a:r>
              <a:rPr lang="en-NL" sz="3200" dirty="0">
                <a:solidFill>
                  <a:schemeClr val="tx2">
                    <a:lumMod val="75000"/>
                    <a:lumOff val="25000"/>
                  </a:schemeClr>
                </a:solidFill>
                <a:latin typeface="Palatino"/>
              </a:rPr>
              <a:t>What are team learning behaviors?</a:t>
            </a:r>
          </a:p>
        </p:txBody>
      </p:sp>
      <p:sp>
        <p:nvSpPr>
          <p:cNvPr id="8" name="TextBox 7">
            <a:extLst>
              <a:ext uri="{FF2B5EF4-FFF2-40B4-BE49-F238E27FC236}">
                <a16:creationId xmlns:a16="http://schemas.microsoft.com/office/drawing/2014/main" id="{868D137C-811F-BF6E-CE75-1DA9E9AB972C}"/>
              </a:ext>
            </a:extLst>
          </p:cNvPr>
          <p:cNvSpPr txBox="1"/>
          <p:nvPr/>
        </p:nvSpPr>
        <p:spPr>
          <a:xfrm>
            <a:off x="5018171" y="6143509"/>
            <a:ext cx="2155655" cy="369332"/>
          </a:xfrm>
          <a:prstGeom prst="rect">
            <a:avLst/>
          </a:prstGeom>
          <a:noFill/>
        </p:spPr>
        <p:txBody>
          <a:bodyPr wrap="none" rtlCol="0">
            <a:spAutoFit/>
          </a:bodyPr>
          <a:lstStyle/>
          <a:p>
            <a:r>
              <a:rPr lang="en-NL" i="1" dirty="0"/>
              <a:t>Wiese &amp; Burke 2019</a:t>
            </a:r>
          </a:p>
        </p:txBody>
      </p:sp>
      <p:sp>
        <p:nvSpPr>
          <p:cNvPr id="10" name="Rectangle 9">
            <a:extLst>
              <a:ext uri="{FF2B5EF4-FFF2-40B4-BE49-F238E27FC236}">
                <a16:creationId xmlns:a16="http://schemas.microsoft.com/office/drawing/2014/main" id="{6E282BCE-F6F1-0CD1-C008-D1D25DA6F96E}"/>
              </a:ext>
            </a:extLst>
          </p:cNvPr>
          <p:cNvSpPr/>
          <p:nvPr/>
        </p:nvSpPr>
        <p:spPr>
          <a:xfrm>
            <a:off x="3352798" y="3581074"/>
            <a:ext cx="5486400" cy="69828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AdvOT64994a16"/>
              </a:rPr>
              <a:t>Information sharing, constructive con</a:t>
            </a:r>
            <a:r>
              <a:rPr lang="en-GB" sz="1800" b="1" dirty="0">
                <a:effectLst/>
                <a:latin typeface="AdvOT64994a16+fb"/>
              </a:rPr>
              <a:t>fl</a:t>
            </a:r>
            <a:r>
              <a:rPr lang="en-GB" sz="1800" b="1" dirty="0">
                <a:effectLst/>
                <a:latin typeface="AdvOT64994a16"/>
              </a:rPr>
              <a:t>ict, </a:t>
            </a:r>
          </a:p>
          <a:p>
            <a:pPr algn="ctr"/>
            <a:r>
              <a:rPr lang="en-GB" sz="1800" b="1" dirty="0">
                <a:effectLst/>
                <a:latin typeface="AdvOT64994a16"/>
              </a:rPr>
              <a:t>co-construction </a:t>
            </a:r>
            <a:endParaRPr lang="en-GB" b="1" dirty="0"/>
          </a:p>
        </p:txBody>
      </p:sp>
    </p:spTree>
    <p:extLst>
      <p:ext uri="{BB962C8B-B14F-4D97-AF65-F5344CB8AC3E}">
        <p14:creationId xmlns:p14="http://schemas.microsoft.com/office/powerpoint/2010/main" val="5295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B9C9-B6B9-07D2-CA04-B2E1F756C312}"/>
              </a:ext>
            </a:extLst>
          </p:cNvPr>
          <p:cNvSpPr>
            <a:spLocks noGrp="1"/>
          </p:cNvSpPr>
          <p:nvPr>
            <p:ph type="title"/>
          </p:nvPr>
        </p:nvSpPr>
        <p:spPr/>
        <p:txBody>
          <a:bodyPr/>
          <a:lstStyle/>
          <a:p>
            <a:pPr algn="ctr"/>
            <a:r>
              <a:rPr lang="en-NL" dirty="0">
                <a:solidFill>
                  <a:srgbClr val="B85E5C"/>
                </a:solidFill>
                <a:latin typeface="Palatino"/>
              </a:rPr>
              <a:t>Author team</a:t>
            </a:r>
          </a:p>
        </p:txBody>
      </p:sp>
      <p:sp>
        <p:nvSpPr>
          <p:cNvPr id="3" name="TextBox 2">
            <a:extLst>
              <a:ext uri="{FF2B5EF4-FFF2-40B4-BE49-F238E27FC236}">
                <a16:creationId xmlns:a16="http://schemas.microsoft.com/office/drawing/2014/main" id="{03FC8BC1-0F42-B083-9F19-1E9661707DBF}"/>
              </a:ext>
            </a:extLst>
          </p:cNvPr>
          <p:cNvSpPr txBox="1"/>
          <p:nvPr/>
        </p:nvSpPr>
        <p:spPr>
          <a:xfrm>
            <a:off x="8575683" y="4626952"/>
            <a:ext cx="1706880" cy="646331"/>
          </a:xfrm>
          <a:prstGeom prst="rect">
            <a:avLst/>
          </a:prstGeom>
          <a:noFill/>
        </p:spPr>
        <p:txBody>
          <a:bodyPr wrap="square" rtlCol="0">
            <a:spAutoFit/>
          </a:bodyPr>
          <a:lstStyle/>
          <a:p>
            <a:pPr algn="ctr"/>
            <a:r>
              <a:rPr lang="en-NL" i="1" dirty="0">
                <a:solidFill>
                  <a:schemeClr val="tx2">
                    <a:lumMod val="75000"/>
                    <a:lumOff val="25000"/>
                  </a:schemeClr>
                </a:solidFill>
                <a:latin typeface="Palatino"/>
              </a:rPr>
              <a:t>Ann Vanstraelen</a:t>
            </a:r>
          </a:p>
        </p:txBody>
      </p:sp>
      <p:sp>
        <p:nvSpPr>
          <p:cNvPr id="4" name="TextBox 3">
            <a:extLst>
              <a:ext uri="{FF2B5EF4-FFF2-40B4-BE49-F238E27FC236}">
                <a16:creationId xmlns:a16="http://schemas.microsoft.com/office/drawing/2014/main" id="{5087FBC1-2D1A-4FE0-D964-1498768024A1}"/>
              </a:ext>
            </a:extLst>
          </p:cNvPr>
          <p:cNvSpPr txBox="1"/>
          <p:nvPr/>
        </p:nvSpPr>
        <p:spPr>
          <a:xfrm>
            <a:off x="4085066" y="4654498"/>
            <a:ext cx="1800856" cy="369332"/>
          </a:xfrm>
          <a:prstGeom prst="rect">
            <a:avLst/>
          </a:prstGeom>
          <a:noFill/>
        </p:spPr>
        <p:txBody>
          <a:bodyPr wrap="square" rtlCol="0">
            <a:spAutoFit/>
          </a:bodyPr>
          <a:lstStyle/>
          <a:p>
            <a:pPr algn="ctr"/>
            <a:r>
              <a:rPr lang="en-NL" i="1" dirty="0">
                <a:solidFill>
                  <a:schemeClr val="tx2">
                    <a:lumMod val="75000"/>
                    <a:lumOff val="25000"/>
                  </a:schemeClr>
                </a:solidFill>
                <a:latin typeface="Palatino"/>
              </a:rPr>
              <a:t>Therese Grohnert</a:t>
            </a:r>
          </a:p>
        </p:txBody>
      </p:sp>
      <p:sp>
        <p:nvSpPr>
          <p:cNvPr id="5" name="TextBox 4">
            <a:extLst>
              <a:ext uri="{FF2B5EF4-FFF2-40B4-BE49-F238E27FC236}">
                <a16:creationId xmlns:a16="http://schemas.microsoft.com/office/drawing/2014/main" id="{201D382D-EBFF-CF82-8897-F362EBF437D1}"/>
              </a:ext>
            </a:extLst>
          </p:cNvPr>
          <p:cNvSpPr txBox="1"/>
          <p:nvPr/>
        </p:nvSpPr>
        <p:spPr>
          <a:xfrm>
            <a:off x="2024450" y="4626953"/>
            <a:ext cx="1578863" cy="646331"/>
          </a:xfrm>
          <a:prstGeom prst="rect">
            <a:avLst/>
          </a:prstGeom>
          <a:noFill/>
        </p:spPr>
        <p:txBody>
          <a:bodyPr wrap="square" rtlCol="0">
            <a:spAutoFit/>
          </a:bodyPr>
          <a:lstStyle/>
          <a:p>
            <a:pPr algn="ctr"/>
            <a:r>
              <a:rPr lang="en-NL" i="1" dirty="0">
                <a:solidFill>
                  <a:schemeClr val="tx2">
                    <a:lumMod val="75000"/>
                    <a:lumOff val="25000"/>
                  </a:schemeClr>
                </a:solidFill>
                <a:latin typeface="Palatino"/>
              </a:rPr>
              <a:t>Wim Gijselaers</a:t>
            </a:r>
          </a:p>
        </p:txBody>
      </p:sp>
      <p:sp>
        <p:nvSpPr>
          <p:cNvPr id="6" name="TextBox 5">
            <a:extLst>
              <a:ext uri="{FF2B5EF4-FFF2-40B4-BE49-F238E27FC236}">
                <a16:creationId xmlns:a16="http://schemas.microsoft.com/office/drawing/2014/main" id="{675C0A09-847C-E339-050B-4CE343FA284E}"/>
              </a:ext>
            </a:extLst>
          </p:cNvPr>
          <p:cNvSpPr txBox="1"/>
          <p:nvPr/>
        </p:nvSpPr>
        <p:spPr>
          <a:xfrm>
            <a:off x="6283863" y="4626953"/>
            <a:ext cx="1845286" cy="369332"/>
          </a:xfrm>
          <a:prstGeom prst="rect">
            <a:avLst/>
          </a:prstGeom>
          <a:noFill/>
        </p:spPr>
        <p:txBody>
          <a:bodyPr wrap="square" rtlCol="0">
            <a:spAutoFit/>
          </a:bodyPr>
          <a:lstStyle/>
          <a:p>
            <a:pPr algn="ctr"/>
            <a:r>
              <a:rPr lang="en-NL" i="1" dirty="0">
                <a:solidFill>
                  <a:schemeClr val="tx2">
                    <a:lumMod val="75000"/>
                    <a:lumOff val="25000"/>
                  </a:schemeClr>
                </a:solidFill>
                <a:latin typeface="Palatino"/>
              </a:rPr>
              <a:t>Roger Meuwissen</a:t>
            </a:r>
          </a:p>
        </p:txBody>
      </p:sp>
      <p:pic>
        <p:nvPicPr>
          <p:cNvPr id="8" name="Picture 7" descr="Medium shot of a person smiling&#10;&#10;Description automatically generated">
            <a:extLst>
              <a:ext uri="{FF2B5EF4-FFF2-40B4-BE49-F238E27FC236}">
                <a16:creationId xmlns:a16="http://schemas.microsoft.com/office/drawing/2014/main" id="{6F1D4A4D-1EDB-94F1-1660-78A13873B354}"/>
              </a:ext>
            </a:extLst>
          </p:cNvPr>
          <p:cNvPicPr>
            <a:picLocks noChangeAspect="1"/>
          </p:cNvPicPr>
          <p:nvPr/>
        </p:nvPicPr>
        <p:blipFill rotWithShape="1">
          <a:blip r:embed="rId3">
            <a:extLst>
              <a:ext uri="{28A0092B-C50C-407E-A947-70E740481C1C}">
                <a14:useLocalDpi xmlns:a14="http://schemas.microsoft.com/office/drawing/2010/main" val="0"/>
              </a:ext>
            </a:extLst>
          </a:blip>
          <a:srcRect r="4531" b="29933"/>
          <a:stretch/>
        </p:blipFill>
        <p:spPr>
          <a:xfrm>
            <a:off x="8455900" y="2399174"/>
            <a:ext cx="1946446" cy="2059651"/>
          </a:xfrm>
          <a:prstGeom prst="ellipse">
            <a:avLst/>
          </a:prstGeom>
        </p:spPr>
      </p:pic>
      <p:pic>
        <p:nvPicPr>
          <p:cNvPr id="10" name="Picture 9" descr="A person with long hair wearing glasses&#10;&#10;Description automatically generated">
            <a:extLst>
              <a:ext uri="{FF2B5EF4-FFF2-40B4-BE49-F238E27FC236}">
                <a16:creationId xmlns:a16="http://schemas.microsoft.com/office/drawing/2014/main" id="{E5883F6D-2183-2A27-7DB7-E5054CC37140}"/>
              </a:ext>
            </a:extLst>
          </p:cNvPr>
          <p:cNvPicPr>
            <a:picLocks noChangeAspect="1"/>
          </p:cNvPicPr>
          <p:nvPr/>
        </p:nvPicPr>
        <p:blipFill rotWithShape="1">
          <a:blip r:embed="rId4">
            <a:extLst>
              <a:ext uri="{28A0092B-C50C-407E-A947-70E740481C1C}">
                <a14:useLocalDpi xmlns:a14="http://schemas.microsoft.com/office/drawing/2010/main" val="0"/>
              </a:ext>
            </a:extLst>
          </a:blip>
          <a:srcRect l="24212" r="13304"/>
          <a:stretch/>
        </p:blipFill>
        <p:spPr>
          <a:xfrm>
            <a:off x="4014207" y="2373573"/>
            <a:ext cx="1942575" cy="2059650"/>
          </a:xfrm>
          <a:prstGeom prst="ellipse">
            <a:avLst/>
          </a:prstGeom>
        </p:spPr>
      </p:pic>
      <p:pic>
        <p:nvPicPr>
          <p:cNvPr id="12" name="Picture 11" descr="A person in a suit&#10;&#10;Description automatically generated">
            <a:extLst>
              <a:ext uri="{FF2B5EF4-FFF2-40B4-BE49-F238E27FC236}">
                <a16:creationId xmlns:a16="http://schemas.microsoft.com/office/drawing/2014/main" id="{E9BB770E-E23D-5691-8461-57E2415E65AE}"/>
              </a:ext>
            </a:extLst>
          </p:cNvPr>
          <p:cNvPicPr>
            <a:picLocks noChangeAspect="1"/>
          </p:cNvPicPr>
          <p:nvPr/>
        </p:nvPicPr>
        <p:blipFill rotWithShape="1">
          <a:blip r:embed="rId5">
            <a:extLst>
              <a:ext uri="{28A0092B-C50C-407E-A947-70E740481C1C}">
                <a14:useLocalDpi xmlns:a14="http://schemas.microsoft.com/office/drawing/2010/main" val="0"/>
              </a:ext>
            </a:extLst>
          </a:blip>
          <a:srcRect l="31142" t="7323" r="33957" b="23361"/>
          <a:stretch/>
        </p:blipFill>
        <p:spPr>
          <a:xfrm>
            <a:off x="1891663" y="2373573"/>
            <a:ext cx="1844439" cy="2059650"/>
          </a:xfrm>
          <a:prstGeom prst="ellipse">
            <a:avLst/>
          </a:prstGeom>
        </p:spPr>
      </p:pic>
      <p:pic>
        <p:nvPicPr>
          <p:cNvPr id="14" name="Picture 13" descr="A person in a suit speaking at a podium&#10;&#10;Description automatically generated">
            <a:extLst>
              <a:ext uri="{FF2B5EF4-FFF2-40B4-BE49-F238E27FC236}">
                <a16:creationId xmlns:a16="http://schemas.microsoft.com/office/drawing/2014/main" id="{EA27A04B-0443-04A0-10EE-B53E32C7C5BA}"/>
              </a:ext>
            </a:extLst>
          </p:cNvPr>
          <p:cNvPicPr>
            <a:picLocks noChangeAspect="1"/>
          </p:cNvPicPr>
          <p:nvPr/>
        </p:nvPicPr>
        <p:blipFill rotWithShape="1">
          <a:blip r:embed="rId6">
            <a:extLst>
              <a:ext uri="{28A0092B-C50C-407E-A947-70E740481C1C}">
                <a14:useLocalDpi xmlns:a14="http://schemas.microsoft.com/office/drawing/2010/main" val="0"/>
              </a:ext>
            </a:extLst>
          </a:blip>
          <a:srcRect l="-1" r="3440" b="13917"/>
          <a:stretch/>
        </p:blipFill>
        <p:spPr>
          <a:xfrm>
            <a:off x="6235219" y="2373574"/>
            <a:ext cx="1942575" cy="2059649"/>
          </a:xfrm>
          <a:prstGeom prst="ellipse">
            <a:avLst/>
          </a:prstGeom>
        </p:spPr>
      </p:pic>
    </p:spTree>
    <p:extLst>
      <p:ext uri="{BB962C8B-B14F-4D97-AF65-F5344CB8AC3E}">
        <p14:creationId xmlns:p14="http://schemas.microsoft.com/office/powerpoint/2010/main" val="3979808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030C229-78E8-2BBF-6723-6730BE771A05}"/>
              </a:ext>
            </a:extLst>
          </p:cNvPr>
          <p:cNvPicPr>
            <a:picLocks noChangeAspect="1"/>
          </p:cNvPicPr>
          <p:nvPr/>
        </p:nvPicPr>
        <p:blipFill rotWithShape="1">
          <a:blip r:embed="rId3"/>
          <a:srcRect l="5690" t="13852" r="44209"/>
          <a:stretch/>
        </p:blipFill>
        <p:spPr>
          <a:xfrm>
            <a:off x="1481809" y="1796849"/>
            <a:ext cx="3894082" cy="4348700"/>
          </a:xfrm>
          <a:prstGeom prst="rect">
            <a:avLst/>
          </a:prstGeom>
        </p:spPr>
      </p:pic>
      <p:sp>
        <p:nvSpPr>
          <p:cNvPr id="6" name="TextBox 5">
            <a:extLst>
              <a:ext uri="{FF2B5EF4-FFF2-40B4-BE49-F238E27FC236}">
                <a16:creationId xmlns:a16="http://schemas.microsoft.com/office/drawing/2014/main" id="{3C715174-CF3F-2421-0A96-917BA53FD457}"/>
              </a:ext>
            </a:extLst>
          </p:cNvPr>
          <p:cNvSpPr txBox="1"/>
          <p:nvPr/>
        </p:nvSpPr>
        <p:spPr>
          <a:xfrm>
            <a:off x="1031184" y="1335184"/>
            <a:ext cx="4795332" cy="830997"/>
          </a:xfrm>
          <a:prstGeom prst="rect">
            <a:avLst/>
          </a:prstGeom>
          <a:noFill/>
        </p:spPr>
        <p:txBody>
          <a:bodyPr wrap="square" rtlCol="0">
            <a:spAutoFit/>
          </a:bodyPr>
          <a:lstStyle/>
          <a:p>
            <a:pPr algn="ctr"/>
            <a:r>
              <a:rPr lang="en-NL" sz="2400" dirty="0">
                <a:solidFill>
                  <a:schemeClr val="tx2">
                    <a:lumMod val="75000"/>
                    <a:lumOff val="25000"/>
                  </a:schemeClr>
                </a:solidFill>
                <a:latin typeface="Palatino"/>
              </a:rPr>
              <a:t>What are team learning behaviors?</a:t>
            </a:r>
          </a:p>
        </p:txBody>
      </p:sp>
      <p:sp>
        <p:nvSpPr>
          <p:cNvPr id="8" name="TextBox 7">
            <a:extLst>
              <a:ext uri="{FF2B5EF4-FFF2-40B4-BE49-F238E27FC236}">
                <a16:creationId xmlns:a16="http://schemas.microsoft.com/office/drawing/2014/main" id="{868D137C-811F-BF6E-CE75-1DA9E9AB972C}"/>
              </a:ext>
            </a:extLst>
          </p:cNvPr>
          <p:cNvSpPr txBox="1"/>
          <p:nvPr/>
        </p:nvSpPr>
        <p:spPr>
          <a:xfrm>
            <a:off x="2256749" y="6061527"/>
            <a:ext cx="2155655" cy="369332"/>
          </a:xfrm>
          <a:prstGeom prst="rect">
            <a:avLst/>
          </a:prstGeom>
          <a:noFill/>
        </p:spPr>
        <p:txBody>
          <a:bodyPr wrap="none" rtlCol="0">
            <a:spAutoFit/>
          </a:bodyPr>
          <a:lstStyle/>
          <a:p>
            <a:r>
              <a:rPr lang="en-NL" i="1" dirty="0">
                <a:solidFill>
                  <a:schemeClr val="tx2">
                    <a:lumMod val="75000"/>
                    <a:lumOff val="25000"/>
                  </a:schemeClr>
                </a:solidFill>
                <a:latin typeface="Palatino"/>
              </a:rPr>
              <a:t>Wiese &amp; Burke 2019</a:t>
            </a:r>
          </a:p>
        </p:txBody>
      </p:sp>
      <p:sp>
        <p:nvSpPr>
          <p:cNvPr id="10" name="Rectangle 9">
            <a:extLst>
              <a:ext uri="{FF2B5EF4-FFF2-40B4-BE49-F238E27FC236}">
                <a16:creationId xmlns:a16="http://schemas.microsoft.com/office/drawing/2014/main" id="{6E282BCE-F6F1-0CD1-C008-D1D25DA6F96E}"/>
              </a:ext>
            </a:extLst>
          </p:cNvPr>
          <p:cNvSpPr/>
          <p:nvPr/>
        </p:nvSpPr>
        <p:spPr>
          <a:xfrm>
            <a:off x="1268974" y="3203862"/>
            <a:ext cx="4319752" cy="65426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effectLst/>
                <a:latin typeface="Palatino"/>
              </a:rPr>
              <a:t>Information sharing, constructive conflict, </a:t>
            </a:r>
          </a:p>
          <a:p>
            <a:pPr algn="ctr"/>
            <a:r>
              <a:rPr lang="en-GB" sz="1800" b="1" dirty="0">
                <a:effectLst/>
                <a:latin typeface="Palatino"/>
              </a:rPr>
              <a:t>co-construction </a:t>
            </a:r>
            <a:endParaRPr lang="en-GB" b="1" dirty="0">
              <a:latin typeface="Palatino"/>
            </a:endParaRPr>
          </a:p>
        </p:txBody>
      </p:sp>
      <p:sp>
        <p:nvSpPr>
          <p:cNvPr id="2" name="TextBox 1">
            <a:extLst>
              <a:ext uri="{FF2B5EF4-FFF2-40B4-BE49-F238E27FC236}">
                <a16:creationId xmlns:a16="http://schemas.microsoft.com/office/drawing/2014/main" id="{1653743B-1BD6-67B6-BF04-E21F336B491F}"/>
              </a:ext>
            </a:extLst>
          </p:cNvPr>
          <p:cNvSpPr txBox="1"/>
          <p:nvPr/>
        </p:nvSpPr>
        <p:spPr>
          <a:xfrm>
            <a:off x="6246298" y="1493050"/>
            <a:ext cx="4795332" cy="461665"/>
          </a:xfrm>
          <a:prstGeom prst="rect">
            <a:avLst/>
          </a:prstGeom>
          <a:noFill/>
        </p:spPr>
        <p:txBody>
          <a:bodyPr wrap="square" rtlCol="0">
            <a:spAutoFit/>
          </a:bodyPr>
          <a:lstStyle/>
          <a:p>
            <a:pPr algn="ctr"/>
            <a:r>
              <a:rPr lang="en-NL" sz="2400" dirty="0">
                <a:solidFill>
                  <a:schemeClr val="tx2">
                    <a:lumMod val="75000"/>
                    <a:lumOff val="25000"/>
                  </a:schemeClr>
                </a:solidFill>
                <a:latin typeface="Palatino"/>
              </a:rPr>
              <a:t>What is empowering leadership?</a:t>
            </a:r>
          </a:p>
        </p:txBody>
      </p:sp>
      <p:sp>
        <p:nvSpPr>
          <p:cNvPr id="3" name="TextBox 2">
            <a:extLst>
              <a:ext uri="{FF2B5EF4-FFF2-40B4-BE49-F238E27FC236}">
                <a16:creationId xmlns:a16="http://schemas.microsoft.com/office/drawing/2014/main" id="{0DB1D932-09D9-5F54-A4BC-6B5ED7615435}"/>
              </a:ext>
            </a:extLst>
          </p:cNvPr>
          <p:cNvSpPr txBox="1"/>
          <p:nvPr/>
        </p:nvSpPr>
        <p:spPr>
          <a:xfrm>
            <a:off x="7437990" y="6061527"/>
            <a:ext cx="2411949" cy="369332"/>
          </a:xfrm>
          <a:prstGeom prst="rect">
            <a:avLst/>
          </a:prstGeom>
          <a:noFill/>
        </p:spPr>
        <p:txBody>
          <a:bodyPr wrap="square" rtlCol="0">
            <a:spAutoFit/>
          </a:bodyPr>
          <a:lstStyle/>
          <a:p>
            <a:r>
              <a:rPr lang="en-NL" sz="1800" i="1" dirty="0">
                <a:solidFill>
                  <a:schemeClr val="tx2">
                    <a:lumMod val="75000"/>
                    <a:lumOff val="25000"/>
                  </a:schemeClr>
                </a:solidFill>
                <a:effectLst/>
                <a:latin typeface="Palatino"/>
                <a:ea typeface="Times New Roman" panose="02020603050405020304" pitchFamily="18" charset="0"/>
              </a:rPr>
              <a:t>Srivastava et al. 2006 </a:t>
            </a:r>
          </a:p>
        </p:txBody>
      </p:sp>
      <p:graphicFrame>
        <p:nvGraphicFramePr>
          <p:cNvPr id="4" name="Table 3">
            <a:extLst>
              <a:ext uri="{FF2B5EF4-FFF2-40B4-BE49-F238E27FC236}">
                <a16:creationId xmlns:a16="http://schemas.microsoft.com/office/drawing/2014/main" id="{821ACD4A-7244-6AB5-FEAA-5316BC2E43A7}"/>
              </a:ext>
            </a:extLst>
          </p:cNvPr>
          <p:cNvGraphicFramePr>
            <a:graphicFrameLocks noGrp="1"/>
          </p:cNvGraphicFramePr>
          <p:nvPr>
            <p:extLst>
              <p:ext uri="{D42A27DB-BD31-4B8C-83A1-F6EECF244321}">
                <p14:modId xmlns:p14="http://schemas.microsoft.com/office/powerpoint/2010/main" val="3067127726"/>
              </p:ext>
            </p:extLst>
          </p:nvPr>
        </p:nvGraphicFramePr>
        <p:xfrm>
          <a:off x="6428773" y="1954715"/>
          <a:ext cx="4616054" cy="4190834"/>
        </p:xfrm>
        <a:graphic>
          <a:graphicData uri="http://schemas.openxmlformats.org/drawingml/2006/table">
            <a:tbl>
              <a:tblPr firstRow="1" bandRow="1">
                <a:tableStyleId>{5C22544A-7EE6-4342-B048-85BDC9FD1C3A}</a:tableStyleId>
              </a:tblPr>
              <a:tblGrid>
                <a:gridCol w="4616054">
                  <a:extLst>
                    <a:ext uri="{9D8B030D-6E8A-4147-A177-3AD203B41FA5}">
                      <a16:colId xmlns:a16="http://schemas.microsoft.com/office/drawing/2014/main" val="2187918014"/>
                    </a:ext>
                  </a:extLst>
                </a:gridCol>
              </a:tblGrid>
              <a:tr h="279751">
                <a:tc>
                  <a:txBody>
                    <a:bodyPr/>
                    <a:lstStyle/>
                    <a:p>
                      <a:pPr algn="l"/>
                      <a:r>
                        <a:rPr lang="en-GB" sz="1200" b="1" i="1" kern="1200" dirty="0">
                          <a:solidFill>
                            <a:schemeClr val="dk1"/>
                          </a:solidFill>
                          <a:effectLst/>
                          <a:latin typeface="+mn-lt"/>
                          <a:ea typeface="+mn-ea"/>
                          <a:cs typeface="+mn-cs"/>
                        </a:rPr>
                        <a:t>The engagement leader …</a:t>
                      </a:r>
                      <a:endParaRPr lang="en-NL" sz="1200" b="1" dirty="0"/>
                    </a:p>
                  </a:txBody>
                  <a:tcPr>
                    <a:noFill/>
                  </a:tcPr>
                </a:tc>
                <a:extLst>
                  <a:ext uri="{0D108BD9-81ED-4DB2-BD59-A6C34878D82A}">
                    <a16:rowId xmlns:a16="http://schemas.microsoft.com/office/drawing/2014/main" val="823020146"/>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used the team’s ideas and suggestions.</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622678833"/>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taught team members to solve problems on their own.</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741843840"/>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told my team when we performed well.</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4022031875"/>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provided help to team members. </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2402883856"/>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leader cared about team members’ personal problems.</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1044274150"/>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showed interest for team members’ wellbeing.</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3250383509"/>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explained the purpose of the firm’s policies to the team.</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3001048133"/>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explained rules and expectations to the team.</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973436056"/>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explained his or her actions to the team.</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2840232698"/>
                  </a:ext>
                </a:extLst>
              </a:tr>
              <a:tr h="266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set high standards for performance by his or her own behavior.</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729586037"/>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encouraged team members to express ideas or suggestions.</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3944934168"/>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worked as hard as he or she could. </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530728925"/>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set a good example by the way he or she behaved.</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1278053277"/>
                  </a:ext>
                </a:extLst>
              </a:tr>
              <a:tr h="27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dk1"/>
                          </a:solidFill>
                          <a:effectLst/>
                          <a:latin typeface="+mn-lt"/>
                          <a:ea typeface="+mn-ea"/>
                          <a:cs typeface="+mn-cs"/>
                        </a:rPr>
                        <a:t>stayed in touch with the team.</a:t>
                      </a:r>
                      <a:endParaRPr lang="en-NL" sz="12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1910424469"/>
                  </a:ext>
                </a:extLst>
              </a:tr>
            </a:tbl>
          </a:graphicData>
        </a:graphic>
      </p:graphicFrame>
    </p:spTree>
    <p:extLst>
      <p:ext uri="{BB962C8B-B14F-4D97-AF65-F5344CB8AC3E}">
        <p14:creationId xmlns:p14="http://schemas.microsoft.com/office/powerpoint/2010/main" val="383038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6628195-6D2F-6B55-FD75-CA2BABA96564}"/>
              </a:ext>
            </a:extLst>
          </p:cNvPr>
          <p:cNvSpPr/>
          <p:nvPr/>
        </p:nvSpPr>
        <p:spPr>
          <a:xfrm>
            <a:off x="2623774" y="4990344"/>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virtuality</a:t>
            </a:r>
          </a:p>
        </p:txBody>
      </p:sp>
      <p:sp>
        <p:nvSpPr>
          <p:cNvPr id="9" name="Rounded Rectangle 8">
            <a:extLst>
              <a:ext uri="{FF2B5EF4-FFF2-40B4-BE49-F238E27FC236}">
                <a16:creationId xmlns:a16="http://schemas.microsoft.com/office/drawing/2014/main" id="{D8668C45-7274-204E-845E-12F9C90D4E48}"/>
              </a:ext>
            </a:extLst>
          </p:cNvPr>
          <p:cNvSpPr/>
          <p:nvPr/>
        </p:nvSpPr>
        <p:spPr>
          <a:xfrm>
            <a:off x="5277765" y="3895201"/>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learning behaviors</a:t>
            </a:r>
          </a:p>
        </p:txBody>
      </p:sp>
      <p:sp>
        <p:nvSpPr>
          <p:cNvPr id="10" name="Rounded Rectangle 9">
            <a:extLst>
              <a:ext uri="{FF2B5EF4-FFF2-40B4-BE49-F238E27FC236}">
                <a16:creationId xmlns:a16="http://schemas.microsoft.com/office/drawing/2014/main" id="{E1311679-A3FE-A367-612E-41887C210AE2}"/>
              </a:ext>
            </a:extLst>
          </p:cNvPr>
          <p:cNvSpPr/>
          <p:nvPr/>
        </p:nvSpPr>
        <p:spPr>
          <a:xfrm>
            <a:off x="8121326" y="4991738"/>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performance</a:t>
            </a:r>
          </a:p>
        </p:txBody>
      </p:sp>
      <p:sp>
        <p:nvSpPr>
          <p:cNvPr id="11" name="Rounded Rectangle 10">
            <a:extLst>
              <a:ext uri="{FF2B5EF4-FFF2-40B4-BE49-F238E27FC236}">
                <a16:creationId xmlns:a16="http://schemas.microsoft.com/office/drawing/2014/main" id="{179B7F82-1312-6FD0-853B-CB96FA202A9F}"/>
              </a:ext>
            </a:extLst>
          </p:cNvPr>
          <p:cNvSpPr/>
          <p:nvPr/>
        </p:nvSpPr>
        <p:spPr>
          <a:xfrm>
            <a:off x="3170188" y="3080524"/>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Empowering leadership</a:t>
            </a:r>
          </a:p>
        </p:txBody>
      </p:sp>
      <p:cxnSp>
        <p:nvCxnSpPr>
          <p:cNvPr id="13" name="Straight Arrow Connector 12">
            <a:extLst>
              <a:ext uri="{FF2B5EF4-FFF2-40B4-BE49-F238E27FC236}">
                <a16:creationId xmlns:a16="http://schemas.microsoft.com/office/drawing/2014/main" id="{4492FF57-FC93-6612-381A-80ECD631E0D2}"/>
              </a:ext>
            </a:extLst>
          </p:cNvPr>
          <p:cNvCxnSpPr>
            <a:stCxn id="6" idx="3"/>
            <a:endCxn id="9" idx="1"/>
          </p:cNvCxnSpPr>
          <p:nvPr/>
        </p:nvCxnSpPr>
        <p:spPr>
          <a:xfrm flipV="1">
            <a:off x="4296457" y="4243677"/>
            <a:ext cx="981309" cy="1095143"/>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5B1FE768-E717-5588-7946-25832FC23CEB}"/>
              </a:ext>
            </a:extLst>
          </p:cNvPr>
          <p:cNvCxnSpPr>
            <a:cxnSpLocks/>
            <a:stCxn id="9" idx="3"/>
            <a:endCxn id="10" idx="1"/>
          </p:cNvCxnSpPr>
          <p:nvPr/>
        </p:nvCxnSpPr>
        <p:spPr>
          <a:xfrm>
            <a:off x="6950448" y="4243677"/>
            <a:ext cx="1170879" cy="1096537"/>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17" name="Straight Arrow Connector 16">
            <a:extLst>
              <a:ext uri="{FF2B5EF4-FFF2-40B4-BE49-F238E27FC236}">
                <a16:creationId xmlns:a16="http://schemas.microsoft.com/office/drawing/2014/main" id="{B038BC86-59EC-2418-68F4-4C0816375DD8}"/>
              </a:ext>
            </a:extLst>
          </p:cNvPr>
          <p:cNvCxnSpPr>
            <a:cxnSpLocks/>
            <a:stCxn id="11" idx="2"/>
          </p:cNvCxnSpPr>
          <p:nvPr/>
        </p:nvCxnSpPr>
        <p:spPr>
          <a:xfrm>
            <a:off x="4006530" y="3777475"/>
            <a:ext cx="836341" cy="979769"/>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E21685BF-43DC-3974-5B58-946073D02646}"/>
              </a:ext>
            </a:extLst>
          </p:cNvPr>
          <p:cNvCxnSpPr>
            <a:cxnSpLocks/>
            <a:stCxn id="6" idx="3"/>
            <a:endCxn id="10" idx="1"/>
          </p:cNvCxnSpPr>
          <p:nvPr/>
        </p:nvCxnSpPr>
        <p:spPr>
          <a:xfrm>
            <a:off x="4296456" y="5338819"/>
            <a:ext cx="3824870" cy="1394"/>
          </a:xfrm>
          <a:prstGeom prst="straightConnector1">
            <a:avLst/>
          </a:prstGeom>
          <a:ln w="28575">
            <a:solidFill>
              <a:schemeClr val="tx1"/>
            </a:solidFill>
            <a:tailEnd type="triangle"/>
          </a:ln>
        </p:spPr>
        <p:style>
          <a:lnRef idx="2">
            <a:schemeClr val="accent6"/>
          </a:lnRef>
          <a:fillRef idx="0">
            <a:schemeClr val="accent6"/>
          </a:fillRef>
          <a:effectRef idx="1">
            <a:schemeClr val="accent6"/>
          </a:effectRef>
          <a:fontRef idx="minor">
            <a:schemeClr val="tx1"/>
          </a:fontRef>
        </p:style>
      </p:cxnSp>
      <p:sp>
        <p:nvSpPr>
          <p:cNvPr id="2" name="Title 1">
            <a:extLst>
              <a:ext uri="{FF2B5EF4-FFF2-40B4-BE49-F238E27FC236}">
                <a16:creationId xmlns:a16="http://schemas.microsoft.com/office/drawing/2014/main" id="{4F571D8C-CEFB-53BD-8E35-0EF225D622E7}"/>
              </a:ext>
            </a:extLst>
          </p:cNvPr>
          <p:cNvSpPr txBox="1">
            <a:spLocks/>
          </p:cNvSpPr>
          <p:nvPr/>
        </p:nvSpPr>
        <p:spPr>
          <a:xfrm>
            <a:off x="2144804" y="1450880"/>
            <a:ext cx="79023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L" sz="3200" dirty="0">
                <a:solidFill>
                  <a:schemeClr val="tx2">
                    <a:lumMod val="75000"/>
                    <a:lumOff val="25000"/>
                  </a:schemeClr>
                </a:solidFill>
                <a:latin typeface="Palatino"/>
              </a:rPr>
              <a:t>Explaining the mechanism</a:t>
            </a:r>
          </a:p>
        </p:txBody>
      </p:sp>
    </p:spTree>
    <p:extLst>
      <p:ext uri="{BB962C8B-B14F-4D97-AF65-F5344CB8AC3E}">
        <p14:creationId xmlns:p14="http://schemas.microsoft.com/office/powerpoint/2010/main" val="9812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96628195-6D2F-6B55-FD75-CA2BABA96564}"/>
              </a:ext>
            </a:extLst>
          </p:cNvPr>
          <p:cNvSpPr/>
          <p:nvPr/>
        </p:nvSpPr>
        <p:spPr>
          <a:xfrm>
            <a:off x="2605668" y="4605431"/>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virtuality</a:t>
            </a:r>
          </a:p>
        </p:txBody>
      </p:sp>
      <p:sp>
        <p:nvSpPr>
          <p:cNvPr id="9" name="Rounded Rectangle 8">
            <a:extLst>
              <a:ext uri="{FF2B5EF4-FFF2-40B4-BE49-F238E27FC236}">
                <a16:creationId xmlns:a16="http://schemas.microsoft.com/office/drawing/2014/main" id="{D8668C45-7274-204E-845E-12F9C90D4E48}"/>
              </a:ext>
            </a:extLst>
          </p:cNvPr>
          <p:cNvSpPr/>
          <p:nvPr/>
        </p:nvSpPr>
        <p:spPr>
          <a:xfrm>
            <a:off x="5259659" y="3510288"/>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learning behaviors</a:t>
            </a:r>
          </a:p>
        </p:txBody>
      </p:sp>
      <p:sp>
        <p:nvSpPr>
          <p:cNvPr id="10" name="Rounded Rectangle 9">
            <a:extLst>
              <a:ext uri="{FF2B5EF4-FFF2-40B4-BE49-F238E27FC236}">
                <a16:creationId xmlns:a16="http://schemas.microsoft.com/office/drawing/2014/main" id="{E1311679-A3FE-A367-612E-41887C210AE2}"/>
              </a:ext>
            </a:extLst>
          </p:cNvPr>
          <p:cNvSpPr/>
          <p:nvPr/>
        </p:nvSpPr>
        <p:spPr>
          <a:xfrm>
            <a:off x="8103220" y="4606825"/>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Team performance</a:t>
            </a:r>
          </a:p>
        </p:txBody>
      </p:sp>
      <p:sp>
        <p:nvSpPr>
          <p:cNvPr id="11" name="Rounded Rectangle 10">
            <a:extLst>
              <a:ext uri="{FF2B5EF4-FFF2-40B4-BE49-F238E27FC236}">
                <a16:creationId xmlns:a16="http://schemas.microsoft.com/office/drawing/2014/main" id="{179B7F82-1312-6FD0-853B-CB96FA202A9F}"/>
              </a:ext>
            </a:extLst>
          </p:cNvPr>
          <p:cNvSpPr/>
          <p:nvPr/>
        </p:nvSpPr>
        <p:spPr>
          <a:xfrm>
            <a:off x="2605666" y="3510288"/>
            <a:ext cx="1672682" cy="696951"/>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NL" sz="1600" dirty="0">
                <a:solidFill>
                  <a:schemeClr val="tx2">
                    <a:lumMod val="75000"/>
                    <a:lumOff val="25000"/>
                  </a:schemeClr>
                </a:solidFill>
              </a:rPr>
              <a:t>Empowering leadership</a:t>
            </a:r>
          </a:p>
        </p:txBody>
      </p:sp>
      <p:cxnSp>
        <p:nvCxnSpPr>
          <p:cNvPr id="16" name="Straight Arrow Connector 15">
            <a:extLst>
              <a:ext uri="{FF2B5EF4-FFF2-40B4-BE49-F238E27FC236}">
                <a16:creationId xmlns:a16="http://schemas.microsoft.com/office/drawing/2014/main" id="{5B1FE768-E717-5588-7946-25832FC23CEB}"/>
              </a:ext>
            </a:extLst>
          </p:cNvPr>
          <p:cNvCxnSpPr>
            <a:cxnSpLocks/>
            <a:stCxn id="9" idx="3"/>
            <a:endCxn id="10" idx="1"/>
          </p:cNvCxnSpPr>
          <p:nvPr/>
        </p:nvCxnSpPr>
        <p:spPr>
          <a:xfrm>
            <a:off x="6932342" y="3858764"/>
            <a:ext cx="1170879" cy="109653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B038BC86-59EC-2418-68F4-4C0816375DD8}"/>
              </a:ext>
            </a:extLst>
          </p:cNvPr>
          <p:cNvCxnSpPr>
            <a:cxnSpLocks/>
            <a:endCxn id="9" idx="1"/>
          </p:cNvCxnSpPr>
          <p:nvPr/>
        </p:nvCxnSpPr>
        <p:spPr>
          <a:xfrm>
            <a:off x="4278347" y="3858763"/>
            <a:ext cx="981312" cy="1"/>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a:extLst>
              <a:ext uri="{FF2B5EF4-FFF2-40B4-BE49-F238E27FC236}">
                <a16:creationId xmlns:a16="http://schemas.microsoft.com/office/drawing/2014/main" id="{E21685BF-43DC-3974-5B58-946073D02646}"/>
              </a:ext>
            </a:extLst>
          </p:cNvPr>
          <p:cNvCxnSpPr>
            <a:cxnSpLocks/>
            <a:stCxn id="6" idx="3"/>
            <a:endCxn id="10" idx="1"/>
          </p:cNvCxnSpPr>
          <p:nvPr/>
        </p:nvCxnSpPr>
        <p:spPr>
          <a:xfrm>
            <a:off x="4278350" y="4953906"/>
            <a:ext cx="3824870" cy="1394"/>
          </a:xfrm>
          <a:prstGeom prst="straightConnector1">
            <a:avLst/>
          </a:prstGeom>
          <a:ln w="28575">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4" name="TextBox 3">
            <a:extLst>
              <a:ext uri="{FF2B5EF4-FFF2-40B4-BE49-F238E27FC236}">
                <a16:creationId xmlns:a16="http://schemas.microsoft.com/office/drawing/2014/main" id="{D400119C-C311-D43C-5A2F-6929421656B4}"/>
              </a:ext>
            </a:extLst>
          </p:cNvPr>
          <p:cNvSpPr txBox="1"/>
          <p:nvPr/>
        </p:nvSpPr>
        <p:spPr>
          <a:xfrm>
            <a:off x="4278346" y="3514903"/>
            <a:ext cx="758541" cy="338554"/>
          </a:xfrm>
          <a:prstGeom prst="rect">
            <a:avLst/>
          </a:prstGeom>
          <a:noFill/>
        </p:spPr>
        <p:txBody>
          <a:bodyPr wrap="none" rtlCol="0">
            <a:spAutoFit/>
          </a:bodyPr>
          <a:lstStyle/>
          <a:p>
            <a:r>
              <a:rPr lang="en-NL" sz="1600" dirty="0"/>
              <a:t>0.60</a:t>
            </a:r>
            <a:r>
              <a:rPr lang="en-NL" sz="1600" baseline="30000" dirty="0"/>
              <a:t>***</a:t>
            </a:r>
            <a:endParaRPr lang="en-NL" sz="1600" dirty="0"/>
          </a:p>
        </p:txBody>
      </p:sp>
      <p:sp>
        <p:nvSpPr>
          <p:cNvPr id="5" name="TextBox 4">
            <a:extLst>
              <a:ext uri="{FF2B5EF4-FFF2-40B4-BE49-F238E27FC236}">
                <a16:creationId xmlns:a16="http://schemas.microsoft.com/office/drawing/2014/main" id="{466EFAAA-DF04-BE52-2841-16E74A67D765}"/>
              </a:ext>
            </a:extLst>
          </p:cNvPr>
          <p:cNvSpPr txBox="1"/>
          <p:nvPr/>
        </p:nvSpPr>
        <p:spPr>
          <a:xfrm>
            <a:off x="6936402" y="3514903"/>
            <a:ext cx="758541" cy="338554"/>
          </a:xfrm>
          <a:prstGeom prst="rect">
            <a:avLst/>
          </a:prstGeom>
          <a:noFill/>
        </p:spPr>
        <p:txBody>
          <a:bodyPr wrap="none" rtlCol="0">
            <a:spAutoFit/>
          </a:bodyPr>
          <a:lstStyle/>
          <a:p>
            <a:r>
              <a:rPr lang="en-NL" sz="1600" dirty="0"/>
              <a:t>1.33</a:t>
            </a:r>
            <a:r>
              <a:rPr lang="en-NL" sz="1600" baseline="30000" dirty="0"/>
              <a:t>***</a:t>
            </a:r>
            <a:endParaRPr lang="en-NL" sz="1600" dirty="0"/>
          </a:p>
        </p:txBody>
      </p:sp>
      <p:sp>
        <p:nvSpPr>
          <p:cNvPr id="7" name="TextBox 6">
            <a:extLst>
              <a:ext uri="{FF2B5EF4-FFF2-40B4-BE49-F238E27FC236}">
                <a16:creationId xmlns:a16="http://schemas.microsoft.com/office/drawing/2014/main" id="{D6AB0372-974A-4CB7-EE4D-1017977B181B}"/>
              </a:ext>
            </a:extLst>
          </p:cNvPr>
          <p:cNvSpPr txBox="1"/>
          <p:nvPr/>
        </p:nvSpPr>
        <p:spPr>
          <a:xfrm>
            <a:off x="4278346" y="4979377"/>
            <a:ext cx="720647" cy="338554"/>
          </a:xfrm>
          <a:prstGeom prst="rect">
            <a:avLst/>
          </a:prstGeom>
          <a:noFill/>
        </p:spPr>
        <p:txBody>
          <a:bodyPr wrap="none" rtlCol="0">
            <a:spAutoFit/>
          </a:bodyPr>
          <a:lstStyle/>
          <a:p>
            <a:r>
              <a:rPr lang="en-NL" sz="1600" dirty="0"/>
              <a:t>-1.03*</a:t>
            </a:r>
          </a:p>
        </p:txBody>
      </p:sp>
      <p:sp>
        <p:nvSpPr>
          <p:cNvPr id="8" name="TextBox 7">
            <a:extLst>
              <a:ext uri="{FF2B5EF4-FFF2-40B4-BE49-F238E27FC236}">
                <a16:creationId xmlns:a16="http://schemas.microsoft.com/office/drawing/2014/main" id="{7DC59D5D-DEC0-2897-6411-AB96DED0F84E}"/>
              </a:ext>
            </a:extLst>
          </p:cNvPr>
          <p:cNvSpPr txBox="1"/>
          <p:nvPr/>
        </p:nvSpPr>
        <p:spPr>
          <a:xfrm>
            <a:off x="8103220" y="5343080"/>
            <a:ext cx="854721" cy="307777"/>
          </a:xfrm>
          <a:prstGeom prst="rect">
            <a:avLst/>
          </a:prstGeom>
          <a:noFill/>
        </p:spPr>
        <p:txBody>
          <a:bodyPr wrap="none" rtlCol="0">
            <a:spAutoFit/>
          </a:bodyPr>
          <a:lstStyle/>
          <a:p>
            <a:r>
              <a:rPr lang="en-GB" sz="1400" dirty="0"/>
              <a:t>R</a:t>
            </a:r>
            <a:r>
              <a:rPr lang="en-NL" sz="1400" baseline="30000" dirty="0"/>
              <a:t>2 </a:t>
            </a:r>
            <a:r>
              <a:rPr lang="en-NL" sz="1400" dirty="0"/>
              <a:t>= 0.73</a:t>
            </a:r>
          </a:p>
        </p:txBody>
      </p:sp>
      <p:sp>
        <p:nvSpPr>
          <p:cNvPr id="12" name="Title 1">
            <a:extLst>
              <a:ext uri="{FF2B5EF4-FFF2-40B4-BE49-F238E27FC236}">
                <a16:creationId xmlns:a16="http://schemas.microsoft.com/office/drawing/2014/main" id="{2FECA8C9-3450-3423-A0CE-BC2D9BC990D4}"/>
              </a:ext>
            </a:extLst>
          </p:cNvPr>
          <p:cNvSpPr txBox="1">
            <a:spLocks/>
          </p:cNvSpPr>
          <p:nvPr/>
        </p:nvSpPr>
        <p:spPr>
          <a:xfrm>
            <a:off x="2144804" y="1450880"/>
            <a:ext cx="79023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L" sz="3200" dirty="0">
                <a:solidFill>
                  <a:schemeClr val="tx2">
                    <a:lumMod val="75000"/>
                    <a:lumOff val="25000"/>
                  </a:schemeClr>
                </a:solidFill>
                <a:latin typeface="Palatino"/>
              </a:rPr>
              <a:t>Explaining the mechanism</a:t>
            </a:r>
          </a:p>
        </p:txBody>
      </p:sp>
    </p:spTree>
    <p:extLst>
      <p:ext uri="{BB962C8B-B14F-4D97-AF65-F5344CB8AC3E}">
        <p14:creationId xmlns:p14="http://schemas.microsoft.com/office/powerpoint/2010/main" val="1318726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71E2489-C3DD-705A-2DF9-F25AF656C103}"/>
              </a:ext>
            </a:extLst>
          </p:cNvPr>
          <p:cNvSpPr txBox="1"/>
          <p:nvPr/>
        </p:nvSpPr>
        <p:spPr>
          <a:xfrm>
            <a:off x="2659889" y="3989293"/>
            <a:ext cx="1529256" cy="923330"/>
          </a:xfrm>
          <a:prstGeom prst="rect">
            <a:avLst/>
          </a:prstGeom>
          <a:noFill/>
        </p:spPr>
        <p:txBody>
          <a:bodyPr wrap="square" rtlCol="0">
            <a:spAutoFit/>
          </a:bodyPr>
          <a:lstStyle/>
          <a:p>
            <a:pPr algn="ctr"/>
            <a:r>
              <a:rPr lang="en-NL" i="1" dirty="0">
                <a:solidFill>
                  <a:schemeClr val="tx2">
                    <a:lumMod val="75000"/>
                    <a:lumOff val="25000"/>
                  </a:schemeClr>
                </a:solidFill>
                <a:latin typeface="Palatino"/>
              </a:rPr>
              <a:t>The virtual nature of a team matters</a:t>
            </a:r>
          </a:p>
        </p:txBody>
      </p:sp>
      <p:sp>
        <p:nvSpPr>
          <p:cNvPr id="10" name="TextBox 9">
            <a:extLst>
              <a:ext uri="{FF2B5EF4-FFF2-40B4-BE49-F238E27FC236}">
                <a16:creationId xmlns:a16="http://schemas.microsoft.com/office/drawing/2014/main" id="{50300B56-F736-59A9-F258-9C23DC5EBB48}"/>
              </a:ext>
            </a:extLst>
          </p:cNvPr>
          <p:cNvSpPr txBox="1"/>
          <p:nvPr/>
        </p:nvSpPr>
        <p:spPr>
          <a:xfrm>
            <a:off x="5253317" y="3957917"/>
            <a:ext cx="1685365" cy="923330"/>
          </a:xfrm>
          <a:prstGeom prst="rect">
            <a:avLst/>
          </a:prstGeom>
          <a:noFill/>
        </p:spPr>
        <p:txBody>
          <a:bodyPr wrap="square" rtlCol="0">
            <a:spAutoFit/>
          </a:bodyPr>
          <a:lstStyle/>
          <a:p>
            <a:pPr algn="ctr"/>
            <a:r>
              <a:rPr lang="en-NL" i="1" dirty="0">
                <a:solidFill>
                  <a:schemeClr val="tx2">
                    <a:lumMod val="75000"/>
                    <a:lumOff val="25000"/>
                  </a:schemeClr>
                </a:solidFill>
                <a:latin typeface="Palatino"/>
              </a:rPr>
              <a:t>Highlights the role of team learning</a:t>
            </a:r>
          </a:p>
        </p:txBody>
      </p:sp>
      <p:sp>
        <p:nvSpPr>
          <p:cNvPr id="12" name="TextBox 11">
            <a:extLst>
              <a:ext uri="{FF2B5EF4-FFF2-40B4-BE49-F238E27FC236}">
                <a16:creationId xmlns:a16="http://schemas.microsoft.com/office/drawing/2014/main" id="{66C52F12-25EB-67AC-2F3D-99C434342561}"/>
              </a:ext>
            </a:extLst>
          </p:cNvPr>
          <p:cNvSpPr txBox="1"/>
          <p:nvPr/>
        </p:nvSpPr>
        <p:spPr>
          <a:xfrm>
            <a:off x="7924799" y="3989293"/>
            <a:ext cx="1685365" cy="923330"/>
          </a:xfrm>
          <a:prstGeom prst="rect">
            <a:avLst/>
          </a:prstGeom>
          <a:noFill/>
        </p:spPr>
        <p:txBody>
          <a:bodyPr wrap="square" rtlCol="0">
            <a:spAutoFit/>
          </a:bodyPr>
          <a:lstStyle/>
          <a:p>
            <a:pPr algn="ctr"/>
            <a:r>
              <a:rPr lang="en-NL" i="1" dirty="0">
                <a:solidFill>
                  <a:schemeClr val="tx2">
                    <a:lumMod val="75000"/>
                    <a:lumOff val="25000"/>
                  </a:schemeClr>
                </a:solidFill>
                <a:latin typeface="Palatino"/>
              </a:rPr>
              <a:t>Empowering leadership is effective</a:t>
            </a:r>
          </a:p>
        </p:txBody>
      </p:sp>
      <p:sp>
        <p:nvSpPr>
          <p:cNvPr id="13" name="Title 1">
            <a:extLst>
              <a:ext uri="{FF2B5EF4-FFF2-40B4-BE49-F238E27FC236}">
                <a16:creationId xmlns:a16="http://schemas.microsoft.com/office/drawing/2014/main" id="{59E8646D-CF23-3E74-26A1-631605521E8D}"/>
              </a:ext>
            </a:extLst>
          </p:cNvPr>
          <p:cNvSpPr txBox="1">
            <a:spLocks/>
          </p:cNvSpPr>
          <p:nvPr/>
        </p:nvSpPr>
        <p:spPr>
          <a:xfrm>
            <a:off x="2144804" y="1450880"/>
            <a:ext cx="79023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L" sz="3200" dirty="0">
                <a:solidFill>
                  <a:schemeClr val="tx2">
                    <a:lumMod val="75000"/>
                    <a:lumOff val="25000"/>
                  </a:schemeClr>
                </a:solidFill>
                <a:latin typeface="Palatino"/>
              </a:rPr>
              <a:t>Explaining the mechanism</a:t>
            </a:r>
          </a:p>
        </p:txBody>
      </p:sp>
      <p:pic>
        <p:nvPicPr>
          <p:cNvPr id="17" name="Graphic 16" descr="Arrow circle outline">
            <a:extLst>
              <a:ext uri="{FF2B5EF4-FFF2-40B4-BE49-F238E27FC236}">
                <a16:creationId xmlns:a16="http://schemas.microsoft.com/office/drawing/2014/main" id="{9C52B23D-705C-DFE1-54F5-97424EB3F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20" name="Graphic 19" descr="Bullseye outline">
            <a:extLst>
              <a:ext uri="{FF2B5EF4-FFF2-40B4-BE49-F238E27FC236}">
                <a16:creationId xmlns:a16="http://schemas.microsoft.com/office/drawing/2014/main" id="{C1D806E9-6F04-D279-6338-525B8E0566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0281" y="2971800"/>
            <a:ext cx="914400" cy="914400"/>
          </a:xfrm>
          <a:prstGeom prst="rect">
            <a:avLst/>
          </a:prstGeom>
        </p:spPr>
      </p:pic>
      <p:pic>
        <p:nvPicPr>
          <p:cNvPr id="21" name="Graphic 20" descr="Laptop outline">
            <a:extLst>
              <a:ext uri="{FF2B5EF4-FFF2-40B4-BE49-F238E27FC236}">
                <a16:creationId xmlns:a16="http://schemas.microsoft.com/office/drawing/2014/main" id="{911E99D6-3537-1994-57A1-C885E01950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67317" y="3043517"/>
            <a:ext cx="914400" cy="914400"/>
          </a:xfrm>
          <a:prstGeom prst="rect">
            <a:avLst/>
          </a:prstGeom>
        </p:spPr>
      </p:pic>
    </p:spTree>
    <p:extLst>
      <p:ext uri="{BB962C8B-B14F-4D97-AF65-F5344CB8AC3E}">
        <p14:creationId xmlns:p14="http://schemas.microsoft.com/office/powerpoint/2010/main" val="826389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629E-E7A9-58D3-0BCB-A0DA874BC7A0}"/>
              </a:ext>
            </a:extLst>
          </p:cNvPr>
          <p:cNvSpPr>
            <a:spLocks noGrp="1"/>
          </p:cNvSpPr>
          <p:nvPr>
            <p:ph type="ctrTitle"/>
          </p:nvPr>
        </p:nvSpPr>
        <p:spPr>
          <a:xfrm>
            <a:off x="1524000" y="2966105"/>
            <a:ext cx="9144000" cy="925789"/>
          </a:xfrm>
        </p:spPr>
        <p:txBody>
          <a:bodyPr>
            <a:normAutofit/>
          </a:bodyPr>
          <a:lstStyle/>
          <a:p>
            <a:r>
              <a:rPr lang="en-NL" sz="4200" dirty="0">
                <a:solidFill>
                  <a:schemeClr val="tx2">
                    <a:lumMod val="75000"/>
                    <a:lumOff val="25000"/>
                  </a:schemeClr>
                </a:solidFill>
              </a:rPr>
              <a:t>Conclusion</a:t>
            </a:r>
          </a:p>
        </p:txBody>
      </p:sp>
      <p:sp>
        <p:nvSpPr>
          <p:cNvPr id="6" name="TextBox 5">
            <a:extLst>
              <a:ext uri="{FF2B5EF4-FFF2-40B4-BE49-F238E27FC236}">
                <a16:creationId xmlns:a16="http://schemas.microsoft.com/office/drawing/2014/main" id="{29B08CB0-730C-A77E-A19B-EC2A9A8B3A77}"/>
              </a:ext>
            </a:extLst>
          </p:cNvPr>
          <p:cNvSpPr txBox="1"/>
          <p:nvPr/>
        </p:nvSpPr>
        <p:spPr>
          <a:xfrm>
            <a:off x="3794953" y="3891894"/>
            <a:ext cx="4602094" cy="369332"/>
          </a:xfrm>
          <a:prstGeom prst="rect">
            <a:avLst/>
          </a:prstGeom>
          <a:noFill/>
        </p:spPr>
        <p:txBody>
          <a:bodyPr wrap="none" rtlCol="0">
            <a:spAutoFit/>
          </a:bodyPr>
          <a:lstStyle/>
          <a:p>
            <a:r>
              <a:rPr lang="en-NL" i="1" dirty="0"/>
              <a:t>What should we take away, and what is next?</a:t>
            </a:r>
          </a:p>
        </p:txBody>
      </p:sp>
    </p:spTree>
    <p:extLst>
      <p:ext uri="{BB962C8B-B14F-4D97-AF65-F5344CB8AC3E}">
        <p14:creationId xmlns:p14="http://schemas.microsoft.com/office/powerpoint/2010/main" val="1230223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C04F-9AC0-D3CC-CFE2-EB30E3F34B76}"/>
              </a:ext>
            </a:extLst>
          </p:cNvPr>
          <p:cNvSpPr>
            <a:spLocks noGrp="1"/>
          </p:cNvSpPr>
          <p:nvPr>
            <p:ph type="title"/>
          </p:nvPr>
        </p:nvSpPr>
        <p:spPr>
          <a:xfrm>
            <a:off x="838200" y="1304733"/>
            <a:ext cx="10515600" cy="646331"/>
          </a:xfrm>
        </p:spPr>
        <p:txBody>
          <a:bodyPr>
            <a:normAutofit/>
          </a:bodyPr>
          <a:lstStyle/>
          <a:p>
            <a:pPr algn="ctr"/>
            <a:r>
              <a:rPr lang="en-NL" dirty="0">
                <a:solidFill>
                  <a:schemeClr val="tx2">
                    <a:lumMod val="75000"/>
                    <a:lumOff val="25000"/>
                  </a:schemeClr>
                </a:solidFill>
              </a:rPr>
              <a:t>Getting virtuality right</a:t>
            </a:r>
          </a:p>
        </p:txBody>
      </p:sp>
      <p:pic>
        <p:nvPicPr>
          <p:cNvPr id="5" name="Graphic 4" descr="Weights Uneven outline">
            <a:extLst>
              <a:ext uri="{FF2B5EF4-FFF2-40B4-BE49-F238E27FC236}">
                <a16:creationId xmlns:a16="http://schemas.microsoft.com/office/drawing/2014/main" id="{3607A2E1-980C-E4E7-D201-5211991D38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799" y="2996982"/>
            <a:ext cx="914400" cy="914400"/>
          </a:xfrm>
          <a:prstGeom prst="rect">
            <a:avLst/>
          </a:prstGeom>
        </p:spPr>
      </p:pic>
      <p:pic>
        <p:nvPicPr>
          <p:cNvPr id="9" name="Graphic 8" descr="No Phones outline">
            <a:extLst>
              <a:ext uri="{FF2B5EF4-FFF2-40B4-BE49-F238E27FC236}">
                <a16:creationId xmlns:a16="http://schemas.microsoft.com/office/drawing/2014/main" id="{B8532473-CA16-D54F-51BD-1782558736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3667" y="2971800"/>
            <a:ext cx="914400" cy="914400"/>
          </a:xfrm>
          <a:prstGeom prst="rect">
            <a:avLst/>
          </a:prstGeom>
        </p:spPr>
      </p:pic>
      <p:pic>
        <p:nvPicPr>
          <p:cNvPr id="11" name="Graphic 10" descr="Flask outline">
            <a:extLst>
              <a:ext uri="{FF2B5EF4-FFF2-40B4-BE49-F238E27FC236}">
                <a16:creationId xmlns:a16="http://schemas.microsoft.com/office/drawing/2014/main" id="{41439FCE-F455-FBA2-0723-7FE371F9FC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03930" y="2971800"/>
            <a:ext cx="914400" cy="914400"/>
          </a:xfrm>
          <a:prstGeom prst="rect">
            <a:avLst/>
          </a:prstGeom>
        </p:spPr>
      </p:pic>
      <p:sp>
        <p:nvSpPr>
          <p:cNvPr id="12" name="TextBox 11">
            <a:extLst>
              <a:ext uri="{FF2B5EF4-FFF2-40B4-BE49-F238E27FC236}">
                <a16:creationId xmlns:a16="http://schemas.microsoft.com/office/drawing/2014/main" id="{BFBA022B-1895-4F19-24D9-B0869F5118F1}"/>
              </a:ext>
            </a:extLst>
          </p:cNvPr>
          <p:cNvSpPr txBox="1"/>
          <p:nvPr/>
        </p:nvSpPr>
        <p:spPr>
          <a:xfrm>
            <a:off x="2963916" y="4299280"/>
            <a:ext cx="1933903" cy="923330"/>
          </a:xfrm>
          <a:prstGeom prst="rect">
            <a:avLst/>
          </a:prstGeom>
          <a:noFill/>
        </p:spPr>
        <p:txBody>
          <a:bodyPr wrap="square" rtlCol="0">
            <a:spAutoFit/>
          </a:bodyPr>
          <a:lstStyle/>
          <a:p>
            <a:pPr algn="ctr"/>
            <a:r>
              <a:rPr lang="en-GB" i="1" dirty="0">
                <a:solidFill>
                  <a:schemeClr val="tx2">
                    <a:lumMod val="75000"/>
                    <a:lumOff val="25000"/>
                  </a:schemeClr>
                </a:solidFill>
              </a:rPr>
              <a:t>N</a:t>
            </a:r>
            <a:r>
              <a:rPr lang="en-NL" i="1" dirty="0">
                <a:solidFill>
                  <a:schemeClr val="tx2">
                    <a:lumMod val="75000"/>
                    <a:lumOff val="25000"/>
                  </a:schemeClr>
                </a:solidFill>
              </a:rPr>
              <a:t>ot all circumstances are the same</a:t>
            </a:r>
          </a:p>
        </p:txBody>
      </p:sp>
      <p:sp>
        <p:nvSpPr>
          <p:cNvPr id="13" name="TextBox 12">
            <a:extLst>
              <a:ext uri="{FF2B5EF4-FFF2-40B4-BE49-F238E27FC236}">
                <a16:creationId xmlns:a16="http://schemas.microsoft.com/office/drawing/2014/main" id="{59F66083-E22B-6D26-DD2C-209F02753C33}"/>
              </a:ext>
            </a:extLst>
          </p:cNvPr>
          <p:cNvSpPr txBox="1"/>
          <p:nvPr/>
        </p:nvSpPr>
        <p:spPr>
          <a:xfrm>
            <a:off x="5129048" y="4299279"/>
            <a:ext cx="1933903" cy="646331"/>
          </a:xfrm>
          <a:prstGeom prst="rect">
            <a:avLst/>
          </a:prstGeom>
          <a:noFill/>
        </p:spPr>
        <p:txBody>
          <a:bodyPr wrap="square" rtlCol="0">
            <a:spAutoFit/>
          </a:bodyPr>
          <a:lstStyle/>
          <a:p>
            <a:pPr algn="ctr"/>
            <a:r>
              <a:rPr lang="en-NL" i="1" dirty="0">
                <a:solidFill>
                  <a:schemeClr val="tx2">
                    <a:lumMod val="75000"/>
                    <a:lumOff val="25000"/>
                  </a:schemeClr>
                </a:solidFill>
              </a:rPr>
              <a:t>The trade-offs are complex</a:t>
            </a:r>
          </a:p>
        </p:txBody>
      </p:sp>
      <p:sp>
        <p:nvSpPr>
          <p:cNvPr id="14" name="TextBox 13">
            <a:extLst>
              <a:ext uri="{FF2B5EF4-FFF2-40B4-BE49-F238E27FC236}">
                <a16:creationId xmlns:a16="http://schemas.microsoft.com/office/drawing/2014/main" id="{11FAFD51-3AC1-A198-62D5-5A3CCBC2C548}"/>
              </a:ext>
            </a:extLst>
          </p:cNvPr>
          <p:cNvSpPr txBox="1"/>
          <p:nvPr/>
        </p:nvSpPr>
        <p:spPr>
          <a:xfrm>
            <a:off x="7480079" y="4299279"/>
            <a:ext cx="1562101" cy="1200329"/>
          </a:xfrm>
          <a:prstGeom prst="rect">
            <a:avLst/>
          </a:prstGeom>
          <a:noFill/>
        </p:spPr>
        <p:txBody>
          <a:bodyPr wrap="square" rtlCol="0">
            <a:spAutoFit/>
          </a:bodyPr>
          <a:lstStyle/>
          <a:p>
            <a:pPr algn="ctr"/>
            <a:r>
              <a:rPr lang="en-NL" i="1" dirty="0">
                <a:solidFill>
                  <a:schemeClr val="tx2">
                    <a:lumMod val="75000"/>
                    <a:lumOff val="25000"/>
                  </a:schemeClr>
                </a:solidFill>
              </a:rPr>
              <a:t>Finding the right mix for the right moment</a:t>
            </a:r>
          </a:p>
        </p:txBody>
      </p:sp>
    </p:spTree>
    <p:extLst>
      <p:ext uri="{BB962C8B-B14F-4D97-AF65-F5344CB8AC3E}">
        <p14:creationId xmlns:p14="http://schemas.microsoft.com/office/powerpoint/2010/main" val="698290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C04F-9AC0-D3CC-CFE2-EB30E3F34B76}"/>
              </a:ext>
            </a:extLst>
          </p:cNvPr>
          <p:cNvSpPr>
            <a:spLocks noGrp="1"/>
          </p:cNvSpPr>
          <p:nvPr>
            <p:ph type="title"/>
          </p:nvPr>
        </p:nvSpPr>
        <p:spPr>
          <a:xfrm>
            <a:off x="838200" y="1312316"/>
            <a:ext cx="10515600" cy="611077"/>
          </a:xfrm>
        </p:spPr>
        <p:txBody>
          <a:bodyPr>
            <a:normAutofit/>
          </a:bodyPr>
          <a:lstStyle/>
          <a:p>
            <a:pPr algn="ctr"/>
            <a:r>
              <a:rPr lang="en-NL" dirty="0">
                <a:solidFill>
                  <a:schemeClr val="tx2">
                    <a:lumMod val="75000"/>
                    <a:lumOff val="25000"/>
                  </a:schemeClr>
                </a:solidFill>
              </a:rPr>
              <a:t>Virtual teamwork and the quality of the audit</a:t>
            </a:r>
          </a:p>
        </p:txBody>
      </p:sp>
      <p:pic>
        <p:nvPicPr>
          <p:cNvPr id="5" name="Graphic 4" descr="Route (Two Pins With A Path) outline">
            <a:extLst>
              <a:ext uri="{FF2B5EF4-FFF2-40B4-BE49-F238E27FC236}">
                <a16:creationId xmlns:a16="http://schemas.microsoft.com/office/drawing/2014/main" id="{4A412D16-C837-A634-834C-A3D9FF2884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9200" y="2971800"/>
            <a:ext cx="914400" cy="914400"/>
          </a:xfrm>
          <a:prstGeom prst="rect">
            <a:avLst/>
          </a:prstGeom>
        </p:spPr>
      </p:pic>
      <p:pic>
        <p:nvPicPr>
          <p:cNvPr id="9" name="Graphic 8" descr="Newton's Cradle outline">
            <a:extLst>
              <a:ext uri="{FF2B5EF4-FFF2-40B4-BE49-F238E27FC236}">
                <a16:creationId xmlns:a16="http://schemas.microsoft.com/office/drawing/2014/main" id="{C9344704-DF5B-9DC2-4293-A01BB80C97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7501" y="2971800"/>
            <a:ext cx="914400" cy="914400"/>
          </a:xfrm>
          <a:prstGeom prst="rect">
            <a:avLst/>
          </a:prstGeom>
        </p:spPr>
      </p:pic>
      <p:pic>
        <p:nvPicPr>
          <p:cNvPr id="11" name="Graphic 10" descr="Transfer outline">
            <a:extLst>
              <a:ext uri="{FF2B5EF4-FFF2-40B4-BE49-F238E27FC236}">
                <a16:creationId xmlns:a16="http://schemas.microsoft.com/office/drawing/2014/main" id="{3B5819A4-0867-5AFA-2DA9-BC288B5A21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24097" y="2971800"/>
            <a:ext cx="914400" cy="914400"/>
          </a:xfrm>
          <a:prstGeom prst="rect">
            <a:avLst/>
          </a:prstGeom>
        </p:spPr>
      </p:pic>
      <p:pic>
        <p:nvPicPr>
          <p:cNvPr id="13" name="Graphic 12" descr="Zoom out outline">
            <a:extLst>
              <a:ext uri="{FF2B5EF4-FFF2-40B4-BE49-F238E27FC236}">
                <a16:creationId xmlns:a16="http://schemas.microsoft.com/office/drawing/2014/main" id="{ACCC4774-892A-6995-B8FA-F06227B9B9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95799" y="2971800"/>
            <a:ext cx="914400" cy="914400"/>
          </a:xfrm>
          <a:prstGeom prst="rect">
            <a:avLst/>
          </a:prstGeom>
        </p:spPr>
      </p:pic>
      <p:sp>
        <p:nvSpPr>
          <p:cNvPr id="15" name="TextBox 14">
            <a:extLst>
              <a:ext uri="{FF2B5EF4-FFF2-40B4-BE49-F238E27FC236}">
                <a16:creationId xmlns:a16="http://schemas.microsoft.com/office/drawing/2014/main" id="{18D53A40-337B-20C3-AD4B-A31E2E0EC4C4}"/>
              </a:ext>
            </a:extLst>
          </p:cNvPr>
          <p:cNvSpPr txBox="1"/>
          <p:nvPr/>
        </p:nvSpPr>
        <p:spPr>
          <a:xfrm>
            <a:off x="1798507" y="4057430"/>
            <a:ext cx="1965579" cy="923330"/>
          </a:xfrm>
          <a:prstGeom prst="rect">
            <a:avLst/>
          </a:prstGeom>
          <a:noFill/>
        </p:spPr>
        <p:txBody>
          <a:bodyPr wrap="square" rtlCol="0">
            <a:spAutoFit/>
          </a:bodyPr>
          <a:lstStyle/>
          <a:p>
            <a:pPr algn="ctr"/>
            <a:r>
              <a:rPr lang="en-NL" i="1" dirty="0">
                <a:solidFill>
                  <a:schemeClr val="tx2">
                    <a:lumMod val="75000"/>
                    <a:lumOff val="25000"/>
                  </a:schemeClr>
                </a:solidFill>
              </a:rPr>
              <a:t>Differences between perceptions</a:t>
            </a:r>
          </a:p>
        </p:txBody>
      </p:sp>
      <p:sp>
        <p:nvSpPr>
          <p:cNvPr id="16" name="TextBox 15">
            <a:extLst>
              <a:ext uri="{FF2B5EF4-FFF2-40B4-BE49-F238E27FC236}">
                <a16:creationId xmlns:a16="http://schemas.microsoft.com/office/drawing/2014/main" id="{7C47F540-EF5E-3BF9-5716-C8801813F20F}"/>
              </a:ext>
            </a:extLst>
          </p:cNvPr>
          <p:cNvSpPr txBox="1"/>
          <p:nvPr/>
        </p:nvSpPr>
        <p:spPr>
          <a:xfrm>
            <a:off x="3855905" y="4057430"/>
            <a:ext cx="1965579" cy="923330"/>
          </a:xfrm>
          <a:prstGeom prst="rect">
            <a:avLst/>
          </a:prstGeom>
          <a:noFill/>
        </p:spPr>
        <p:txBody>
          <a:bodyPr wrap="square" rtlCol="0">
            <a:spAutoFit/>
          </a:bodyPr>
          <a:lstStyle/>
          <a:p>
            <a:pPr algn="ctr"/>
            <a:r>
              <a:rPr lang="en-NL" i="1" dirty="0">
                <a:solidFill>
                  <a:schemeClr val="tx2">
                    <a:lumMod val="75000"/>
                    <a:lumOff val="25000"/>
                  </a:schemeClr>
                </a:solidFill>
              </a:rPr>
              <a:t>Underestimation of the realities of others</a:t>
            </a:r>
          </a:p>
        </p:txBody>
      </p:sp>
      <p:sp>
        <p:nvSpPr>
          <p:cNvPr id="17" name="TextBox 16">
            <a:extLst>
              <a:ext uri="{FF2B5EF4-FFF2-40B4-BE49-F238E27FC236}">
                <a16:creationId xmlns:a16="http://schemas.microsoft.com/office/drawing/2014/main" id="{8EAF0EA4-8C92-9C1B-B019-6C229E56AF57}"/>
              </a:ext>
            </a:extLst>
          </p:cNvPr>
          <p:cNvSpPr txBox="1"/>
          <p:nvPr/>
        </p:nvSpPr>
        <p:spPr>
          <a:xfrm>
            <a:off x="6141911" y="4057430"/>
            <a:ext cx="1965579" cy="923330"/>
          </a:xfrm>
          <a:prstGeom prst="rect">
            <a:avLst/>
          </a:prstGeom>
          <a:noFill/>
        </p:spPr>
        <p:txBody>
          <a:bodyPr wrap="square" rtlCol="0">
            <a:spAutoFit/>
          </a:bodyPr>
          <a:lstStyle/>
          <a:p>
            <a:pPr algn="ctr"/>
            <a:r>
              <a:rPr lang="en-NL" i="1" dirty="0">
                <a:solidFill>
                  <a:schemeClr val="tx2">
                    <a:lumMod val="75000"/>
                    <a:lumOff val="25000"/>
                  </a:schemeClr>
                </a:solidFill>
              </a:rPr>
              <a:t>Focus on the process of generating quality</a:t>
            </a:r>
          </a:p>
        </p:txBody>
      </p:sp>
      <p:sp>
        <p:nvSpPr>
          <p:cNvPr id="18" name="TextBox 17">
            <a:extLst>
              <a:ext uri="{FF2B5EF4-FFF2-40B4-BE49-F238E27FC236}">
                <a16:creationId xmlns:a16="http://schemas.microsoft.com/office/drawing/2014/main" id="{DF758028-7414-6668-AE8C-23ED85549C67}"/>
              </a:ext>
            </a:extLst>
          </p:cNvPr>
          <p:cNvSpPr txBox="1"/>
          <p:nvPr/>
        </p:nvSpPr>
        <p:spPr>
          <a:xfrm>
            <a:off x="8313610" y="4057430"/>
            <a:ext cx="1965579" cy="923330"/>
          </a:xfrm>
          <a:prstGeom prst="rect">
            <a:avLst/>
          </a:prstGeom>
          <a:noFill/>
        </p:spPr>
        <p:txBody>
          <a:bodyPr wrap="square" rtlCol="0">
            <a:spAutoFit/>
          </a:bodyPr>
          <a:lstStyle/>
          <a:p>
            <a:pPr algn="ctr"/>
            <a:r>
              <a:rPr lang="en-NL" i="1" dirty="0">
                <a:solidFill>
                  <a:schemeClr val="tx2">
                    <a:lumMod val="75000"/>
                    <a:lumOff val="25000"/>
                  </a:schemeClr>
                </a:solidFill>
              </a:rPr>
              <a:t>Develop a structured approach</a:t>
            </a:r>
          </a:p>
        </p:txBody>
      </p:sp>
    </p:spTree>
    <p:extLst>
      <p:ext uri="{BB962C8B-B14F-4D97-AF65-F5344CB8AC3E}">
        <p14:creationId xmlns:p14="http://schemas.microsoft.com/office/powerpoint/2010/main" val="370733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2844-C8BE-36CA-300E-35DDAF4CC10C}"/>
              </a:ext>
            </a:extLst>
          </p:cNvPr>
          <p:cNvSpPr>
            <a:spLocks noGrp="1"/>
          </p:cNvSpPr>
          <p:nvPr>
            <p:ph type="title"/>
          </p:nvPr>
        </p:nvSpPr>
        <p:spPr>
          <a:xfrm>
            <a:off x="836320" y="1317799"/>
            <a:ext cx="10515600" cy="554536"/>
          </a:xfrm>
        </p:spPr>
        <p:txBody>
          <a:bodyPr>
            <a:normAutofit/>
          </a:bodyPr>
          <a:lstStyle/>
          <a:p>
            <a:pPr algn="ctr"/>
            <a:r>
              <a:rPr lang="en-NL" dirty="0">
                <a:solidFill>
                  <a:schemeClr val="tx2">
                    <a:lumMod val="75000"/>
                    <a:lumOff val="25000"/>
                  </a:schemeClr>
                </a:solidFill>
              </a:rPr>
              <a:t>The ‘team’ in virtual team</a:t>
            </a:r>
          </a:p>
        </p:txBody>
      </p:sp>
      <p:pic>
        <p:nvPicPr>
          <p:cNvPr id="5" name="Graphic 4" descr="Group of men outline">
            <a:extLst>
              <a:ext uri="{FF2B5EF4-FFF2-40B4-BE49-F238E27FC236}">
                <a16:creationId xmlns:a16="http://schemas.microsoft.com/office/drawing/2014/main" id="{AADFF717-2058-709A-4DE7-FE6981B9B1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0745" y="2971800"/>
            <a:ext cx="914400" cy="914400"/>
          </a:xfrm>
          <a:prstGeom prst="rect">
            <a:avLst/>
          </a:prstGeom>
        </p:spPr>
      </p:pic>
      <p:pic>
        <p:nvPicPr>
          <p:cNvPr id="11" name="Graphic 10" descr="Cheers outline">
            <a:extLst>
              <a:ext uri="{FF2B5EF4-FFF2-40B4-BE49-F238E27FC236}">
                <a16:creationId xmlns:a16="http://schemas.microsoft.com/office/drawing/2014/main" id="{0A9A0F62-060A-A553-D751-0A4C24486B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98127" y="2971800"/>
            <a:ext cx="914400" cy="914400"/>
          </a:xfrm>
          <a:prstGeom prst="rect">
            <a:avLst/>
          </a:prstGeom>
        </p:spPr>
      </p:pic>
      <p:pic>
        <p:nvPicPr>
          <p:cNvPr id="13" name="Graphic 12" descr="Classroom outline">
            <a:extLst>
              <a:ext uri="{FF2B5EF4-FFF2-40B4-BE49-F238E27FC236}">
                <a16:creationId xmlns:a16="http://schemas.microsoft.com/office/drawing/2014/main" id="{8A5838D4-862C-3450-38A1-4EE0630EC1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22642" y="2971800"/>
            <a:ext cx="914400" cy="914400"/>
          </a:xfrm>
          <a:prstGeom prst="rect">
            <a:avLst/>
          </a:prstGeom>
        </p:spPr>
      </p:pic>
      <p:pic>
        <p:nvPicPr>
          <p:cNvPr id="19" name="Graphic 18" descr="Connections outline">
            <a:extLst>
              <a:ext uri="{FF2B5EF4-FFF2-40B4-BE49-F238E27FC236}">
                <a16:creationId xmlns:a16="http://schemas.microsoft.com/office/drawing/2014/main" id="{C27B79EA-2E56-BB32-51C4-860A255DCC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71848" y="2971800"/>
            <a:ext cx="914400" cy="914400"/>
          </a:xfrm>
          <a:prstGeom prst="rect">
            <a:avLst/>
          </a:prstGeom>
        </p:spPr>
      </p:pic>
      <p:sp>
        <p:nvSpPr>
          <p:cNvPr id="22" name="TextBox 21">
            <a:extLst>
              <a:ext uri="{FF2B5EF4-FFF2-40B4-BE49-F238E27FC236}">
                <a16:creationId xmlns:a16="http://schemas.microsoft.com/office/drawing/2014/main" id="{F7EA0A2F-B1D2-39C0-7A07-C0747970161C}"/>
              </a:ext>
            </a:extLst>
          </p:cNvPr>
          <p:cNvSpPr txBox="1"/>
          <p:nvPr/>
        </p:nvSpPr>
        <p:spPr>
          <a:xfrm>
            <a:off x="1772873" y="4114800"/>
            <a:ext cx="1930144" cy="923330"/>
          </a:xfrm>
          <a:prstGeom prst="rect">
            <a:avLst/>
          </a:prstGeom>
          <a:noFill/>
        </p:spPr>
        <p:txBody>
          <a:bodyPr wrap="square" rtlCol="0">
            <a:spAutoFit/>
          </a:bodyPr>
          <a:lstStyle/>
          <a:p>
            <a:pPr algn="ctr"/>
            <a:r>
              <a:rPr lang="en-NL" i="1" dirty="0">
                <a:solidFill>
                  <a:schemeClr val="tx2">
                    <a:lumMod val="75000"/>
                    <a:lumOff val="25000"/>
                  </a:schemeClr>
                </a:solidFill>
              </a:rPr>
              <a:t>The team is where solutions reside</a:t>
            </a:r>
          </a:p>
        </p:txBody>
      </p:sp>
      <p:sp>
        <p:nvSpPr>
          <p:cNvPr id="27" name="TextBox 26">
            <a:extLst>
              <a:ext uri="{FF2B5EF4-FFF2-40B4-BE49-F238E27FC236}">
                <a16:creationId xmlns:a16="http://schemas.microsoft.com/office/drawing/2014/main" id="{A2229C57-A8D0-1890-D1D1-D77B6AF13EDF}"/>
              </a:ext>
            </a:extLst>
          </p:cNvPr>
          <p:cNvSpPr txBox="1"/>
          <p:nvPr/>
        </p:nvSpPr>
        <p:spPr>
          <a:xfrm>
            <a:off x="4160216" y="4130566"/>
            <a:ext cx="1930144" cy="1200329"/>
          </a:xfrm>
          <a:prstGeom prst="rect">
            <a:avLst/>
          </a:prstGeom>
          <a:noFill/>
        </p:spPr>
        <p:txBody>
          <a:bodyPr wrap="square" rtlCol="0">
            <a:spAutoFit/>
          </a:bodyPr>
          <a:lstStyle/>
          <a:p>
            <a:pPr algn="ctr"/>
            <a:r>
              <a:rPr lang="en-NL" i="1" dirty="0">
                <a:solidFill>
                  <a:schemeClr val="tx2">
                    <a:lumMod val="75000"/>
                    <a:lumOff val="25000"/>
                  </a:schemeClr>
                </a:solidFill>
              </a:rPr>
              <a:t>Learning and empowerment are powerful resources</a:t>
            </a:r>
          </a:p>
        </p:txBody>
      </p:sp>
      <p:sp>
        <p:nvSpPr>
          <p:cNvPr id="28" name="TextBox 27">
            <a:extLst>
              <a:ext uri="{FF2B5EF4-FFF2-40B4-BE49-F238E27FC236}">
                <a16:creationId xmlns:a16="http://schemas.microsoft.com/office/drawing/2014/main" id="{3F70299B-F3CD-22B8-9CF9-3E47EEB27511}"/>
              </a:ext>
            </a:extLst>
          </p:cNvPr>
          <p:cNvSpPr txBox="1"/>
          <p:nvPr/>
        </p:nvSpPr>
        <p:spPr>
          <a:xfrm>
            <a:off x="6670699" y="4114800"/>
            <a:ext cx="1818286" cy="923330"/>
          </a:xfrm>
          <a:prstGeom prst="rect">
            <a:avLst/>
          </a:prstGeom>
          <a:noFill/>
        </p:spPr>
        <p:txBody>
          <a:bodyPr wrap="square" rtlCol="0">
            <a:spAutoFit/>
          </a:bodyPr>
          <a:lstStyle/>
          <a:p>
            <a:pPr algn="ctr"/>
            <a:r>
              <a:rPr lang="en-NL" i="1" dirty="0">
                <a:solidFill>
                  <a:schemeClr val="tx2">
                    <a:lumMod val="75000"/>
                    <a:lumOff val="25000"/>
                  </a:schemeClr>
                </a:solidFill>
              </a:rPr>
              <a:t>What leaders say and do matters</a:t>
            </a:r>
          </a:p>
        </p:txBody>
      </p:sp>
      <p:sp>
        <p:nvSpPr>
          <p:cNvPr id="29" name="TextBox 28">
            <a:extLst>
              <a:ext uri="{FF2B5EF4-FFF2-40B4-BE49-F238E27FC236}">
                <a16:creationId xmlns:a16="http://schemas.microsoft.com/office/drawing/2014/main" id="{FBB430BD-C061-3122-7F2A-DBAE1FF8BBFA}"/>
              </a:ext>
            </a:extLst>
          </p:cNvPr>
          <p:cNvSpPr txBox="1"/>
          <p:nvPr/>
        </p:nvSpPr>
        <p:spPr>
          <a:xfrm>
            <a:off x="8946184" y="4114800"/>
            <a:ext cx="1818286" cy="1195074"/>
          </a:xfrm>
          <a:prstGeom prst="rect">
            <a:avLst/>
          </a:prstGeom>
          <a:noFill/>
        </p:spPr>
        <p:txBody>
          <a:bodyPr wrap="square" rtlCol="0">
            <a:spAutoFit/>
          </a:bodyPr>
          <a:lstStyle/>
          <a:p>
            <a:pPr algn="ctr"/>
            <a:r>
              <a:rPr lang="en-NL" i="1" dirty="0">
                <a:solidFill>
                  <a:schemeClr val="tx2">
                    <a:lumMod val="75000"/>
                    <a:lumOff val="25000"/>
                  </a:schemeClr>
                </a:solidFill>
              </a:rPr>
              <a:t>Leadership is a responsibility shared with the team</a:t>
            </a:r>
          </a:p>
        </p:txBody>
      </p:sp>
    </p:spTree>
    <p:extLst>
      <p:ext uri="{BB962C8B-B14F-4D97-AF65-F5344CB8AC3E}">
        <p14:creationId xmlns:p14="http://schemas.microsoft.com/office/powerpoint/2010/main" val="213722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85859-630F-BA43-8919-2FDB87B2D691}"/>
              </a:ext>
            </a:extLst>
          </p:cNvPr>
          <p:cNvSpPr>
            <a:spLocks noGrp="1"/>
          </p:cNvSpPr>
          <p:nvPr>
            <p:ph type="title"/>
          </p:nvPr>
        </p:nvSpPr>
        <p:spPr>
          <a:xfrm>
            <a:off x="838200" y="1311057"/>
            <a:ext cx="10515600" cy="646331"/>
          </a:xfrm>
        </p:spPr>
        <p:txBody>
          <a:bodyPr>
            <a:normAutofit/>
          </a:bodyPr>
          <a:lstStyle/>
          <a:p>
            <a:pPr algn="ctr"/>
            <a:r>
              <a:rPr lang="en-NL" dirty="0">
                <a:solidFill>
                  <a:schemeClr val="tx2">
                    <a:lumMod val="75000"/>
                    <a:lumOff val="25000"/>
                  </a:schemeClr>
                </a:solidFill>
              </a:rPr>
              <a:t>What’s next?</a:t>
            </a:r>
          </a:p>
        </p:txBody>
      </p:sp>
      <p:pic>
        <p:nvPicPr>
          <p:cNvPr id="11" name="Graphic 10" descr="Boardroom outline">
            <a:extLst>
              <a:ext uri="{FF2B5EF4-FFF2-40B4-BE49-F238E27FC236}">
                <a16:creationId xmlns:a16="http://schemas.microsoft.com/office/drawing/2014/main" id="{EF1E59D8-90E8-5E15-0872-4454B60550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8041" y="2971800"/>
            <a:ext cx="914400" cy="914400"/>
          </a:xfrm>
          <a:prstGeom prst="rect">
            <a:avLst/>
          </a:prstGeom>
        </p:spPr>
      </p:pic>
      <p:pic>
        <p:nvPicPr>
          <p:cNvPr id="13" name="Graphic 12" descr="Books outline">
            <a:extLst>
              <a:ext uri="{FF2B5EF4-FFF2-40B4-BE49-F238E27FC236}">
                <a16:creationId xmlns:a16="http://schemas.microsoft.com/office/drawing/2014/main" id="{98602B30-7EE8-853A-02FE-C275234BF6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59559" y="2971800"/>
            <a:ext cx="914400" cy="914400"/>
          </a:xfrm>
          <a:prstGeom prst="rect">
            <a:avLst/>
          </a:prstGeom>
        </p:spPr>
      </p:pic>
      <p:pic>
        <p:nvPicPr>
          <p:cNvPr id="15" name="Graphic 14" descr="Bank outline">
            <a:extLst>
              <a:ext uri="{FF2B5EF4-FFF2-40B4-BE49-F238E27FC236}">
                <a16:creationId xmlns:a16="http://schemas.microsoft.com/office/drawing/2014/main" id="{B097BA3C-DD64-86CC-6061-37E8F161A8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971800"/>
            <a:ext cx="914400" cy="914400"/>
          </a:xfrm>
          <a:prstGeom prst="rect">
            <a:avLst/>
          </a:prstGeom>
        </p:spPr>
      </p:pic>
      <p:sp>
        <p:nvSpPr>
          <p:cNvPr id="16" name="TextBox 15">
            <a:extLst>
              <a:ext uri="{FF2B5EF4-FFF2-40B4-BE49-F238E27FC236}">
                <a16:creationId xmlns:a16="http://schemas.microsoft.com/office/drawing/2014/main" id="{DBF56525-918C-A7E8-F88F-3F1CB269EA90}"/>
              </a:ext>
            </a:extLst>
          </p:cNvPr>
          <p:cNvSpPr txBox="1"/>
          <p:nvPr/>
        </p:nvSpPr>
        <p:spPr>
          <a:xfrm>
            <a:off x="2579519" y="4047960"/>
            <a:ext cx="2086597" cy="646331"/>
          </a:xfrm>
          <a:prstGeom prst="rect">
            <a:avLst/>
          </a:prstGeom>
          <a:noFill/>
        </p:spPr>
        <p:txBody>
          <a:bodyPr wrap="none" rtlCol="0">
            <a:spAutoFit/>
          </a:bodyPr>
          <a:lstStyle/>
          <a:p>
            <a:pPr algn="ctr"/>
            <a:r>
              <a:rPr lang="en-GB" i="1" dirty="0">
                <a:solidFill>
                  <a:schemeClr val="tx2">
                    <a:lumMod val="75000"/>
                    <a:lumOff val="25000"/>
                  </a:schemeClr>
                </a:solidFill>
              </a:rPr>
              <a:t>R</a:t>
            </a:r>
            <a:r>
              <a:rPr lang="en-NL" i="1" dirty="0">
                <a:solidFill>
                  <a:schemeClr val="tx2">
                    <a:lumMod val="75000"/>
                    <a:lumOff val="25000"/>
                  </a:schemeClr>
                </a:solidFill>
              </a:rPr>
              <a:t>evisit previously</a:t>
            </a:r>
          </a:p>
          <a:p>
            <a:pPr algn="ctr"/>
            <a:r>
              <a:rPr lang="en-GB" i="1" dirty="0">
                <a:solidFill>
                  <a:schemeClr val="tx2">
                    <a:lumMod val="75000"/>
                    <a:lumOff val="25000"/>
                  </a:schemeClr>
                </a:solidFill>
              </a:rPr>
              <a:t>released resources</a:t>
            </a:r>
            <a:endParaRPr lang="en-NL" i="1" dirty="0">
              <a:solidFill>
                <a:schemeClr val="tx2">
                  <a:lumMod val="75000"/>
                  <a:lumOff val="25000"/>
                </a:schemeClr>
              </a:solidFill>
            </a:endParaRPr>
          </a:p>
        </p:txBody>
      </p:sp>
      <p:sp>
        <p:nvSpPr>
          <p:cNvPr id="17" name="TextBox 16">
            <a:extLst>
              <a:ext uri="{FF2B5EF4-FFF2-40B4-BE49-F238E27FC236}">
                <a16:creationId xmlns:a16="http://schemas.microsoft.com/office/drawing/2014/main" id="{A00A8CE0-02F8-B0A1-ABF2-BC8C885601F8}"/>
              </a:ext>
            </a:extLst>
          </p:cNvPr>
          <p:cNvSpPr txBox="1"/>
          <p:nvPr/>
        </p:nvSpPr>
        <p:spPr>
          <a:xfrm>
            <a:off x="5413890" y="4047960"/>
            <a:ext cx="1364220" cy="646331"/>
          </a:xfrm>
          <a:prstGeom prst="rect">
            <a:avLst/>
          </a:prstGeom>
          <a:noFill/>
        </p:spPr>
        <p:txBody>
          <a:bodyPr wrap="none" rtlCol="0">
            <a:spAutoFit/>
          </a:bodyPr>
          <a:lstStyle/>
          <a:p>
            <a:pPr algn="ctr"/>
            <a:r>
              <a:rPr lang="en-NL" i="1" dirty="0">
                <a:solidFill>
                  <a:schemeClr val="tx2">
                    <a:lumMod val="75000"/>
                    <a:lumOff val="25000"/>
                  </a:schemeClr>
                </a:solidFill>
              </a:rPr>
              <a:t>Academic </a:t>
            </a:r>
          </a:p>
          <a:p>
            <a:pPr algn="ctr"/>
            <a:r>
              <a:rPr lang="en-NL" i="1" dirty="0">
                <a:solidFill>
                  <a:schemeClr val="tx2">
                    <a:lumMod val="75000"/>
                    <a:lumOff val="25000"/>
                  </a:schemeClr>
                </a:solidFill>
              </a:rPr>
              <a:t>interactions</a:t>
            </a:r>
          </a:p>
        </p:txBody>
      </p:sp>
      <p:sp>
        <p:nvSpPr>
          <p:cNvPr id="19" name="TextBox 18">
            <a:extLst>
              <a:ext uri="{FF2B5EF4-FFF2-40B4-BE49-F238E27FC236}">
                <a16:creationId xmlns:a16="http://schemas.microsoft.com/office/drawing/2014/main" id="{64D6B42B-4B2C-15EF-CD11-7822E55B770A}"/>
              </a:ext>
            </a:extLst>
          </p:cNvPr>
          <p:cNvSpPr txBox="1"/>
          <p:nvPr/>
        </p:nvSpPr>
        <p:spPr>
          <a:xfrm rot="10800000" flipV="1">
            <a:off x="7680059" y="4047960"/>
            <a:ext cx="1790363" cy="646331"/>
          </a:xfrm>
          <a:prstGeom prst="rect">
            <a:avLst/>
          </a:prstGeom>
          <a:noFill/>
        </p:spPr>
        <p:txBody>
          <a:bodyPr wrap="square" rtlCol="0">
            <a:spAutoFit/>
          </a:bodyPr>
          <a:lstStyle/>
          <a:p>
            <a:pPr algn="ctr"/>
            <a:r>
              <a:rPr lang="en-NL" i="1" dirty="0">
                <a:solidFill>
                  <a:schemeClr val="tx2">
                    <a:lumMod val="75000"/>
                    <a:lumOff val="25000"/>
                  </a:schemeClr>
                </a:solidFill>
              </a:rPr>
              <a:t>Looking forward to collaborate</a:t>
            </a:r>
          </a:p>
        </p:txBody>
      </p:sp>
    </p:spTree>
    <p:extLst>
      <p:ext uri="{BB962C8B-B14F-4D97-AF65-F5344CB8AC3E}">
        <p14:creationId xmlns:p14="http://schemas.microsoft.com/office/powerpoint/2010/main" val="356939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9358D5-A371-DBE2-76ED-2823548DD565}"/>
              </a:ext>
            </a:extLst>
          </p:cNvPr>
          <p:cNvSpPr>
            <a:spLocks noGrp="1"/>
          </p:cNvSpPr>
          <p:nvPr>
            <p:ph type="title"/>
          </p:nvPr>
        </p:nvSpPr>
        <p:spPr/>
        <p:txBody>
          <a:bodyPr>
            <a:normAutofit/>
          </a:bodyPr>
          <a:lstStyle/>
          <a:p>
            <a:pPr marL="0" indent="0">
              <a:lnSpc>
                <a:spcPct val="130000"/>
              </a:lnSpc>
              <a:spcBef>
                <a:spcPts val="0"/>
              </a:spcBef>
              <a:buFont typeface="Arial" panose="020B0604020202020204" pitchFamily="34" charset="0"/>
              <a:buNone/>
            </a:pPr>
            <a:br>
              <a:rPr lang="en-CA" sz="4800" dirty="0"/>
            </a:br>
            <a:r>
              <a:rPr lang="en-CA" sz="4800" dirty="0"/>
              <a:t>Thank you</a:t>
            </a:r>
            <a:endParaRPr lang="en-CA" sz="2800" i="1" dirty="0"/>
          </a:p>
        </p:txBody>
      </p:sp>
      <p:pic>
        <p:nvPicPr>
          <p:cNvPr id="6" name="Tijdelijke aanduiding voor afbeelding 5" descr="Afbeelding met kleding, persoon, overdekt, vrouw&#10;&#10;Automatisch gegenereerde beschrijving">
            <a:extLst>
              <a:ext uri="{FF2B5EF4-FFF2-40B4-BE49-F238E27FC236}">
                <a16:creationId xmlns:a16="http://schemas.microsoft.com/office/drawing/2014/main" id="{A80D3AD4-7BA8-5A87-DB88-CE3D41E600F0}"/>
              </a:ext>
            </a:extLst>
          </p:cNvPr>
          <p:cNvPicPr>
            <a:picLocks noGrp="1" noChangeAspect="1"/>
          </p:cNvPicPr>
          <p:nvPr>
            <p:ph type="pic" sz="quarter" idx="10"/>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8089900" y="0"/>
            <a:ext cx="3836988" cy="6858000"/>
          </a:xfrm>
        </p:spPr>
      </p:pic>
    </p:spTree>
    <p:extLst>
      <p:ext uri="{BB962C8B-B14F-4D97-AF65-F5344CB8AC3E}">
        <p14:creationId xmlns:p14="http://schemas.microsoft.com/office/powerpoint/2010/main" val="56559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efs in a kitchen&#10;&#10;Description automatically generated">
            <a:extLst>
              <a:ext uri="{FF2B5EF4-FFF2-40B4-BE49-F238E27FC236}">
                <a16:creationId xmlns:a16="http://schemas.microsoft.com/office/drawing/2014/main" id="{9BFB95CC-0A4E-BA69-814E-D22733CFE8C3}"/>
              </a:ext>
            </a:extLst>
          </p:cNvPr>
          <p:cNvPicPr>
            <a:picLocks noChangeAspect="1"/>
          </p:cNvPicPr>
          <p:nvPr/>
        </p:nvPicPr>
        <p:blipFill rotWithShape="1">
          <a:blip r:embed="rId3"/>
          <a:srcRect l="3538" r="1" b="1"/>
          <a:stretch/>
        </p:blipFill>
        <p:spPr>
          <a:xfrm>
            <a:off x="20" y="1282"/>
            <a:ext cx="12191980" cy="6856718"/>
          </a:xfrm>
          <a:prstGeom prst="rect">
            <a:avLst/>
          </a:prstGeom>
        </p:spPr>
      </p:pic>
    </p:spTree>
    <p:extLst>
      <p:ext uri="{BB962C8B-B14F-4D97-AF65-F5344CB8AC3E}">
        <p14:creationId xmlns:p14="http://schemas.microsoft.com/office/powerpoint/2010/main" val="423707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ctor giving a patient a swab&#10;&#10;Description automatically generated">
            <a:extLst>
              <a:ext uri="{FF2B5EF4-FFF2-40B4-BE49-F238E27FC236}">
                <a16:creationId xmlns:a16="http://schemas.microsoft.com/office/drawing/2014/main" id="{9422CEE6-0381-DCB9-CFC3-26F2B6A8586D}"/>
              </a:ext>
            </a:extLst>
          </p:cNvPr>
          <p:cNvPicPr>
            <a:picLocks noChangeAspect="1"/>
          </p:cNvPicPr>
          <p:nvPr/>
        </p:nvPicPr>
        <p:blipFill rotWithShape="1">
          <a:blip r:embed="rId3"/>
          <a:srcRect t="15174" b="572"/>
          <a:stretch/>
        </p:blipFill>
        <p:spPr>
          <a:xfrm>
            <a:off x="20" y="1282"/>
            <a:ext cx="12191980" cy="6856718"/>
          </a:xfrm>
          <a:prstGeom prst="rect">
            <a:avLst/>
          </a:prstGeom>
        </p:spPr>
      </p:pic>
    </p:spTree>
    <p:extLst>
      <p:ext uri="{BB962C8B-B14F-4D97-AF65-F5344CB8AC3E}">
        <p14:creationId xmlns:p14="http://schemas.microsoft.com/office/powerpoint/2010/main" val="380241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BF66CFFB-C405-5CF3-7A19-F00E012E7258}"/>
              </a:ext>
            </a:extLst>
          </p:cNvPr>
          <p:cNvPicPr>
            <a:picLocks noChangeAspect="1"/>
          </p:cNvPicPr>
          <p:nvPr/>
        </p:nvPicPr>
        <p:blipFill rotWithShape="1">
          <a:blip r:embed="rId3">
            <a:extLst>
              <a:ext uri="{28A0092B-C50C-407E-A947-70E740481C1C}">
                <a14:useLocalDpi xmlns:a14="http://schemas.microsoft.com/office/drawing/2010/main" val="0"/>
              </a:ext>
            </a:extLst>
          </a:blip>
          <a:srcRect l="4390" t="15713" r="30671" b="2391"/>
          <a:stretch/>
        </p:blipFill>
        <p:spPr>
          <a:xfrm>
            <a:off x="2137317" y="367992"/>
            <a:ext cx="7917365" cy="6490008"/>
          </a:xfrm>
          <a:prstGeom prst="rect">
            <a:avLst/>
          </a:prstGeom>
        </p:spPr>
      </p:pic>
    </p:spTree>
    <p:extLst>
      <p:ext uri="{BB962C8B-B14F-4D97-AF65-F5344CB8AC3E}">
        <p14:creationId xmlns:p14="http://schemas.microsoft.com/office/powerpoint/2010/main" val="296798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efs in a kitchen&#10;&#10;Description automatically generated">
            <a:extLst>
              <a:ext uri="{FF2B5EF4-FFF2-40B4-BE49-F238E27FC236}">
                <a16:creationId xmlns:a16="http://schemas.microsoft.com/office/drawing/2014/main" id="{9BFB95CC-0A4E-BA69-814E-D22733CFE8C3}"/>
              </a:ext>
            </a:extLst>
          </p:cNvPr>
          <p:cNvPicPr>
            <a:picLocks noChangeAspect="1"/>
          </p:cNvPicPr>
          <p:nvPr/>
        </p:nvPicPr>
        <p:blipFill rotWithShape="1">
          <a:blip r:embed="rId3"/>
          <a:srcRect l="3538" r="1" b="1"/>
          <a:stretch/>
        </p:blipFill>
        <p:spPr>
          <a:xfrm>
            <a:off x="20" y="1282"/>
            <a:ext cx="12191980" cy="6856718"/>
          </a:xfrm>
          <a:prstGeom prst="rect">
            <a:avLst/>
          </a:prstGeom>
        </p:spPr>
      </p:pic>
      <p:cxnSp>
        <p:nvCxnSpPr>
          <p:cNvPr id="9" name="Straight Connector 8">
            <a:extLst>
              <a:ext uri="{FF2B5EF4-FFF2-40B4-BE49-F238E27FC236}">
                <a16:creationId xmlns:a16="http://schemas.microsoft.com/office/drawing/2014/main" id="{C41183C7-2652-DE9A-8F20-AA769B5D4750}"/>
              </a:ext>
            </a:extLst>
          </p:cNvPr>
          <p:cNvCxnSpPr/>
          <p:nvPr/>
        </p:nvCxnSpPr>
        <p:spPr>
          <a:xfrm>
            <a:off x="1535151" y="509239"/>
            <a:ext cx="0" cy="5977054"/>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E26924F9-B177-08FB-594B-4AACD6527BEA}"/>
              </a:ext>
            </a:extLst>
          </p:cNvPr>
          <p:cNvCxnSpPr/>
          <p:nvPr/>
        </p:nvCxnSpPr>
        <p:spPr>
          <a:xfrm>
            <a:off x="3672468" y="509239"/>
            <a:ext cx="0" cy="5977054"/>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609B2027-9304-F0B5-DC49-BCF2C8D56563}"/>
              </a:ext>
            </a:extLst>
          </p:cNvPr>
          <p:cNvCxnSpPr/>
          <p:nvPr/>
        </p:nvCxnSpPr>
        <p:spPr>
          <a:xfrm>
            <a:off x="6096000" y="509239"/>
            <a:ext cx="0" cy="5977054"/>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9396784E-343B-3ADE-CFAE-849D07828328}"/>
              </a:ext>
            </a:extLst>
          </p:cNvPr>
          <p:cNvCxnSpPr/>
          <p:nvPr/>
        </p:nvCxnSpPr>
        <p:spPr>
          <a:xfrm>
            <a:off x="7999141" y="509239"/>
            <a:ext cx="0" cy="5977054"/>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5B2F9DCA-9B4C-A606-8F80-91A414374150}"/>
              </a:ext>
            </a:extLst>
          </p:cNvPr>
          <p:cNvCxnSpPr/>
          <p:nvPr/>
        </p:nvCxnSpPr>
        <p:spPr>
          <a:xfrm>
            <a:off x="10943064" y="509239"/>
            <a:ext cx="0" cy="5977054"/>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505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B9430F-E8D5-BB0C-B8EE-2AEDEB6AB008}"/>
              </a:ext>
            </a:extLst>
          </p:cNvPr>
          <p:cNvSpPr txBox="1"/>
          <p:nvPr/>
        </p:nvSpPr>
        <p:spPr>
          <a:xfrm>
            <a:off x="1982220" y="1415358"/>
            <a:ext cx="8227559" cy="800219"/>
          </a:xfrm>
          <a:prstGeom prst="rect">
            <a:avLst/>
          </a:prstGeom>
          <a:noFill/>
        </p:spPr>
        <p:txBody>
          <a:bodyPr wrap="square" rtlCol="0">
            <a:spAutoFit/>
          </a:bodyPr>
          <a:lstStyle/>
          <a:p>
            <a:pPr algn="ctr"/>
            <a:r>
              <a:rPr lang="nl-NL" sz="2800" b="1" dirty="0">
                <a:solidFill>
                  <a:schemeClr val="tx2">
                    <a:lumMod val="75000"/>
                    <a:lumOff val="25000"/>
                  </a:schemeClr>
                </a:solidFill>
                <a:latin typeface="Palatino"/>
              </a:rPr>
              <a:t>Virtual audit teamwork:</a:t>
            </a:r>
            <a:br>
              <a:rPr lang="nl-NL" sz="1800" b="1" i="1" dirty="0">
                <a:solidFill>
                  <a:schemeClr val="tx2">
                    <a:lumMod val="75000"/>
                    <a:lumOff val="25000"/>
                  </a:schemeClr>
                </a:solidFill>
                <a:latin typeface="Palatino"/>
              </a:rPr>
            </a:br>
            <a:r>
              <a:rPr lang="nl-NL" sz="1800" i="1" dirty="0" err="1">
                <a:latin typeface="Palatino"/>
              </a:rPr>
              <a:t>Working</a:t>
            </a:r>
            <a:r>
              <a:rPr lang="nl-NL" sz="1800" i="1" dirty="0">
                <a:latin typeface="Palatino"/>
              </a:rPr>
              <a:t>, learning, </a:t>
            </a:r>
            <a:r>
              <a:rPr lang="nl-NL" sz="1800" i="1" dirty="0" err="1">
                <a:latin typeface="Palatino"/>
              </a:rPr>
              <a:t>and</a:t>
            </a:r>
            <a:r>
              <a:rPr lang="nl-NL" sz="1800" i="1" dirty="0">
                <a:latin typeface="Palatino"/>
              </a:rPr>
              <a:t> </a:t>
            </a:r>
            <a:r>
              <a:rPr lang="nl-NL" sz="1800" i="1" dirty="0" err="1">
                <a:latin typeface="Palatino"/>
              </a:rPr>
              <a:t>delivering</a:t>
            </a:r>
            <a:r>
              <a:rPr lang="nl-NL" sz="1800" i="1" dirty="0">
                <a:latin typeface="Palatino"/>
              </a:rPr>
              <a:t> high-</a:t>
            </a:r>
            <a:r>
              <a:rPr lang="nl-NL" sz="1800" i="1" dirty="0" err="1">
                <a:latin typeface="Palatino"/>
              </a:rPr>
              <a:t>quality</a:t>
            </a:r>
            <a:r>
              <a:rPr lang="nl-NL" sz="1800" i="1" dirty="0">
                <a:latin typeface="Palatino"/>
              </a:rPr>
              <a:t> audits </a:t>
            </a:r>
            <a:r>
              <a:rPr lang="nl-NL" sz="1800" i="1" dirty="0" err="1">
                <a:latin typeface="Palatino"/>
              </a:rPr>
              <a:t>virtually</a:t>
            </a:r>
            <a:endParaRPr lang="en-NL" dirty="0">
              <a:latin typeface="Palatino"/>
            </a:endParaRPr>
          </a:p>
        </p:txBody>
      </p:sp>
      <p:sp>
        <p:nvSpPr>
          <p:cNvPr id="2" name="TextBox 1">
            <a:extLst>
              <a:ext uri="{FF2B5EF4-FFF2-40B4-BE49-F238E27FC236}">
                <a16:creationId xmlns:a16="http://schemas.microsoft.com/office/drawing/2014/main" id="{C8713BD6-5607-0593-D30F-D7E4430E9C4D}"/>
              </a:ext>
            </a:extLst>
          </p:cNvPr>
          <p:cNvSpPr txBox="1"/>
          <p:nvPr/>
        </p:nvSpPr>
        <p:spPr>
          <a:xfrm>
            <a:off x="2860527" y="3044856"/>
            <a:ext cx="1673855" cy="461665"/>
          </a:xfrm>
          <a:prstGeom prst="rect">
            <a:avLst/>
          </a:prstGeom>
          <a:noFill/>
        </p:spPr>
        <p:txBody>
          <a:bodyPr wrap="none" rtlCol="0">
            <a:spAutoFit/>
          </a:bodyPr>
          <a:lstStyle/>
          <a:p>
            <a:pPr algn="ctr"/>
            <a:r>
              <a:rPr lang="en-NL" sz="2400" i="1" dirty="0">
                <a:solidFill>
                  <a:schemeClr val="tx2">
                    <a:lumMod val="75000"/>
                    <a:lumOff val="25000"/>
                  </a:schemeClr>
                </a:solidFill>
                <a:latin typeface="Palatino"/>
              </a:rPr>
              <a:t>Understand</a:t>
            </a:r>
          </a:p>
        </p:txBody>
      </p:sp>
      <p:sp>
        <p:nvSpPr>
          <p:cNvPr id="4" name="TextBox 3">
            <a:extLst>
              <a:ext uri="{FF2B5EF4-FFF2-40B4-BE49-F238E27FC236}">
                <a16:creationId xmlns:a16="http://schemas.microsoft.com/office/drawing/2014/main" id="{2C0C456E-4678-5BF2-D3CD-453D3DF9F969}"/>
              </a:ext>
            </a:extLst>
          </p:cNvPr>
          <p:cNvSpPr txBox="1"/>
          <p:nvPr/>
        </p:nvSpPr>
        <p:spPr>
          <a:xfrm>
            <a:off x="7907888" y="3044855"/>
            <a:ext cx="1152881" cy="461665"/>
          </a:xfrm>
          <a:prstGeom prst="rect">
            <a:avLst/>
          </a:prstGeom>
          <a:noFill/>
        </p:spPr>
        <p:txBody>
          <a:bodyPr wrap="none" rtlCol="0">
            <a:spAutoFit/>
          </a:bodyPr>
          <a:lstStyle/>
          <a:p>
            <a:pPr algn="ctr"/>
            <a:r>
              <a:rPr lang="en-NL" sz="2400" i="1" dirty="0">
                <a:solidFill>
                  <a:schemeClr val="tx2">
                    <a:lumMod val="75000"/>
                    <a:lumOff val="25000"/>
                  </a:schemeClr>
                </a:solidFill>
                <a:latin typeface="Palatino"/>
              </a:rPr>
              <a:t>Explain</a:t>
            </a:r>
          </a:p>
        </p:txBody>
      </p:sp>
      <p:cxnSp>
        <p:nvCxnSpPr>
          <p:cNvPr id="7" name="Straight Connector 6">
            <a:extLst>
              <a:ext uri="{FF2B5EF4-FFF2-40B4-BE49-F238E27FC236}">
                <a16:creationId xmlns:a16="http://schemas.microsoft.com/office/drawing/2014/main" id="{CA6378F9-FA0B-11A3-A6BE-41F54A52C91F}"/>
              </a:ext>
            </a:extLst>
          </p:cNvPr>
          <p:cNvCxnSpPr>
            <a:cxnSpLocks/>
          </p:cNvCxnSpPr>
          <p:nvPr/>
        </p:nvCxnSpPr>
        <p:spPr>
          <a:xfrm>
            <a:off x="6168675" y="2874067"/>
            <a:ext cx="0" cy="2438913"/>
          </a:xfrm>
          <a:prstGeom prst="line">
            <a:avLst/>
          </a:prstGeom>
          <a:ln w="28575" cap="flat" cmpd="sng" algn="ctr">
            <a:solidFill>
              <a:schemeClr val="tx2">
                <a:lumMod val="75000"/>
                <a:lumOff val="2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14F8B02B-8775-77B2-54ED-98714BED3472}"/>
              </a:ext>
            </a:extLst>
          </p:cNvPr>
          <p:cNvSpPr txBox="1"/>
          <p:nvPr/>
        </p:nvSpPr>
        <p:spPr>
          <a:xfrm>
            <a:off x="6927797" y="3599422"/>
            <a:ext cx="3113064" cy="646331"/>
          </a:xfrm>
          <a:prstGeom prst="rect">
            <a:avLst/>
          </a:prstGeom>
          <a:noFill/>
        </p:spPr>
        <p:txBody>
          <a:bodyPr wrap="square" rtlCol="0">
            <a:spAutoFit/>
          </a:bodyPr>
          <a:lstStyle/>
          <a:p>
            <a:pPr algn="ctr"/>
            <a:r>
              <a:rPr lang="en-NL" i="1" dirty="0">
                <a:latin typeface="Palatino"/>
              </a:rPr>
              <a:t>The mechanism behind variation in team performance </a:t>
            </a:r>
          </a:p>
        </p:txBody>
      </p:sp>
      <p:sp>
        <p:nvSpPr>
          <p:cNvPr id="10" name="TextBox 9">
            <a:extLst>
              <a:ext uri="{FF2B5EF4-FFF2-40B4-BE49-F238E27FC236}">
                <a16:creationId xmlns:a16="http://schemas.microsoft.com/office/drawing/2014/main" id="{09B50EDA-C6F4-AB4F-7552-9A9D816567B1}"/>
              </a:ext>
            </a:extLst>
          </p:cNvPr>
          <p:cNvSpPr txBox="1"/>
          <p:nvPr/>
        </p:nvSpPr>
        <p:spPr>
          <a:xfrm>
            <a:off x="2256077" y="3599422"/>
            <a:ext cx="2861440" cy="923330"/>
          </a:xfrm>
          <a:prstGeom prst="rect">
            <a:avLst/>
          </a:prstGeom>
          <a:noFill/>
        </p:spPr>
        <p:txBody>
          <a:bodyPr wrap="square">
            <a:spAutoFit/>
          </a:bodyPr>
          <a:lstStyle/>
          <a:p>
            <a:pPr algn="ctr"/>
            <a:r>
              <a:rPr lang="en-NL" i="1" dirty="0">
                <a:latin typeface="Palatino"/>
              </a:rPr>
              <a:t>The impact of virtual teamwork on the auditing profession</a:t>
            </a:r>
          </a:p>
        </p:txBody>
      </p:sp>
    </p:spTree>
    <p:extLst>
      <p:ext uri="{BB962C8B-B14F-4D97-AF65-F5344CB8AC3E}">
        <p14:creationId xmlns:p14="http://schemas.microsoft.com/office/powerpoint/2010/main" val="66576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B3A2-BD83-6EC2-CDEE-C4E4A97226E6}"/>
              </a:ext>
            </a:extLst>
          </p:cNvPr>
          <p:cNvSpPr>
            <a:spLocks noGrp="1"/>
          </p:cNvSpPr>
          <p:nvPr>
            <p:ph type="title"/>
          </p:nvPr>
        </p:nvSpPr>
        <p:spPr>
          <a:xfrm>
            <a:off x="1060173" y="1282173"/>
            <a:ext cx="10515600" cy="1325563"/>
          </a:xfrm>
        </p:spPr>
        <p:txBody>
          <a:bodyPr>
            <a:normAutofit/>
          </a:bodyPr>
          <a:lstStyle/>
          <a:p>
            <a:pPr algn="ctr"/>
            <a:r>
              <a:rPr lang="en-NL" i="1" dirty="0">
                <a:solidFill>
                  <a:schemeClr val="tx1"/>
                </a:solidFill>
                <a:latin typeface="Palatino"/>
              </a:rPr>
              <a:t>What is a virtual team?</a:t>
            </a:r>
          </a:p>
        </p:txBody>
      </p:sp>
      <p:sp>
        <p:nvSpPr>
          <p:cNvPr id="5" name="Rectangle 4">
            <a:extLst>
              <a:ext uri="{FF2B5EF4-FFF2-40B4-BE49-F238E27FC236}">
                <a16:creationId xmlns:a16="http://schemas.microsoft.com/office/drawing/2014/main" id="{EE25B6DA-F404-E0B8-5D26-3259EA85C3EC}"/>
              </a:ext>
            </a:extLst>
          </p:cNvPr>
          <p:cNvSpPr/>
          <p:nvPr/>
        </p:nvSpPr>
        <p:spPr>
          <a:xfrm>
            <a:off x="1444486" y="3467102"/>
            <a:ext cx="1881808" cy="72886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GB" dirty="0">
                <a:latin typeface="Palatino"/>
              </a:rPr>
              <a:t>V</a:t>
            </a:r>
            <a:r>
              <a:rPr lang="en-NL" dirty="0">
                <a:latin typeface="Palatino"/>
              </a:rPr>
              <a:t>irtual Team</a:t>
            </a:r>
          </a:p>
        </p:txBody>
      </p:sp>
      <p:sp>
        <p:nvSpPr>
          <p:cNvPr id="6" name="Rectangle 5">
            <a:extLst>
              <a:ext uri="{FF2B5EF4-FFF2-40B4-BE49-F238E27FC236}">
                <a16:creationId xmlns:a16="http://schemas.microsoft.com/office/drawing/2014/main" id="{6D1533B1-563B-AF8C-7628-18366F1B43AC}"/>
              </a:ext>
            </a:extLst>
          </p:cNvPr>
          <p:cNvSpPr/>
          <p:nvPr/>
        </p:nvSpPr>
        <p:spPr>
          <a:xfrm>
            <a:off x="8865706" y="3429000"/>
            <a:ext cx="1881808" cy="72886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NL" dirty="0">
                <a:latin typeface="Palatino"/>
              </a:rPr>
              <a:t>Technology</a:t>
            </a:r>
          </a:p>
        </p:txBody>
      </p:sp>
      <p:sp>
        <p:nvSpPr>
          <p:cNvPr id="7" name="Rectangle 6">
            <a:extLst>
              <a:ext uri="{FF2B5EF4-FFF2-40B4-BE49-F238E27FC236}">
                <a16:creationId xmlns:a16="http://schemas.microsoft.com/office/drawing/2014/main" id="{DFD9B0A8-F8DB-3FA4-4D38-2DA75839903A}"/>
              </a:ext>
            </a:extLst>
          </p:cNvPr>
          <p:cNvSpPr/>
          <p:nvPr/>
        </p:nvSpPr>
        <p:spPr>
          <a:xfrm>
            <a:off x="6539949" y="3429001"/>
            <a:ext cx="1881808" cy="72886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NL" dirty="0">
                <a:latin typeface="Palatino"/>
              </a:rPr>
              <a:t>Dispersion</a:t>
            </a:r>
          </a:p>
        </p:txBody>
      </p:sp>
      <p:sp>
        <p:nvSpPr>
          <p:cNvPr id="8" name="Rectangle 7">
            <a:extLst>
              <a:ext uri="{FF2B5EF4-FFF2-40B4-BE49-F238E27FC236}">
                <a16:creationId xmlns:a16="http://schemas.microsoft.com/office/drawing/2014/main" id="{A6EE3C5A-D894-014E-068A-36773F6750C6}"/>
              </a:ext>
            </a:extLst>
          </p:cNvPr>
          <p:cNvSpPr/>
          <p:nvPr/>
        </p:nvSpPr>
        <p:spPr>
          <a:xfrm>
            <a:off x="4214192" y="3448882"/>
            <a:ext cx="1881808" cy="728869"/>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NL" dirty="0">
                <a:latin typeface="Palatino"/>
              </a:rPr>
              <a:t>Team</a:t>
            </a:r>
          </a:p>
        </p:txBody>
      </p:sp>
      <p:sp>
        <p:nvSpPr>
          <p:cNvPr id="9" name="Equals 8">
            <a:extLst>
              <a:ext uri="{FF2B5EF4-FFF2-40B4-BE49-F238E27FC236}">
                <a16:creationId xmlns:a16="http://schemas.microsoft.com/office/drawing/2014/main" id="{3383E0F4-6347-0B24-C0FA-2B35701A49D2}"/>
              </a:ext>
            </a:extLst>
          </p:cNvPr>
          <p:cNvSpPr/>
          <p:nvPr/>
        </p:nvSpPr>
        <p:spPr>
          <a:xfrm>
            <a:off x="3597964" y="3678824"/>
            <a:ext cx="268601" cy="324626"/>
          </a:xfrm>
          <a:prstGeom prst="mathEqua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L">
              <a:ln w="0"/>
              <a:solidFill>
                <a:schemeClr val="tx1"/>
              </a:solidFill>
              <a:effectLst>
                <a:outerShdw blurRad="38100" dist="19050" dir="2700000" algn="tl" rotWithShape="0">
                  <a:schemeClr val="dk1">
                    <a:alpha val="40000"/>
                  </a:schemeClr>
                </a:outerShdw>
              </a:effectLst>
              <a:latin typeface="Palatino"/>
            </a:endParaRPr>
          </a:p>
        </p:txBody>
      </p:sp>
      <p:sp>
        <p:nvSpPr>
          <p:cNvPr id="10" name="Plus 9">
            <a:extLst>
              <a:ext uri="{FF2B5EF4-FFF2-40B4-BE49-F238E27FC236}">
                <a16:creationId xmlns:a16="http://schemas.microsoft.com/office/drawing/2014/main" id="{3A74CCB4-FDE9-3976-17B2-5858100E9843}"/>
              </a:ext>
            </a:extLst>
          </p:cNvPr>
          <p:cNvSpPr/>
          <p:nvPr/>
        </p:nvSpPr>
        <p:spPr>
          <a:xfrm>
            <a:off x="6125818" y="3659622"/>
            <a:ext cx="384313" cy="343828"/>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L">
              <a:latin typeface="Palatino"/>
            </a:endParaRPr>
          </a:p>
        </p:txBody>
      </p:sp>
      <p:sp>
        <p:nvSpPr>
          <p:cNvPr id="12" name="Plus 11">
            <a:extLst>
              <a:ext uri="{FF2B5EF4-FFF2-40B4-BE49-F238E27FC236}">
                <a16:creationId xmlns:a16="http://schemas.microsoft.com/office/drawing/2014/main" id="{0AFA1504-CEF1-F38A-75F1-923C6D5CE9B2}"/>
              </a:ext>
            </a:extLst>
          </p:cNvPr>
          <p:cNvSpPr/>
          <p:nvPr/>
        </p:nvSpPr>
        <p:spPr>
          <a:xfrm>
            <a:off x="8451575" y="3659622"/>
            <a:ext cx="384313" cy="343828"/>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NL" dirty="0">
              <a:latin typeface="Palatino"/>
            </a:endParaRPr>
          </a:p>
        </p:txBody>
      </p:sp>
      <p:sp>
        <p:nvSpPr>
          <p:cNvPr id="3" name="TextBox 2">
            <a:extLst>
              <a:ext uri="{FF2B5EF4-FFF2-40B4-BE49-F238E27FC236}">
                <a16:creationId xmlns:a16="http://schemas.microsoft.com/office/drawing/2014/main" id="{FAA9CA91-AC5A-C62D-64A6-DC04582700A2}"/>
              </a:ext>
            </a:extLst>
          </p:cNvPr>
          <p:cNvSpPr txBox="1"/>
          <p:nvPr/>
        </p:nvSpPr>
        <p:spPr>
          <a:xfrm>
            <a:off x="3866565" y="6278880"/>
            <a:ext cx="5323573" cy="369332"/>
          </a:xfrm>
          <a:prstGeom prst="rect">
            <a:avLst/>
          </a:prstGeom>
          <a:noFill/>
        </p:spPr>
        <p:txBody>
          <a:bodyPr wrap="none" rtlCol="0">
            <a:spAutoFit/>
          </a:bodyPr>
          <a:lstStyle/>
          <a:p>
            <a:r>
              <a:rPr lang="en-GB" dirty="0">
                <a:latin typeface="Palatino"/>
              </a:rPr>
              <a:t>(Townsend, </a:t>
            </a:r>
            <a:r>
              <a:rPr lang="en-GB" dirty="0" err="1">
                <a:latin typeface="Palatino"/>
              </a:rPr>
              <a:t>DeMarie</a:t>
            </a:r>
            <a:r>
              <a:rPr lang="en-GB" dirty="0">
                <a:latin typeface="Palatino"/>
              </a:rPr>
              <a:t>, &amp; Hendrickson, 1998, p.17). </a:t>
            </a:r>
            <a:endParaRPr lang="en-NL" dirty="0">
              <a:latin typeface="Palatino"/>
            </a:endParaRPr>
          </a:p>
        </p:txBody>
      </p:sp>
    </p:spTree>
    <p:extLst>
      <p:ext uri="{BB962C8B-B14F-4D97-AF65-F5344CB8AC3E}">
        <p14:creationId xmlns:p14="http://schemas.microsoft.com/office/powerpoint/2010/main" val="16408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6321-415E-0822-744E-D08AD902EE95}"/>
              </a:ext>
            </a:extLst>
          </p:cNvPr>
          <p:cNvSpPr>
            <a:spLocks noGrp="1"/>
          </p:cNvSpPr>
          <p:nvPr>
            <p:ph type="title"/>
          </p:nvPr>
        </p:nvSpPr>
        <p:spPr/>
        <p:txBody>
          <a:bodyPr/>
          <a:lstStyle/>
          <a:p>
            <a:r>
              <a:rPr lang="en-NL" dirty="0">
                <a:solidFill>
                  <a:srgbClr val="B85E5C"/>
                </a:solidFill>
              </a:rPr>
              <a:t>Literature</a:t>
            </a:r>
          </a:p>
        </p:txBody>
      </p:sp>
      <p:sp>
        <p:nvSpPr>
          <p:cNvPr id="3" name="Content Placeholder 2">
            <a:extLst>
              <a:ext uri="{FF2B5EF4-FFF2-40B4-BE49-F238E27FC236}">
                <a16:creationId xmlns:a16="http://schemas.microsoft.com/office/drawing/2014/main" id="{6F96443B-3C2F-3496-71C4-03B9D0FBBF5D}"/>
              </a:ext>
            </a:extLst>
          </p:cNvPr>
          <p:cNvSpPr>
            <a:spLocks noGrp="1"/>
          </p:cNvSpPr>
          <p:nvPr>
            <p:ph idx="1"/>
          </p:nvPr>
        </p:nvSpPr>
        <p:spPr/>
        <p:txBody>
          <a:bodyPr>
            <a:noAutofit/>
          </a:bodyPr>
          <a:lstStyle/>
          <a:p>
            <a:pPr marL="0" indent="0">
              <a:buNone/>
            </a:pPr>
            <a:r>
              <a:rPr lang="en-GB" sz="1800" dirty="0"/>
              <a:t>Previous literature investigated remote auditing (Ma, Wang &amp; Wu 2023; </a:t>
            </a:r>
            <a:r>
              <a:rPr lang="en-GB" sz="1800" dirty="0" err="1"/>
              <a:t>Causholi</a:t>
            </a:r>
            <a:r>
              <a:rPr lang="en-GB" sz="1800" dirty="0"/>
              <a:t>, Cheng &amp; Golshan 2023; Jin, Tian, Wu &amp; Xin 2022; Downey </a:t>
            </a:r>
            <a:r>
              <a:rPr lang="en-GB" sz="1800" dirty="0" err="1"/>
              <a:t>Obermire</a:t>
            </a:r>
            <a:r>
              <a:rPr lang="en-GB" sz="1800" dirty="0"/>
              <a:t> &amp; Zehms 2020). </a:t>
            </a:r>
          </a:p>
          <a:p>
            <a:pPr marL="0" indent="0">
              <a:buNone/>
            </a:pPr>
            <a:endParaRPr lang="en-GB" sz="1800" dirty="0"/>
          </a:p>
          <a:p>
            <a:pPr marL="0" indent="0">
              <a:buNone/>
            </a:pPr>
            <a:r>
              <a:rPr lang="en-GB" sz="1800" dirty="0"/>
              <a:t>Specific challenges related to remote work during a global pandemic: </a:t>
            </a:r>
          </a:p>
          <a:p>
            <a:pPr marL="0" indent="0">
              <a:buNone/>
            </a:pPr>
            <a:r>
              <a:rPr lang="en-GB" sz="1800" i="1" dirty="0"/>
              <a:t>- The socialization of junior auditors (Tighe, 2023; Booker, Hawkins, Vandervelde &amp; Wu 2022)</a:t>
            </a:r>
          </a:p>
          <a:p>
            <a:pPr marL="0" indent="0">
              <a:buNone/>
            </a:pPr>
            <a:r>
              <a:rPr lang="en-GB" sz="1800" i="1" dirty="0"/>
              <a:t>- The response to auditability challenges (Luo &amp; </a:t>
            </a:r>
            <a:r>
              <a:rPr lang="en-GB" sz="1800" i="1" dirty="0" err="1"/>
              <a:t>Malsch</a:t>
            </a:r>
            <a:r>
              <a:rPr lang="en-GB" sz="1800" i="1" dirty="0"/>
              <a:t> 2023)</a:t>
            </a:r>
          </a:p>
          <a:p>
            <a:pPr marL="0" indent="0">
              <a:buNone/>
            </a:pPr>
            <a:r>
              <a:rPr lang="en-GB" sz="1800" i="1" dirty="0"/>
              <a:t>- The position of female auditors during the pandemic (</a:t>
            </a:r>
            <a:r>
              <a:rPr lang="en-GB" sz="1800" i="1" dirty="0" err="1"/>
              <a:t>Ghio</a:t>
            </a:r>
            <a:r>
              <a:rPr lang="en-GB" sz="1800" i="1" dirty="0"/>
              <a:t>, </a:t>
            </a:r>
            <a:r>
              <a:rPr lang="en-GB" sz="1800" i="1" dirty="0" err="1"/>
              <a:t>Moulang</a:t>
            </a:r>
            <a:r>
              <a:rPr lang="en-GB" sz="1800" i="1" dirty="0"/>
              <a:t>, Gendron 2023). </a:t>
            </a:r>
          </a:p>
          <a:p>
            <a:pPr marL="0" indent="0">
              <a:buNone/>
            </a:pPr>
            <a:endParaRPr lang="en-GB" sz="1800" dirty="0"/>
          </a:p>
          <a:p>
            <a:pPr marL="0" indent="0">
              <a:buNone/>
            </a:pPr>
            <a:r>
              <a:rPr lang="en-GB" sz="1800" dirty="0"/>
              <a:t>We need more evidence on the factors that impact a virtual audit team’s performance (Bauer, Humphreys &amp; Trotman 2022; Wiese, Burke, Tang, Hernandez &amp; Howell 2021). </a:t>
            </a:r>
          </a:p>
          <a:p>
            <a:pPr marL="0" indent="0">
              <a:buNone/>
            </a:pPr>
            <a:endParaRPr lang="en-NL" sz="1800" dirty="0"/>
          </a:p>
        </p:txBody>
      </p:sp>
    </p:spTree>
    <p:extLst>
      <p:ext uri="{BB962C8B-B14F-4D97-AF65-F5344CB8AC3E}">
        <p14:creationId xmlns:p14="http://schemas.microsoft.com/office/powerpoint/2010/main" val="1123410525"/>
      </p:ext>
    </p:extLst>
  </p:cSld>
  <p:clrMapOvr>
    <a:masterClrMapping/>
  </p:clrMapOvr>
</p:sld>
</file>

<file path=ppt/theme/theme1.xml><?xml version="1.0" encoding="utf-8"?>
<a:theme xmlns:a="http://schemas.openxmlformats.org/drawingml/2006/main" name="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4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3_Kantoorthema">
  <a:themeElements>
    <a:clrScheme name="Aangepast 89">
      <a:dk1>
        <a:srgbClr val="061D41"/>
      </a:dk1>
      <a:lt1>
        <a:srgbClr val="FFFFFF"/>
      </a:lt1>
      <a:dk2>
        <a:srgbClr val="0E2841"/>
      </a:dk2>
      <a:lt2>
        <a:srgbClr val="DCE5EB"/>
      </a:lt2>
      <a:accent1>
        <a:srgbClr val="5482AB"/>
      </a:accent1>
      <a:accent2>
        <a:srgbClr val="B85E5C"/>
      </a:accent2>
      <a:accent3>
        <a:srgbClr val="C8D3EC"/>
      </a:accent3>
      <a:accent4>
        <a:srgbClr val="5382AB"/>
      </a:accent4>
      <a:accent5>
        <a:srgbClr val="BB915C"/>
      </a:accent5>
      <a:accent6>
        <a:srgbClr val="549561"/>
      </a:accent6>
      <a:hlink>
        <a:srgbClr val="0D2841"/>
      </a:hlink>
      <a:folHlink>
        <a:srgbClr val="B85E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9B68AD5C6473419016245A4C8F232A" ma:contentTypeVersion="18" ma:contentTypeDescription="Create a new document." ma:contentTypeScope="" ma:versionID="6f634c2dbefcd5dd566a6301a14f9cb1">
  <xsd:schema xmlns:xsd="http://www.w3.org/2001/XMLSchema" xmlns:xs="http://www.w3.org/2001/XMLSchema" xmlns:p="http://schemas.microsoft.com/office/2006/metadata/properties" xmlns:ns2="cfa0b15c-9dbf-4bf3-b9c1-0e971fd491c0" xmlns:ns3="5e32fc3a-fecd-4233-88ba-c24f09b37c26" targetNamespace="http://schemas.microsoft.com/office/2006/metadata/properties" ma:root="true" ma:fieldsID="530d817df6fc99696767a36aea99b893" ns2:_="" ns3:_="">
    <xsd:import namespace="cfa0b15c-9dbf-4bf3-b9c1-0e971fd491c0"/>
    <xsd:import namespace="5e32fc3a-fecd-4233-88ba-c24f09b37c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0b15c-9dbf-4bf3-b9c1-0e971fd49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f045da-f286-4f69-b0b3-d1bb40ac4c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2fc3a-fecd-4233-88ba-c24f09b37c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e9213a-e89f-49c0-8cc6-a14a314a9171}" ma:internalName="TaxCatchAll" ma:showField="CatchAllData" ma:web="5e32fc3a-fecd-4233-88ba-c24f09b37c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a0b15c-9dbf-4bf3-b9c1-0e971fd491c0">
      <Terms xmlns="http://schemas.microsoft.com/office/infopath/2007/PartnerControls"/>
    </lcf76f155ced4ddcb4097134ff3c332f>
    <TaxCatchAll xmlns="5e32fc3a-fecd-4233-88ba-c24f09b37c26" xsi:nil="true"/>
  </documentManagement>
</p:properties>
</file>

<file path=customXml/itemProps1.xml><?xml version="1.0" encoding="utf-8"?>
<ds:datastoreItem xmlns:ds="http://schemas.openxmlformats.org/officeDocument/2006/customXml" ds:itemID="{BDEDACBD-7CC3-46BE-BF1F-A1C1B1CD4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0b15c-9dbf-4bf3-b9c1-0e971fd491c0"/>
    <ds:schemaRef ds:uri="5e32fc3a-fecd-4233-88ba-c24f09b37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9BDFC0-F806-4158-8669-02D5CA5406B0}">
  <ds:schemaRefs>
    <ds:schemaRef ds:uri="http://schemas.microsoft.com/sharepoint/v3/contenttype/forms"/>
  </ds:schemaRefs>
</ds:datastoreItem>
</file>

<file path=customXml/itemProps3.xml><?xml version="1.0" encoding="utf-8"?>
<ds:datastoreItem xmlns:ds="http://schemas.openxmlformats.org/officeDocument/2006/customXml" ds:itemID="{DEDE0015-2524-4FCA-B21B-B444E9D9D9D0}">
  <ds:schemaRefs>
    <ds:schemaRef ds:uri="cfa0b15c-9dbf-4bf3-b9c1-0e971fd491c0"/>
    <ds:schemaRef ds:uri="5e32fc3a-fecd-4233-88ba-c24f09b37c26"/>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1507</TotalTime>
  <Words>4280</Words>
  <Application>Microsoft Office PowerPoint</Application>
  <PresentationFormat>Widescreen</PresentationFormat>
  <Paragraphs>358</Paragraphs>
  <Slides>29</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AdvOT64994a16</vt:lpstr>
      <vt:lpstr>AdvOT64994a16+fb</vt:lpstr>
      <vt:lpstr>Aptos</vt:lpstr>
      <vt:lpstr>Arial</vt:lpstr>
      <vt:lpstr>Georgia</vt:lpstr>
      <vt:lpstr>Palatino</vt:lpstr>
      <vt:lpstr>Wingdings</vt:lpstr>
      <vt:lpstr>Kantoorthema</vt:lpstr>
      <vt:lpstr>4_Kantoorthema</vt:lpstr>
      <vt:lpstr>1_Kantoorthema</vt:lpstr>
      <vt:lpstr>2_Kantoorthema</vt:lpstr>
      <vt:lpstr>3_Kantoorthema</vt:lpstr>
      <vt:lpstr>    Iver Wiertz Maastricht University   </vt:lpstr>
      <vt:lpstr>Author team</vt:lpstr>
      <vt:lpstr>PowerPoint Presentation</vt:lpstr>
      <vt:lpstr>PowerPoint Presentation</vt:lpstr>
      <vt:lpstr>PowerPoint Presentation</vt:lpstr>
      <vt:lpstr>PowerPoint Presentation</vt:lpstr>
      <vt:lpstr>PowerPoint Presentation</vt:lpstr>
      <vt:lpstr>What is a virtual team?</vt:lpstr>
      <vt:lpstr>Literature</vt:lpstr>
      <vt:lpstr>PowerPoint Presentation</vt:lpstr>
      <vt:lpstr>Interviews</vt:lpstr>
      <vt:lpstr>Perceptions of virtual teamwork</vt:lpstr>
      <vt:lpstr>The advantages and disadvantages of virtual teamwork</vt:lpstr>
      <vt:lpstr>The advantages and disadvantages of virtual teamwork</vt:lpstr>
      <vt:lpstr>PowerPoint Presentation</vt:lpstr>
      <vt:lpstr>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Getting virtuality right</vt:lpstr>
      <vt:lpstr>Virtual teamwork and the quality of the audit</vt:lpstr>
      <vt:lpstr>The ‘team’ in virtual team</vt:lpstr>
      <vt:lpstr>What’s next?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Nadji van den Broek</dc:creator>
  <cp:lastModifiedBy>Brewer - Pluym, Alexandra</cp:lastModifiedBy>
  <cp:revision>8</cp:revision>
  <dcterms:created xsi:type="dcterms:W3CDTF">2024-06-17T07:06:16Z</dcterms:created>
  <dcterms:modified xsi:type="dcterms:W3CDTF">2024-07-16T10:32:18Z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0x0101000E9B68AD5C6473419016245A4C8F232A</vt:lpwstr>
  </property>
  <property fmtid="{D5CDD505-2E9C-101B-9397-08002B2CF9AE}" pid="3" name="MediaServiceImageTags">
    <vt:lpwstr/>
  </property>
</Properties>
</file>