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9" r:id="rId5"/>
    <p:sldMasterId id="2147483662" r:id="rId6"/>
    <p:sldMasterId id="2147483669" r:id="rId7"/>
    <p:sldMasterId id="2147483676" r:id="rId8"/>
  </p:sldMasterIdLst>
  <p:notesMasterIdLst>
    <p:notesMasterId r:id="rId37"/>
  </p:notesMasterIdLst>
  <p:sldIdLst>
    <p:sldId id="282" r:id="rId9"/>
    <p:sldId id="366" r:id="rId10"/>
    <p:sldId id="368" r:id="rId11"/>
    <p:sldId id="369" r:id="rId12"/>
    <p:sldId id="367" r:id="rId13"/>
    <p:sldId id="265" r:id="rId14"/>
    <p:sldId id="370" r:id="rId15"/>
    <p:sldId id="306" r:id="rId16"/>
    <p:sldId id="309" r:id="rId17"/>
    <p:sldId id="346" r:id="rId18"/>
    <p:sldId id="347" r:id="rId19"/>
    <p:sldId id="2147375915" r:id="rId20"/>
    <p:sldId id="266" r:id="rId21"/>
    <p:sldId id="2147375916" r:id="rId22"/>
    <p:sldId id="2147375917" r:id="rId23"/>
    <p:sldId id="536" r:id="rId24"/>
    <p:sldId id="2147375918" r:id="rId25"/>
    <p:sldId id="360" r:id="rId26"/>
    <p:sldId id="353" r:id="rId27"/>
    <p:sldId id="2147375919" r:id="rId28"/>
    <p:sldId id="363" r:id="rId29"/>
    <p:sldId id="356" r:id="rId30"/>
    <p:sldId id="362" r:id="rId31"/>
    <p:sldId id="2147375920" r:id="rId32"/>
    <p:sldId id="2147375921" r:id="rId33"/>
    <p:sldId id="537" r:id="rId34"/>
    <p:sldId id="2147375922" r:id="rId35"/>
    <p:sldId id="2147375879" r:id="rId3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AB"/>
    <a:srgbClr val="B85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694"/>
  </p:normalViewPr>
  <p:slideViewPr>
    <p:cSldViewPr snapToGrid="0">
      <p:cViewPr varScale="1">
        <p:scale>
          <a:sx n="101" d="100"/>
          <a:sy n="101" d="100"/>
        </p:scale>
        <p:origin x="10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wer - Pluym, Alexandra" userId="a5cff0a7-175c-4c52-bf31-098958d646c9" providerId="ADAL" clId="{FECEF020-2943-4672-A325-B7D60814B987}"/>
    <pc:docChg chg="delSld">
      <pc:chgData name="Brewer - Pluym, Alexandra" userId="a5cff0a7-175c-4c52-bf31-098958d646c9" providerId="ADAL" clId="{FECEF020-2943-4672-A325-B7D60814B987}" dt="2024-07-16T10:56:27.047" v="1" actId="47"/>
      <pc:docMkLst>
        <pc:docMk/>
      </pc:docMkLst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659106947" sldId="256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2760953598" sldId="259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2883535254" sldId="260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1740777882" sldId="261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298114539" sldId="262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1385470999" sldId="264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4280456279" sldId="269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854553870" sldId="279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1569828487" sldId="280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1257573581" sldId="283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2523762348" sldId="285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83255113" sldId="516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4096662782" sldId="520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2649694297" sldId="523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3851111243" sldId="524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2636110925" sldId="529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883914563" sldId="530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2305894621" sldId="531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873405984" sldId="532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720311622" sldId="533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3823585644" sldId="534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877551194" sldId="535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2789350808" sldId="538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477156388" sldId="539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1535550950" sldId="540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3625050519" sldId="541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842163212" sldId="542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1181715299" sldId="543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1651882692" sldId="618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2238938683" sldId="2147375770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3028506947" sldId="2147375782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3082165845" sldId="2147375783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3972304400" sldId="2147375784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3295750600" sldId="2147375785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2117350871" sldId="2147375788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1253854287" sldId="2147375789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1265194722" sldId="2147375790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2619572006" sldId="2147375791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1669017500" sldId="2147375792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315979978" sldId="2147375793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3643414203" sldId="2147375794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2524833609" sldId="2147375795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1858080127" sldId="2147375796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235522732" sldId="2147375797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501030285" sldId="2147375798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2355711484" sldId="2147375799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2173797460" sldId="2147375800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540908043" sldId="2147375801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1300893667" sldId="2147375804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2182883357" sldId="2147375805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2065882972" sldId="2147375806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1085431644" sldId="2147375807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593779612" sldId="2147375808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697352767" sldId="2147375816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1443076549" sldId="2147375817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2524598047" sldId="2147375819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1601280043" sldId="2147375874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3893041484" sldId="2147375877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2291605605" sldId="2147375878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27082348" sldId="2147375880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1420402709" sldId="2147375881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1251992398" sldId="2147375898"/>
        </pc:sldMkLst>
      </pc:sldChg>
      <pc:sldChg chg="del">
        <pc:chgData name="Brewer - Pluym, Alexandra" userId="a5cff0a7-175c-4c52-bf31-098958d646c9" providerId="ADAL" clId="{FECEF020-2943-4672-A325-B7D60814B987}" dt="2024-07-16T10:56:01.373" v="0" actId="47"/>
        <pc:sldMkLst>
          <pc:docMk/>
          <pc:sldMk cId="2103191677" sldId="2147375899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904094094" sldId="2147375902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2417377436" sldId="2147375903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3626628347" sldId="2147375904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2915783206" sldId="2147375905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3777363852" sldId="2147375906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941795723" sldId="2147375907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2437286061" sldId="2147375908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2355585557" sldId="2147375909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925398759" sldId="2147375910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3144250586" sldId="2147375911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3297770784" sldId="2147375912"/>
        </pc:sldMkLst>
      </pc:sldChg>
      <pc:sldChg chg="del">
        <pc:chgData name="Brewer - Pluym, Alexandra" userId="a5cff0a7-175c-4c52-bf31-098958d646c9" providerId="ADAL" clId="{FECEF020-2943-4672-A325-B7D60814B987}" dt="2024-07-16T10:56:27.047" v="1" actId="47"/>
        <pc:sldMkLst>
          <pc:docMk/>
          <pc:sldMk cId="4292038340" sldId="214737591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FDA8A-4B03-4890-BC6E-BB7D6B4A82F0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0_3" csCatId="mainScheme" phldr="1"/>
      <dgm:spPr/>
    </dgm:pt>
    <dgm:pt modelId="{D0A2E0E2-5107-46EB-AAAB-E8E256EF28FA}">
      <dgm:prSet phldrT="[Text]"/>
      <dgm:spPr>
        <a:solidFill>
          <a:srgbClr val="5482AB">
            <a:alpha val="90000"/>
          </a:srgb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1/3 of all signing partners were selected</a:t>
          </a:r>
          <a:endParaRPr lang="en-NL" dirty="0">
            <a:solidFill>
              <a:schemeClr val="bg1"/>
            </a:solidFill>
          </a:endParaRPr>
        </a:p>
      </dgm:t>
    </dgm:pt>
    <dgm:pt modelId="{56F20395-7053-445A-8945-48DA822E9E86}" type="parTrans" cxnId="{DD80D4C2-BFC6-4C45-B4A9-8312D0BE0839}">
      <dgm:prSet/>
      <dgm:spPr/>
      <dgm:t>
        <a:bodyPr/>
        <a:lstStyle/>
        <a:p>
          <a:endParaRPr lang="en-NL"/>
        </a:p>
      </dgm:t>
    </dgm:pt>
    <dgm:pt modelId="{7F9765FD-A161-437B-918E-016AB89B60F9}" type="sibTrans" cxnId="{DD80D4C2-BFC6-4C45-B4A9-8312D0BE0839}">
      <dgm:prSet/>
      <dgm:spPr/>
      <dgm:t>
        <a:bodyPr/>
        <a:lstStyle/>
        <a:p>
          <a:endParaRPr lang="en-NL"/>
        </a:p>
      </dgm:t>
    </dgm:pt>
    <dgm:pt modelId="{1CCEC4C3-5C45-4506-A648-7DD1B3478C04}">
      <dgm:prSet phldrT="[Text]"/>
      <dgm:spPr>
        <a:solidFill>
          <a:srgbClr val="5482AB">
            <a:alpha val="90000"/>
          </a:srgb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Two engagements per partner </a:t>
          </a:r>
          <a:endParaRPr lang="en-NL" dirty="0">
            <a:solidFill>
              <a:schemeClr val="bg1"/>
            </a:solidFill>
          </a:endParaRPr>
        </a:p>
      </dgm:t>
    </dgm:pt>
    <dgm:pt modelId="{1E822DC8-37DD-4EBE-A02B-15E751EA6506}" type="parTrans" cxnId="{1F8073B0-EA88-4212-8DFD-64651280FEF0}">
      <dgm:prSet/>
      <dgm:spPr/>
      <dgm:t>
        <a:bodyPr/>
        <a:lstStyle/>
        <a:p>
          <a:endParaRPr lang="en-NL"/>
        </a:p>
      </dgm:t>
    </dgm:pt>
    <dgm:pt modelId="{89E49D37-DDCA-4C74-BFEE-3CB3F3638B59}" type="sibTrans" cxnId="{1F8073B0-EA88-4212-8DFD-64651280FEF0}">
      <dgm:prSet/>
      <dgm:spPr/>
      <dgm:t>
        <a:bodyPr/>
        <a:lstStyle/>
        <a:p>
          <a:endParaRPr lang="en-NL"/>
        </a:p>
      </dgm:t>
    </dgm:pt>
    <dgm:pt modelId="{9C386622-C791-4DCE-8A91-BBAD103B9A96}">
      <dgm:prSet phldrT="[Text]"/>
      <dgm:spPr>
        <a:solidFill>
          <a:srgbClr val="5482AB">
            <a:alpha val="90000"/>
          </a:srgbClr>
        </a:solidFill>
      </dgm:spPr>
      <dgm:t>
        <a:bodyPr/>
        <a:lstStyle/>
        <a:p>
          <a:r>
            <a:rPr lang="en-US">
              <a:solidFill>
                <a:schemeClr val="bg1"/>
              </a:solidFill>
            </a:rPr>
            <a:t>Two surveys send to all core team members</a:t>
          </a:r>
          <a:endParaRPr lang="en-NL">
            <a:solidFill>
              <a:schemeClr val="bg1"/>
            </a:solidFill>
          </a:endParaRPr>
        </a:p>
      </dgm:t>
    </dgm:pt>
    <dgm:pt modelId="{F0AA6200-91EB-4967-8566-F97AA23DFBC4}" type="parTrans" cxnId="{F0E67C1C-2AA6-4840-962C-C70700A7ED89}">
      <dgm:prSet/>
      <dgm:spPr/>
      <dgm:t>
        <a:bodyPr/>
        <a:lstStyle/>
        <a:p>
          <a:endParaRPr lang="en-NL"/>
        </a:p>
      </dgm:t>
    </dgm:pt>
    <dgm:pt modelId="{39C2ECC9-AE5A-4FD8-A349-467AC1B84C20}" type="sibTrans" cxnId="{F0E67C1C-2AA6-4840-962C-C70700A7ED89}">
      <dgm:prSet/>
      <dgm:spPr/>
      <dgm:t>
        <a:bodyPr/>
        <a:lstStyle/>
        <a:p>
          <a:endParaRPr lang="en-NL"/>
        </a:p>
      </dgm:t>
    </dgm:pt>
    <dgm:pt modelId="{6946C623-2906-43CC-9B77-F1839A883ED8}" type="pres">
      <dgm:prSet presAssocID="{354FDA8A-4B03-4890-BC6E-BB7D6B4A82F0}" presName="Name0" presStyleCnt="0">
        <dgm:presLayoutVars>
          <dgm:dir/>
          <dgm:resizeHandles val="exact"/>
        </dgm:presLayoutVars>
      </dgm:prSet>
      <dgm:spPr/>
    </dgm:pt>
    <dgm:pt modelId="{D211B8C3-4371-454B-99D9-DCA0DDE9B521}" type="pres">
      <dgm:prSet presAssocID="{D0A2E0E2-5107-46EB-AAAB-E8E256EF28FA}" presName="composite" presStyleCnt="0"/>
      <dgm:spPr/>
    </dgm:pt>
    <dgm:pt modelId="{B3800F87-4434-4EEC-A300-D318BCD42C4C}" type="pres">
      <dgm:prSet presAssocID="{D0A2E0E2-5107-46EB-AAAB-E8E256EF28FA}" presName="bgChev" presStyleLbl="node1" presStyleIdx="0" presStyleCnt="3" custLinFactNeighborY="-2528"/>
      <dgm:spPr>
        <a:solidFill>
          <a:schemeClr val="bg1">
            <a:lumMod val="50000"/>
          </a:schemeClr>
        </a:solidFill>
      </dgm:spPr>
    </dgm:pt>
    <dgm:pt modelId="{84B3AA0F-3933-48E4-B80D-CDCD8723804B}" type="pres">
      <dgm:prSet presAssocID="{D0A2E0E2-5107-46EB-AAAB-E8E256EF28FA}" presName="txNode" presStyleLbl="fgAcc1" presStyleIdx="0" presStyleCnt="3">
        <dgm:presLayoutVars>
          <dgm:bulletEnabled val="1"/>
        </dgm:presLayoutVars>
      </dgm:prSet>
      <dgm:spPr/>
    </dgm:pt>
    <dgm:pt modelId="{57E34A6E-6D37-4C07-A7CE-F64D3A38A02D}" type="pres">
      <dgm:prSet presAssocID="{7F9765FD-A161-437B-918E-016AB89B60F9}" presName="compositeSpace" presStyleCnt="0"/>
      <dgm:spPr/>
    </dgm:pt>
    <dgm:pt modelId="{4B59265E-E436-40CB-8936-0D7BEF215810}" type="pres">
      <dgm:prSet presAssocID="{1CCEC4C3-5C45-4506-A648-7DD1B3478C04}" presName="composite" presStyleCnt="0"/>
      <dgm:spPr/>
    </dgm:pt>
    <dgm:pt modelId="{00A898A7-F9FA-4108-9113-05BE7786EFD1}" type="pres">
      <dgm:prSet presAssocID="{1CCEC4C3-5C45-4506-A648-7DD1B3478C04}" presName="bgChev" presStyleLbl="node1" presStyleIdx="1" presStyleCnt="3"/>
      <dgm:spPr>
        <a:solidFill>
          <a:schemeClr val="bg1">
            <a:lumMod val="50000"/>
          </a:schemeClr>
        </a:solidFill>
      </dgm:spPr>
    </dgm:pt>
    <dgm:pt modelId="{2CDD1D30-7007-4C20-8E65-510FE8E1813C}" type="pres">
      <dgm:prSet presAssocID="{1CCEC4C3-5C45-4506-A648-7DD1B3478C04}" presName="txNode" presStyleLbl="fgAcc1" presStyleIdx="1" presStyleCnt="3">
        <dgm:presLayoutVars>
          <dgm:bulletEnabled val="1"/>
        </dgm:presLayoutVars>
      </dgm:prSet>
      <dgm:spPr/>
    </dgm:pt>
    <dgm:pt modelId="{50D2E72E-B703-4B2E-B2B0-52AFE494079F}" type="pres">
      <dgm:prSet presAssocID="{89E49D37-DDCA-4C74-BFEE-3CB3F3638B59}" presName="compositeSpace" presStyleCnt="0"/>
      <dgm:spPr/>
    </dgm:pt>
    <dgm:pt modelId="{B3503258-533B-4872-A700-3B269FC721E8}" type="pres">
      <dgm:prSet presAssocID="{9C386622-C791-4DCE-8A91-BBAD103B9A96}" presName="composite" presStyleCnt="0"/>
      <dgm:spPr/>
    </dgm:pt>
    <dgm:pt modelId="{419069FA-5B95-4859-814E-61EBDA9C36B1}" type="pres">
      <dgm:prSet presAssocID="{9C386622-C791-4DCE-8A91-BBAD103B9A96}" presName="bgChev" presStyleLbl="node1" presStyleIdx="2" presStyleCnt="3"/>
      <dgm:spPr>
        <a:solidFill>
          <a:schemeClr val="bg1">
            <a:lumMod val="50000"/>
          </a:schemeClr>
        </a:solidFill>
      </dgm:spPr>
    </dgm:pt>
    <dgm:pt modelId="{C59017BC-51D3-44EA-86A0-BFCBC1476B97}" type="pres">
      <dgm:prSet presAssocID="{9C386622-C791-4DCE-8A91-BBAD103B9A96}" presName="txNode" presStyleLbl="fgAcc1" presStyleIdx="2" presStyleCnt="3" custLinFactNeighborX="3128" custLinFactNeighborY="42695">
        <dgm:presLayoutVars>
          <dgm:bulletEnabled val="1"/>
        </dgm:presLayoutVars>
      </dgm:prSet>
      <dgm:spPr/>
    </dgm:pt>
  </dgm:ptLst>
  <dgm:cxnLst>
    <dgm:cxn modelId="{F0E67C1C-2AA6-4840-962C-C70700A7ED89}" srcId="{354FDA8A-4B03-4890-BC6E-BB7D6B4A82F0}" destId="{9C386622-C791-4DCE-8A91-BBAD103B9A96}" srcOrd="2" destOrd="0" parTransId="{F0AA6200-91EB-4967-8566-F97AA23DFBC4}" sibTransId="{39C2ECC9-AE5A-4FD8-A349-467AC1B84C20}"/>
    <dgm:cxn modelId="{038B843A-07DE-4687-ADB9-BC6B0E9351B8}" type="presOf" srcId="{9C386622-C791-4DCE-8A91-BBAD103B9A96}" destId="{C59017BC-51D3-44EA-86A0-BFCBC1476B97}" srcOrd="0" destOrd="0" presId="urn:microsoft.com/office/officeart/2005/8/layout/chevronAccent+Icon"/>
    <dgm:cxn modelId="{66544C62-C527-43ED-9023-AB6A83EBB8C5}" type="presOf" srcId="{354FDA8A-4B03-4890-BC6E-BB7D6B4A82F0}" destId="{6946C623-2906-43CC-9B77-F1839A883ED8}" srcOrd="0" destOrd="0" presId="urn:microsoft.com/office/officeart/2005/8/layout/chevronAccent+Icon"/>
    <dgm:cxn modelId="{1C1C3076-CA6C-4A86-8368-5D03F0EF191E}" type="presOf" srcId="{D0A2E0E2-5107-46EB-AAAB-E8E256EF28FA}" destId="{84B3AA0F-3933-48E4-B80D-CDCD8723804B}" srcOrd="0" destOrd="0" presId="urn:microsoft.com/office/officeart/2005/8/layout/chevronAccent+Icon"/>
    <dgm:cxn modelId="{1F8073B0-EA88-4212-8DFD-64651280FEF0}" srcId="{354FDA8A-4B03-4890-BC6E-BB7D6B4A82F0}" destId="{1CCEC4C3-5C45-4506-A648-7DD1B3478C04}" srcOrd="1" destOrd="0" parTransId="{1E822DC8-37DD-4EBE-A02B-15E751EA6506}" sibTransId="{89E49D37-DDCA-4C74-BFEE-3CB3F3638B59}"/>
    <dgm:cxn modelId="{DD80D4C2-BFC6-4C45-B4A9-8312D0BE0839}" srcId="{354FDA8A-4B03-4890-BC6E-BB7D6B4A82F0}" destId="{D0A2E0E2-5107-46EB-AAAB-E8E256EF28FA}" srcOrd="0" destOrd="0" parTransId="{56F20395-7053-445A-8945-48DA822E9E86}" sibTransId="{7F9765FD-A161-437B-918E-016AB89B60F9}"/>
    <dgm:cxn modelId="{DB6307D5-9028-4A5C-9A6F-553893DC9F10}" type="presOf" srcId="{1CCEC4C3-5C45-4506-A648-7DD1B3478C04}" destId="{2CDD1D30-7007-4C20-8E65-510FE8E1813C}" srcOrd="0" destOrd="0" presId="urn:microsoft.com/office/officeart/2005/8/layout/chevronAccent+Icon"/>
    <dgm:cxn modelId="{6E855C54-9191-4B4F-A447-5FC648D4B1A2}" type="presParOf" srcId="{6946C623-2906-43CC-9B77-F1839A883ED8}" destId="{D211B8C3-4371-454B-99D9-DCA0DDE9B521}" srcOrd="0" destOrd="0" presId="urn:microsoft.com/office/officeart/2005/8/layout/chevronAccent+Icon"/>
    <dgm:cxn modelId="{51F8EAB7-F464-4A15-B51E-690323727288}" type="presParOf" srcId="{D211B8C3-4371-454B-99D9-DCA0DDE9B521}" destId="{B3800F87-4434-4EEC-A300-D318BCD42C4C}" srcOrd="0" destOrd="0" presId="urn:microsoft.com/office/officeart/2005/8/layout/chevronAccent+Icon"/>
    <dgm:cxn modelId="{BD34B8AF-2DA6-425E-B2CF-A95C078E6C78}" type="presParOf" srcId="{D211B8C3-4371-454B-99D9-DCA0DDE9B521}" destId="{84B3AA0F-3933-48E4-B80D-CDCD8723804B}" srcOrd="1" destOrd="0" presId="urn:microsoft.com/office/officeart/2005/8/layout/chevronAccent+Icon"/>
    <dgm:cxn modelId="{CBDAE936-FEDE-48D8-AE8B-85D91344CD41}" type="presParOf" srcId="{6946C623-2906-43CC-9B77-F1839A883ED8}" destId="{57E34A6E-6D37-4C07-A7CE-F64D3A38A02D}" srcOrd="1" destOrd="0" presId="urn:microsoft.com/office/officeart/2005/8/layout/chevronAccent+Icon"/>
    <dgm:cxn modelId="{66AA48CC-A708-40C9-B7FF-F9DE87F1C1CC}" type="presParOf" srcId="{6946C623-2906-43CC-9B77-F1839A883ED8}" destId="{4B59265E-E436-40CB-8936-0D7BEF215810}" srcOrd="2" destOrd="0" presId="urn:microsoft.com/office/officeart/2005/8/layout/chevronAccent+Icon"/>
    <dgm:cxn modelId="{041BD394-3FB1-45A7-A741-AACE10BB7323}" type="presParOf" srcId="{4B59265E-E436-40CB-8936-0D7BEF215810}" destId="{00A898A7-F9FA-4108-9113-05BE7786EFD1}" srcOrd="0" destOrd="0" presId="urn:microsoft.com/office/officeart/2005/8/layout/chevronAccent+Icon"/>
    <dgm:cxn modelId="{5E45A727-C7F3-422F-9847-5BA2740AE39D}" type="presParOf" srcId="{4B59265E-E436-40CB-8936-0D7BEF215810}" destId="{2CDD1D30-7007-4C20-8E65-510FE8E1813C}" srcOrd="1" destOrd="0" presId="urn:microsoft.com/office/officeart/2005/8/layout/chevronAccent+Icon"/>
    <dgm:cxn modelId="{2329B502-1F52-4093-B8AD-638D1A9085D3}" type="presParOf" srcId="{6946C623-2906-43CC-9B77-F1839A883ED8}" destId="{50D2E72E-B703-4B2E-B2B0-52AFE494079F}" srcOrd="3" destOrd="0" presId="urn:microsoft.com/office/officeart/2005/8/layout/chevronAccent+Icon"/>
    <dgm:cxn modelId="{DD2104F2-64BC-4832-9CBC-F22BCA0B4836}" type="presParOf" srcId="{6946C623-2906-43CC-9B77-F1839A883ED8}" destId="{B3503258-533B-4872-A700-3B269FC721E8}" srcOrd="4" destOrd="0" presId="urn:microsoft.com/office/officeart/2005/8/layout/chevronAccent+Icon"/>
    <dgm:cxn modelId="{9905C727-13E8-4A8C-807C-221A9A57E39D}" type="presParOf" srcId="{B3503258-533B-4872-A700-3B269FC721E8}" destId="{419069FA-5B95-4859-814E-61EBDA9C36B1}" srcOrd="0" destOrd="0" presId="urn:microsoft.com/office/officeart/2005/8/layout/chevronAccent+Icon"/>
    <dgm:cxn modelId="{50D9DC6B-4624-4051-894B-2A352FCE2DA6}" type="presParOf" srcId="{B3503258-533B-4872-A700-3B269FC721E8}" destId="{C59017BC-51D3-44EA-86A0-BFCBC1476B97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00F87-4434-4EEC-A300-D318BCD42C4C}">
      <dsp:nvSpPr>
        <dsp:cNvPr id="0" name=""/>
        <dsp:cNvSpPr/>
      </dsp:nvSpPr>
      <dsp:spPr>
        <a:xfrm>
          <a:off x="1101" y="0"/>
          <a:ext cx="2767916" cy="832779"/>
        </a:xfrm>
        <a:prstGeom prst="chevron">
          <a:avLst>
            <a:gd name="adj" fmla="val 4000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3AA0F-3933-48E4-B80D-CDCD8723804B}">
      <dsp:nvSpPr>
        <dsp:cNvPr id="0" name=""/>
        <dsp:cNvSpPr/>
      </dsp:nvSpPr>
      <dsp:spPr>
        <a:xfrm>
          <a:off x="739212" y="208194"/>
          <a:ext cx="2337352" cy="832779"/>
        </a:xfrm>
        <a:prstGeom prst="roundRect">
          <a:avLst>
            <a:gd name="adj" fmla="val 10000"/>
          </a:avLst>
        </a:prstGeom>
        <a:solidFill>
          <a:srgbClr val="5482AB">
            <a:alpha val="90000"/>
          </a:srgb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1/3 of all signing partners were selected</a:t>
          </a:r>
          <a:endParaRPr lang="en-NL" sz="1600" kern="1200" dirty="0">
            <a:solidFill>
              <a:schemeClr val="bg1"/>
            </a:solidFill>
          </a:endParaRPr>
        </a:p>
      </dsp:txBody>
      <dsp:txXfrm>
        <a:off x="763603" y="232585"/>
        <a:ext cx="2288570" cy="783997"/>
      </dsp:txXfrm>
    </dsp:sp>
    <dsp:sp modelId="{00A898A7-F9FA-4108-9113-05BE7786EFD1}">
      <dsp:nvSpPr>
        <dsp:cNvPr id="0" name=""/>
        <dsp:cNvSpPr/>
      </dsp:nvSpPr>
      <dsp:spPr>
        <a:xfrm>
          <a:off x="3162677" y="0"/>
          <a:ext cx="2767916" cy="832779"/>
        </a:xfrm>
        <a:prstGeom prst="chevron">
          <a:avLst>
            <a:gd name="adj" fmla="val 4000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D1D30-7007-4C20-8E65-510FE8E1813C}">
      <dsp:nvSpPr>
        <dsp:cNvPr id="0" name=""/>
        <dsp:cNvSpPr/>
      </dsp:nvSpPr>
      <dsp:spPr>
        <a:xfrm>
          <a:off x="3900789" y="208194"/>
          <a:ext cx="2337352" cy="832779"/>
        </a:xfrm>
        <a:prstGeom prst="roundRect">
          <a:avLst>
            <a:gd name="adj" fmla="val 10000"/>
          </a:avLst>
        </a:prstGeom>
        <a:solidFill>
          <a:srgbClr val="5482AB">
            <a:alpha val="90000"/>
          </a:srgb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Two engagements per partner </a:t>
          </a:r>
          <a:endParaRPr lang="en-NL" sz="1600" kern="1200" dirty="0">
            <a:solidFill>
              <a:schemeClr val="bg1"/>
            </a:solidFill>
          </a:endParaRPr>
        </a:p>
      </dsp:txBody>
      <dsp:txXfrm>
        <a:off x="3925180" y="232585"/>
        <a:ext cx="2288570" cy="783997"/>
      </dsp:txXfrm>
    </dsp:sp>
    <dsp:sp modelId="{419069FA-5B95-4859-814E-61EBDA9C36B1}">
      <dsp:nvSpPr>
        <dsp:cNvPr id="0" name=""/>
        <dsp:cNvSpPr/>
      </dsp:nvSpPr>
      <dsp:spPr>
        <a:xfrm>
          <a:off x="6324254" y="0"/>
          <a:ext cx="2767916" cy="832779"/>
        </a:xfrm>
        <a:prstGeom prst="chevron">
          <a:avLst>
            <a:gd name="adj" fmla="val 4000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017BC-51D3-44EA-86A0-BFCBC1476B97}">
      <dsp:nvSpPr>
        <dsp:cNvPr id="0" name=""/>
        <dsp:cNvSpPr/>
      </dsp:nvSpPr>
      <dsp:spPr>
        <a:xfrm>
          <a:off x="7063466" y="208194"/>
          <a:ext cx="2337352" cy="832779"/>
        </a:xfrm>
        <a:prstGeom prst="roundRect">
          <a:avLst>
            <a:gd name="adj" fmla="val 10000"/>
          </a:avLst>
        </a:prstGeom>
        <a:solidFill>
          <a:srgbClr val="5482AB">
            <a:alpha val="90000"/>
          </a:srgb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</a:rPr>
            <a:t>Two surveys send to all core team members</a:t>
          </a:r>
          <a:endParaRPr lang="en-NL" sz="1600" kern="1200">
            <a:solidFill>
              <a:schemeClr val="bg1"/>
            </a:solidFill>
          </a:endParaRPr>
        </a:p>
      </dsp:txBody>
      <dsp:txXfrm>
        <a:off x="7087857" y="232585"/>
        <a:ext cx="2288570" cy="783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D4913-6568-A347-B143-3132A37C3238}" type="datetimeFigureOut">
              <a:rPr lang="nl-NL" smtClean="0"/>
              <a:t>16-7-2024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E0F3B-F377-3C4E-982A-FE1D8B1EE1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11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E0F3B-F377-3C4E-982A-FE1D8B1EE1F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978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Introduce the project overall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07A1-D285-471D-9520-17E0C2745F2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20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77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Team psychological safety: the belief that the team is perceived as relatively safe and secure for interpersonal risk taking, thereby enabling followers to speak up</a:t>
            </a:r>
            <a:r>
              <a:rPr lang="en-US" sz="900" dirty="0"/>
              <a:t> (Edmondson, 1999)</a:t>
            </a:r>
            <a:r>
              <a:rPr lang="en-US" dirty="0"/>
              <a:t>.</a:t>
            </a:r>
            <a:endParaRPr lang="en-US" sz="11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Voice Modeling Behavior: One key function skilled leaders depend on is setting an example, since followers are expected to observe their leaders and copy what they do (Adair, 1973; McGrath, 1962). </a:t>
            </a:r>
            <a:endParaRPr lang="en-US" sz="1600" kern="0" dirty="0"/>
          </a:p>
          <a:p>
            <a:pPr marL="0" indent="0">
              <a:buNone/>
            </a:pPr>
            <a:r>
              <a:rPr lang="en-US" sz="1600" kern="0" dirty="0"/>
              <a:t>Team members observe and emulate those modelled leader behaviors (</a:t>
            </a:r>
            <a:r>
              <a:rPr lang="en-US" dirty="0"/>
              <a:t>Loon, Lim, Lee, &amp; Tam, 2012; Ng, </a:t>
            </a:r>
            <a:r>
              <a:rPr lang="en-US" dirty="0" err="1"/>
              <a:t>Lucianetti</a:t>
            </a:r>
            <a:r>
              <a:rPr lang="en-US" dirty="0"/>
              <a:t>, Hsu, Yim, &amp; Sorensen, 2021).</a:t>
            </a:r>
          </a:p>
          <a:p>
            <a:pPr marL="0" indent="0">
              <a:buNone/>
            </a:pPr>
            <a:r>
              <a:rPr lang="en-US" dirty="0"/>
              <a:t>Are members more likely to feel psychological safety when observing leader’s voice modeling behaviors?</a:t>
            </a:r>
            <a:endParaRPr lang="en-US" sz="1600" kern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137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243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252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445FCD-FE62-413A-A869-B7D687D92074}" type="slidenum">
              <a:rPr lang="nl-NL" altLang="nl-NL" smtClean="0"/>
              <a:pPr eaLnBrk="1" hangingPunct="1">
                <a:spcBef>
                  <a:spcPct val="0"/>
                </a:spcBef>
              </a:pPr>
              <a:t>27</a:t>
            </a:fld>
            <a:endParaRPr lang="nl-NL" altLang="nl-NL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nl-NL"/>
          </a:p>
          <a:p>
            <a:pPr eaLnBrk="1" hangingPunct="1"/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32425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7562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4288"/>
            <a:ext cx="1218776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kstvak"/>
          <p:cNvSpPr>
            <a:spLocks noGrp="1"/>
          </p:cNvSpPr>
          <p:nvPr>
            <p:ph type="body" idx="1"/>
          </p:nvPr>
        </p:nvSpPr>
        <p:spPr>
          <a:xfrm>
            <a:off x="1" y="2155666"/>
            <a:ext cx="12187767" cy="44483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285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4288"/>
            <a:ext cx="1218776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6136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links"/>
          <p:cNvSpPr>
            <a:spLocks noGrp="1"/>
          </p:cNvSpPr>
          <p:nvPr>
            <p:ph type="title"/>
          </p:nvPr>
        </p:nvSpPr>
        <p:spPr>
          <a:xfrm>
            <a:off x="335361" y="1340768"/>
            <a:ext cx="4285324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Rechtsgroot"/>
          <p:cNvSpPr>
            <a:spLocks noGrp="1"/>
          </p:cNvSpPr>
          <p:nvPr>
            <p:ph idx="1"/>
          </p:nvPr>
        </p:nvSpPr>
        <p:spPr>
          <a:xfrm>
            <a:off x="4766733" y="1340768"/>
            <a:ext cx="6815667" cy="5184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kstlinks"/>
          <p:cNvSpPr>
            <a:spLocks noGrp="1"/>
          </p:cNvSpPr>
          <p:nvPr>
            <p:ph type="body" sz="half" idx="2"/>
          </p:nvPr>
        </p:nvSpPr>
        <p:spPr>
          <a:xfrm>
            <a:off x="335361" y="2204864"/>
            <a:ext cx="4285324" cy="4320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50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12192000" cy="6389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Koplinks"/>
          <p:cNvSpPr>
            <a:spLocks noGrp="1"/>
          </p:cNvSpPr>
          <p:nvPr>
            <p:ph type="body" idx="1"/>
          </p:nvPr>
        </p:nvSpPr>
        <p:spPr>
          <a:xfrm>
            <a:off x="623392" y="213285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leinlinks"/>
          <p:cNvSpPr>
            <a:spLocks noGrp="1"/>
          </p:cNvSpPr>
          <p:nvPr>
            <p:ph sz="half" idx="2"/>
          </p:nvPr>
        </p:nvSpPr>
        <p:spPr>
          <a:xfrm>
            <a:off x="609600" y="2780929"/>
            <a:ext cx="5386917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Koprechts"/>
          <p:cNvSpPr>
            <a:spLocks noGrp="1"/>
          </p:cNvSpPr>
          <p:nvPr>
            <p:ph type="body" sz="quarter" idx="3"/>
          </p:nvPr>
        </p:nvSpPr>
        <p:spPr>
          <a:xfrm>
            <a:off x="6193368" y="2132857"/>
            <a:ext cx="5389033" cy="648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Kleinrechts"/>
          <p:cNvSpPr>
            <a:spLocks noGrp="1"/>
          </p:cNvSpPr>
          <p:nvPr>
            <p:ph sz="quarter" idx="4"/>
          </p:nvPr>
        </p:nvSpPr>
        <p:spPr>
          <a:xfrm>
            <a:off x="6193368" y="2780929"/>
            <a:ext cx="5389033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873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44403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6072809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BBFA8AA-C113-8B03-D7E2-1D5A1581BE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01013" y="0"/>
            <a:ext cx="3835883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7215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7D9E58-167D-436B-413E-D585E4FAA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Wat kunnen we van Jere’s FAR-onderzoek leren over cultuur?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E3E26C-E30D-8319-2E83-17BC793F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562-0D00-8744-856C-9DA8E5BCDFA8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30512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32BF99-7EF8-7B9D-934E-E2F302ED5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D3F94C-37D4-C8EE-C842-77B216C4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Wat kunnen we van Jere’s FAR-onderzoek leren over cultuur?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E93786-D919-2C53-C500-66D569B5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562-0D00-8744-856C-9DA8E5BCDFA8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8D60422-4BF3-185A-6E14-6C1C3FF4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934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96431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1C328D-239E-3701-D1E7-D0BBDE1E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3852" y="2743199"/>
            <a:ext cx="4993723" cy="344646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7C8AD9F-10D7-51C5-5DE7-5D3B02D14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059017" cy="344646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522A90D-7DFF-EC0F-948F-1199E041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Wat kunnen we van Jere’s FAR-onderzoek leren over cultuur?</a:t>
            </a:r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92EBED6-E770-00C4-A516-90ACE5E22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562-0D00-8744-856C-9DA8E5BCDFA8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titel 1">
            <a:extLst>
              <a:ext uri="{FF2B5EF4-FFF2-40B4-BE49-F238E27FC236}">
                <a16:creationId xmlns:a16="http://schemas.microsoft.com/office/drawing/2014/main" id="{FD067717-E8AC-09DF-DAD2-E268D4C2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934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75560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ABF9D3-FF38-934B-26FE-1D1D5C93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Wat kunnen we van Jere’s FAR-onderzoek leren over cultuur?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DE9233E-C3B7-18FF-C109-1A2564EA2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562-0D00-8744-856C-9DA8E5BCDFA8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0A49706F-80BE-6854-E0F6-025851489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3853" y="1669773"/>
            <a:ext cx="3508514" cy="4519889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58852B8D-51A9-EE02-30FA-051BDF6B7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40966" y="1669773"/>
            <a:ext cx="6490252" cy="451989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4441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6072809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BBFA8AA-C113-8B03-D7E2-1D5A1581BE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01013" y="0"/>
            <a:ext cx="3835883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7711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9969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6072809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BBFA8AA-C113-8B03-D7E2-1D5A1581BE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01013" y="0"/>
            <a:ext cx="3835883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597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7154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6072809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BBFA8AA-C113-8B03-D7E2-1D5A1581BE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01013" y="0"/>
            <a:ext cx="3835883" cy="6858000"/>
          </a:xfrm>
        </p:spPr>
        <p:txBody>
          <a:bodyPr/>
          <a:lstStyle/>
          <a:p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50A53FC-CC21-0F4F-512D-2439066CFD73}"/>
              </a:ext>
            </a:extLst>
          </p:cNvPr>
          <p:cNvSpPr/>
          <p:nvPr userDrawn="1"/>
        </p:nvSpPr>
        <p:spPr>
          <a:xfrm>
            <a:off x="11918372" y="0"/>
            <a:ext cx="273628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42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81917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6072809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BBFA8AA-C113-8B03-D7E2-1D5A1581BE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01013" y="0"/>
            <a:ext cx="3835883" cy="6858000"/>
          </a:xfrm>
        </p:spPr>
        <p:txBody>
          <a:bodyPr/>
          <a:lstStyle/>
          <a:p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25233C3-B827-615B-9D41-96648AE480C3}"/>
              </a:ext>
            </a:extLst>
          </p:cNvPr>
          <p:cNvSpPr/>
          <p:nvPr userDrawn="1"/>
        </p:nvSpPr>
        <p:spPr>
          <a:xfrm>
            <a:off x="11918372" y="0"/>
            <a:ext cx="27362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91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1C328D-239E-3701-D1E7-D0BBDE1E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3852" y="2743199"/>
            <a:ext cx="4993723" cy="344646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7C8AD9F-10D7-51C5-5DE7-5D3B02D14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059017" cy="344646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522A90D-7DFF-EC0F-948F-1199E041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Wat kunnen we van Jere’s FAR-onderzoek leren over cultuur?</a:t>
            </a:r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92EBED6-E770-00C4-A516-90ACE5E22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562-0D00-8744-856C-9DA8E5BCDFA8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titel 1">
            <a:extLst>
              <a:ext uri="{FF2B5EF4-FFF2-40B4-BE49-F238E27FC236}">
                <a16:creationId xmlns:a16="http://schemas.microsoft.com/office/drawing/2014/main" id="{FD067717-E8AC-09DF-DAD2-E268D4C2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934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1095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7D9E58-167D-436B-413E-D585E4FAA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Wat kunnen we van Jere’s FAR-onderzoek leren over cultuur?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E3E26C-E30D-8319-2E83-17BC793F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562-0D00-8744-856C-9DA8E5BCDFA8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0606A6E5-8DC3-57FC-9A03-361A00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462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8684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32BF99-7EF8-7B9D-934E-E2F302ED5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D3F94C-37D4-C8EE-C842-77B216C4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Wat kunnen we van Jere’s FAR-onderzoek leren over cultuur?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E93786-D919-2C53-C500-66D569B5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562-0D00-8744-856C-9DA8E5BCDFA8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8D60422-4BF3-185A-6E14-6C1C3FF4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934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8062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1C328D-239E-3701-D1E7-D0BBDE1E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3852" y="2743199"/>
            <a:ext cx="4993723" cy="344646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7C8AD9F-10D7-51C5-5DE7-5D3B02D14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059017" cy="344646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522A90D-7DFF-EC0F-948F-1199E041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Wat kunnen we van Jere’s FAR-onderzoek leren over cultuur?</a:t>
            </a:r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92EBED6-E770-00C4-A516-90ACE5E22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562-0D00-8744-856C-9DA8E5BCDFA8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titel 1">
            <a:extLst>
              <a:ext uri="{FF2B5EF4-FFF2-40B4-BE49-F238E27FC236}">
                <a16:creationId xmlns:a16="http://schemas.microsoft.com/office/drawing/2014/main" id="{FD067717-E8AC-09DF-DAD2-E268D4C2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934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0963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ABF9D3-FF38-934B-26FE-1D1D5C93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Wat kunnen we van Jere’s FAR-onderzoek leren over cultuur?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DE9233E-C3B7-18FF-C109-1A2564EA2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562-0D00-8744-856C-9DA8E5BCDFA8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0A49706F-80BE-6854-E0F6-025851489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3853" y="1669773"/>
            <a:ext cx="3508514" cy="4519889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58852B8D-51A9-EE02-30FA-051BDF6B7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40966" y="1669773"/>
            <a:ext cx="6490252" cy="451989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334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3B79C-1991-85C0-AF91-A090B88C6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E07BE-AAFE-90C0-18ED-732DE9797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C76FD-12B3-9ACA-D5DE-1A81DF54E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6469-13C9-F34F-B1BA-94511BB594CA}" type="datetimeFigureOut">
              <a:rPr lang="en-US" smtClean="0"/>
              <a:t>7/16/2024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3D749-74BE-9567-1AAC-61C3DCA7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CB47D-2BB8-E700-7461-BE88B0E4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B0E-B48C-0244-AF89-7ADF8E310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8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3569-03FF-4BFB-B108-33626315EA8B}" type="datetimeFigureOut">
              <a:rPr lang="en-GB" smtClean="0"/>
              <a:t>16/07/2024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F746-D390-4FE5-A5D4-5D8CEAD9EA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49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1341437"/>
            <a:ext cx="12187767" cy="792163"/>
          </a:xfrm>
        </p:spPr>
        <p:txBody>
          <a:bodyPr tIns="26670" bIns="26670">
            <a:normAutofit/>
          </a:bodyPr>
          <a:lstStyle>
            <a:lvl1pPr>
              <a:defRPr sz="31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" y="2230439"/>
            <a:ext cx="5992284" cy="4318000"/>
          </a:xfrm>
        </p:spPr>
        <p:txBody>
          <a:bodyPr tIns="25400" bIns="25400">
            <a:normAutofit/>
          </a:bodyPr>
          <a:lstStyle>
            <a:lvl1pPr>
              <a:defRPr sz="1880"/>
            </a:lvl1pPr>
            <a:lvl2pPr>
              <a:defRPr sz="1880"/>
            </a:lvl2pPr>
            <a:lvl3pPr>
              <a:defRPr sz="1880"/>
            </a:lvl3pPr>
            <a:lvl4pPr>
              <a:defRPr sz="1880"/>
            </a:lvl4pPr>
            <a:lvl5pPr>
              <a:defRPr sz="188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484" y="2230439"/>
            <a:ext cx="5992283" cy="2082800"/>
          </a:xfrm>
        </p:spPr>
        <p:txBody>
          <a:bodyPr tIns="25400" bIns="25400">
            <a:normAutofit/>
          </a:bodyPr>
          <a:lstStyle>
            <a:lvl1pPr>
              <a:defRPr sz="1880"/>
            </a:lvl1pPr>
            <a:lvl2pPr>
              <a:defRPr sz="1880"/>
            </a:lvl2pPr>
            <a:lvl3pPr>
              <a:defRPr sz="1880"/>
            </a:lvl3pPr>
            <a:lvl4pPr>
              <a:defRPr sz="1880"/>
            </a:lvl4pPr>
            <a:lvl5pPr>
              <a:defRPr sz="188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484" y="4465639"/>
            <a:ext cx="5992283" cy="2082800"/>
          </a:xfrm>
        </p:spPr>
        <p:txBody>
          <a:bodyPr tIns="25400" bIns="25400">
            <a:normAutofit/>
          </a:bodyPr>
          <a:lstStyle>
            <a:lvl1pPr>
              <a:defRPr sz="1880"/>
            </a:lvl1pPr>
            <a:lvl2pPr>
              <a:defRPr sz="1880"/>
            </a:lvl2pPr>
            <a:lvl3pPr>
              <a:defRPr sz="1880"/>
            </a:lvl3pPr>
            <a:lvl4pPr>
              <a:defRPr sz="1880"/>
            </a:lvl4pPr>
            <a:lvl5pPr>
              <a:defRPr sz="188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82869" y="1079501"/>
            <a:ext cx="266700" cy="138113"/>
          </a:xfrm>
          <a:prstGeom prst="rect">
            <a:avLst/>
          </a:prstGeom>
          <a:ln/>
        </p:spPr>
        <p:txBody>
          <a:bodyPr tIns="34290" bIns="34290"/>
          <a:lstStyle>
            <a:lvl1pPr>
              <a:defRPr sz="1800"/>
            </a:lvl1pPr>
          </a:lstStyle>
          <a:p>
            <a:pPr>
              <a:defRPr/>
            </a:pPr>
            <a:fld id="{8232C4B8-E406-4EA1-9C20-7295FB67EE8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1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005917-733E-9BDF-6427-2BD89886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934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829602-8AC2-4D34-17DE-83FA52053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850" y="2782957"/>
            <a:ext cx="10227367" cy="3518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605E8F-2202-7681-461F-703F4A2B1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12366" y="566806"/>
            <a:ext cx="609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nl-NL" dirty="0"/>
              <a:t>Wat kunnen we van </a:t>
            </a:r>
            <a:r>
              <a:rPr lang="nl-NL" dirty="0" err="1"/>
              <a:t>Jere’s</a:t>
            </a:r>
            <a:r>
              <a:rPr lang="nl-NL" dirty="0"/>
              <a:t> FAR-onderzoek leren over cultuur?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D10783-14F9-1C62-EC97-BC4345554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07172" y="566806"/>
            <a:ext cx="596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fld id="{AC09C562-0D00-8744-856C-9DA8E5BCDFA8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DE6F168-3B19-5211-C643-55C65DB6AE1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96303" y="451979"/>
            <a:ext cx="2552552" cy="700960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F5129F23-CD98-4650-19D3-71D3CFB5BB18}"/>
              </a:ext>
            </a:extLst>
          </p:cNvPr>
          <p:cNvSpPr/>
          <p:nvPr userDrawn="1"/>
        </p:nvSpPr>
        <p:spPr>
          <a:xfrm>
            <a:off x="11918372" y="0"/>
            <a:ext cx="27362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8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3" r:id="rId5"/>
    <p:sldLayoutId id="2147483656" r:id="rId6"/>
    <p:sldLayoutId id="2147483686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2"/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alatino" pitchFamily="2" charset="77"/>
          <a:ea typeface="Palatino" pitchFamily="2" charset="77"/>
          <a:cs typeface="+mn-cs"/>
        </a:defRPr>
      </a:lvl1pPr>
      <a:lvl2pPr marL="230400" indent="-230400" algn="l" defTabSz="914400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accent2"/>
          </a:solidFill>
          <a:latin typeface="Palatino" pitchFamily="2" charset="77"/>
          <a:ea typeface="Palatino" pitchFamily="2" charset="77"/>
          <a:cs typeface="+mn-cs"/>
        </a:defRPr>
      </a:lvl2pPr>
      <a:lvl3pPr marL="468000" indent="-228600" algn="l" defTabSz="914400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alatino" pitchFamily="2" charset="77"/>
          <a:ea typeface="Palatino" pitchFamily="2" charset="77"/>
          <a:cs typeface="+mn-cs"/>
        </a:defRPr>
      </a:lvl3pPr>
      <a:lvl4pPr marL="468000" indent="-228600" algn="l" defTabSz="914400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accent2"/>
          </a:solidFill>
          <a:latin typeface="Palatino" pitchFamily="2" charset="77"/>
          <a:ea typeface="Palatino" pitchFamily="2" charset="77"/>
          <a:cs typeface="+mn-cs"/>
        </a:defRPr>
      </a:lvl4pPr>
      <a:lvl5pPr marL="468000" indent="-228600" algn="l" defTabSz="914400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Palatino" pitchFamily="2" charset="77"/>
          <a:ea typeface="Palatino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005917-733E-9BDF-6427-2BD89886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934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829602-8AC2-4D34-17DE-83FA52053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850" y="2782957"/>
            <a:ext cx="10227367" cy="3518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605E8F-2202-7681-461F-703F4A2B1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12366" y="566806"/>
            <a:ext cx="609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nl-NL" dirty="0"/>
              <a:t>Wat kunnen we van </a:t>
            </a:r>
            <a:r>
              <a:rPr lang="nl-NL" dirty="0" err="1"/>
              <a:t>Jere’s</a:t>
            </a:r>
            <a:r>
              <a:rPr lang="nl-NL" dirty="0"/>
              <a:t> FAR-onderzoek leren over cultuur?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D10783-14F9-1C62-EC97-BC4345554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07172" y="566806"/>
            <a:ext cx="596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fld id="{AC09C562-0D00-8744-856C-9DA8E5BCDFA8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DE6F168-3B19-5211-C643-55C65DB6AE1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303" y="451979"/>
            <a:ext cx="2552552" cy="700960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F5129F23-CD98-4650-19D3-71D3CFB5BB18}"/>
              </a:ext>
            </a:extLst>
          </p:cNvPr>
          <p:cNvSpPr/>
          <p:nvPr userDrawn="1"/>
        </p:nvSpPr>
        <p:spPr>
          <a:xfrm>
            <a:off x="11918372" y="0"/>
            <a:ext cx="273628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5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alatino" pitchFamily="2" charset="77"/>
          <a:ea typeface="Palatino" pitchFamily="2" charset="77"/>
          <a:cs typeface="+mn-cs"/>
        </a:defRPr>
      </a:lvl1pPr>
      <a:lvl2pPr marL="230400" indent="-230400" algn="l" defTabSz="914400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accent2"/>
          </a:solidFill>
          <a:latin typeface="Palatino" pitchFamily="2" charset="77"/>
          <a:ea typeface="Palatino" pitchFamily="2" charset="77"/>
          <a:cs typeface="+mn-cs"/>
        </a:defRPr>
      </a:lvl2pPr>
      <a:lvl3pPr marL="468000" indent="-228600" algn="l" defTabSz="914400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alatino" pitchFamily="2" charset="77"/>
          <a:ea typeface="Palatino" pitchFamily="2" charset="77"/>
          <a:cs typeface="+mn-cs"/>
        </a:defRPr>
      </a:lvl3pPr>
      <a:lvl4pPr marL="468000" indent="-228600" algn="l" defTabSz="914400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accent2"/>
          </a:solidFill>
          <a:latin typeface="Palatino" pitchFamily="2" charset="77"/>
          <a:ea typeface="Palatino" pitchFamily="2" charset="77"/>
          <a:cs typeface="+mn-cs"/>
        </a:defRPr>
      </a:lvl4pPr>
      <a:lvl5pPr marL="468000" indent="-228600" algn="l" defTabSz="914400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Palatino" pitchFamily="2" charset="77"/>
          <a:ea typeface="Palatino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005917-733E-9BDF-6427-2BD89886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934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829602-8AC2-4D34-17DE-83FA52053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850" y="2782957"/>
            <a:ext cx="10227367" cy="3518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605E8F-2202-7681-461F-703F4A2B1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12366" y="566806"/>
            <a:ext cx="609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nl-NL" dirty="0"/>
              <a:t>Wat kunnen we van </a:t>
            </a:r>
            <a:r>
              <a:rPr lang="nl-NL" dirty="0" err="1"/>
              <a:t>Jere’s</a:t>
            </a:r>
            <a:r>
              <a:rPr lang="nl-NL" dirty="0"/>
              <a:t> FAR-onderzoek leren over cultuur?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D10783-14F9-1C62-EC97-BC4345554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07172" y="566806"/>
            <a:ext cx="596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fld id="{AC09C562-0D00-8744-856C-9DA8E5BCDFA8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DE6F168-3B19-5211-C643-55C65DB6AE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303" y="451979"/>
            <a:ext cx="2552552" cy="700960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F5129F23-CD98-4650-19D3-71D3CFB5BB18}"/>
              </a:ext>
            </a:extLst>
          </p:cNvPr>
          <p:cNvSpPr/>
          <p:nvPr userDrawn="1"/>
        </p:nvSpPr>
        <p:spPr>
          <a:xfrm>
            <a:off x="11918372" y="0"/>
            <a:ext cx="27362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0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005917-733E-9BDF-6427-2BD89886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934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829602-8AC2-4D34-17DE-83FA52053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850" y="2782957"/>
            <a:ext cx="10227367" cy="3518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605E8F-2202-7681-461F-703F4A2B1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12366" y="566806"/>
            <a:ext cx="609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nl-NL" dirty="0"/>
              <a:t>Wat kunnen we van </a:t>
            </a:r>
            <a:r>
              <a:rPr lang="nl-NL" dirty="0" err="1"/>
              <a:t>Jere’s</a:t>
            </a:r>
            <a:r>
              <a:rPr lang="nl-NL" dirty="0"/>
              <a:t> FAR-onderzoek leren over cultuur?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D10783-14F9-1C62-EC97-BC4345554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07172" y="566806"/>
            <a:ext cx="596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fld id="{AC09C562-0D00-8744-856C-9DA8E5BCDFA8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DE6F168-3B19-5211-C643-55C65DB6AE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303" y="451979"/>
            <a:ext cx="2552552" cy="70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1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005917-733E-9BDF-6427-2BD89886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669773"/>
            <a:ext cx="10227365" cy="934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829602-8AC2-4D34-17DE-83FA52053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850" y="2782957"/>
            <a:ext cx="10227367" cy="3518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605E8F-2202-7681-461F-703F4A2B1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12366" y="566806"/>
            <a:ext cx="609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nl-NL" dirty="0"/>
              <a:t>Wat kunnen we van </a:t>
            </a:r>
            <a:r>
              <a:rPr lang="nl-NL" dirty="0" err="1"/>
              <a:t>Jere’s</a:t>
            </a:r>
            <a:r>
              <a:rPr lang="nl-NL" dirty="0"/>
              <a:t> FAR-onderzoek leren over cultuur?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D10783-14F9-1C62-EC97-BC4345554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07172" y="566806"/>
            <a:ext cx="596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Palatino" pitchFamily="2" charset="77"/>
                <a:ea typeface="Palatino" pitchFamily="2" charset="77"/>
              </a:defRPr>
            </a:lvl1pPr>
          </a:lstStyle>
          <a:p>
            <a:fld id="{AC09C562-0D00-8744-856C-9DA8E5BCDFA8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DE6F168-3B19-5211-C643-55C65DB6AE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303" y="451979"/>
            <a:ext cx="2552552" cy="70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8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7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Palatino" pitchFamily="2" charset="77"/>
          <a:ea typeface="Palatino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svg"/><Relationship Id="rId7" Type="http://schemas.openxmlformats.org/officeDocument/2006/relationships/image" Target="../media/image3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0.svg"/><Relationship Id="rId10" Type="http://schemas.openxmlformats.org/officeDocument/2006/relationships/image" Target="../media/image37.png"/><Relationship Id="rId4" Type="http://schemas.openxmlformats.org/officeDocument/2006/relationships/image" Target="../media/image29.png"/><Relationship Id="rId9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2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" Type="http://schemas.openxmlformats.org/officeDocument/2006/relationships/image" Target="../media/image31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0.sv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4" Type="http://schemas.openxmlformats.org/officeDocument/2006/relationships/image" Target="../media/image29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1.png"/><Relationship Id="rId7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4.svg"/><Relationship Id="rId7" Type="http://schemas.openxmlformats.org/officeDocument/2006/relationships/image" Target="../media/image56.svg"/><Relationship Id="rId12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openxmlformats.org/officeDocument/2006/relationships/image" Target="../media/image55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57.png"/><Relationship Id="rId3" Type="http://schemas.openxmlformats.org/officeDocument/2006/relationships/image" Target="../media/image54.svg"/><Relationship Id="rId7" Type="http://schemas.openxmlformats.org/officeDocument/2006/relationships/image" Target="../media/image56.svg"/><Relationship Id="rId12" Type="http://schemas.openxmlformats.org/officeDocument/2006/relationships/image" Target="../media/image4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svg"/><Relationship Id="rId11" Type="http://schemas.openxmlformats.org/officeDocument/2006/relationships/image" Target="../media/image49.png"/><Relationship Id="rId5" Type="http://schemas.openxmlformats.org/officeDocument/2006/relationships/image" Target="../media/image51.png"/><Relationship Id="rId10" Type="http://schemas.openxmlformats.org/officeDocument/2006/relationships/image" Target="../media/image48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5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sv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52654B8-E7FD-AFEC-8AF1-0EBA1DA91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3852" y="2085216"/>
            <a:ext cx="10642048" cy="4569081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br>
              <a:rPr lang="en-US" sz="2800" b="1" dirty="0"/>
            </a:br>
            <a:endParaRPr lang="en-US" sz="2800" b="1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b="1" dirty="0"/>
              <a:t>Prof. Dr. Olof Bik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University of Groningen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nl-NL" sz="12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nl-NL" sz="12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nl-NL" sz="12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nl-NL" sz="12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nl-NL" sz="12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nl-NL" sz="12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nl-NL" sz="12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nl-NL" sz="1200" dirty="0"/>
          </a:p>
          <a:p>
            <a:pPr marL="0" indent="0">
              <a:buNone/>
            </a:pPr>
            <a:endParaRPr lang="nl-NL" sz="1100" dirty="0">
              <a:solidFill>
                <a:schemeClr val="accent2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nl-NL" sz="12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32FAE1C-8FFE-CB52-D45F-E02AFE2B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326321"/>
            <a:ext cx="10227365" cy="9342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/>
              <a:t>Leadership Behaviors of Partners and Managers and the Effects on Audit Teams </a:t>
            </a:r>
            <a:endParaRPr lang="nl-NL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C9525-BC70-B16A-5B54-9588EB6323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121" t="-2922" r="-11243" b="14898"/>
          <a:stretch/>
        </p:blipFill>
        <p:spPr>
          <a:xfrm>
            <a:off x="8647200" y="3142800"/>
            <a:ext cx="2571184" cy="2571184"/>
          </a:xfrm>
          <a:prstGeom prst="ellipse">
            <a:avLst/>
          </a:prstGeom>
          <a:ln w="38100" cap="rnd">
            <a:solidFill>
              <a:srgbClr val="5482AB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6801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995A7-B8E9-CDFF-965A-B3B62EDB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210" y="1533037"/>
            <a:ext cx="12187767" cy="792162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SINGLE LEADER </a:t>
            </a:r>
            <a:r>
              <a:rPr lang="nl-NL" dirty="0"/>
              <a:t>model </a:t>
            </a:r>
            <a:r>
              <a:rPr lang="nl-NL" dirty="0" err="1"/>
              <a:t>would</a:t>
            </a:r>
            <a:r>
              <a:rPr lang="nl-NL" dirty="0"/>
              <a:t> look like </a:t>
            </a:r>
            <a:r>
              <a:rPr lang="nl-NL" dirty="0" err="1"/>
              <a:t>this</a:t>
            </a:r>
            <a:r>
              <a:rPr lang="nl-NL" dirty="0"/>
              <a:t>:</a:t>
            </a:r>
          </a:p>
        </p:txBody>
      </p:sp>
      <p:pic>
        <p:nvPicPr>
          <p:cNvPr id="5" name="Graphic 4" descr="Clipboard Partially Checked with solid fill">
            <a:extLst>
              <a:ext uri="{FF2B5EF4-FFF2-40B4-BE49-F238E27FC236}">
                <a16:creationId xmlns:a16="http://schemas.microsoft.com/office/drawing/2014/main" id="{979CA4DB-2EC3-30D7-F012-D48C92D1D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8168" y="2559031"/>
            <a:ext cx="622090" cy="622090"/>
          </a:xfrm>
          <a:prstGeom prst="rect">
            <a:avLst/>
          </a:prstGeom>
        </p:spPr>
      </p:pic>
      <p:pic>
        <p:nvPicPr>
          <p:cNvPr id="6" name="Content Placeholder 8" descr="Boardroom with solid fill">
            <a:extLst>
              <a:ext uri="{FF2B5EF4-FFF2-40B4-BE49-F238E27FC236}">
                <a16:creationId xmlns:a16="http://schemas.microsoft.com/office/drawing/2014/main" id="{E1E30DF6-DC0A-4DA9-87BC-A59C90C602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3661" y="2509608"/>
            <a:ext cx="842393" cy="842393"/>
          </a:xfrm>
          <a:prstGeom prst="rect">
            <a:avLst/>
          </a:prstGeom>
        </p:spPr>
      </p:pic>
      <p:pic>
        <p:nvPicPr>
          <p:cNvPr id="7" name="Graphic 6" descr="Cheers with solid fill">
            <a:extLst>
              <a:ext uri="{FF2B5EF4-FFF2-40B4-BE49-F238E27FC236}">
                <a16:creationId xmlns:a16="http://schemas.microsoft.com/office/drawing/2014/main" id="{04AEF814-549D-2B93-7A5F-26EC1226B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30094" y="4881770"/>
            <a:ext cx="622090" cy="622090"/>
          </a:xfrm>
          <a:prstGeom prst="rect">
            <a:avLst/>
          </a:prstGeom>
        </p:spPr>
      </p:pic>
      <p:pic>
        <p:nvPicPr>
          <p:cNvPr id="8" name="Graphic 7" descr="Inbox Check with solid fill">
            <a:extLst>
              <a:ext uri="{FF2B5EF4-FFF2-40B4-BE49-F238E27FC236}">
                <a16:creationId xmlns:a16="http://schemas.microsoft.com/office/drawing/2014/main" id="{09316E96-48EE-7881-236D-D3D13E3281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4432" y="3634172"/>
            <a:ext cx="720080" cy="720080"/>
          </a:xfrm>
          <a:prstGeom prst="rect">
            <a:avLst/>
          </a:prstGeom>
        </p:spPr>
      </p:pic>
      <p:pic>
        <p:nvPicPr>
          <p:cNvPr id="9" name="Graphic 8" descr="Two Hearts with solid fill">
            <a:extLst>
              <a:ext uri="{FF2B5EF4-FFF2-40B4-BE49-F238E27FC236}">
                <a16:creationId xmlns:a16="http://schemas.microsoft.com/office/drawing/2014/main" id="{4BD9B995-3E09-280C-32F0-6A56D86CF5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1258" y="4869160"/>
            <a:ext cx="553254" cy="5532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8B672F-60C3-51CF-8C76-FB7895E70B17}"/>
              </a:ext>
            </a:extLst>
          </p:cNvPr>
          <p:cNvSpPr/>
          <p:nvPr/>
        </p:nvSpPr>
        <p:spPr>
          <a:xfrm>
            <a:off x="839416" y="3267844"/>
            <a:ext cx="2371725" cy="9532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39014-33A7-A360-ADD0-CA1F8582C537}"/>
              </a:ext>
            </a:extLst>
          </p:cNvPr>
          <p:cNvSpPr txBox="1"/>
          <p:nvPr/>
        </p:nvSpPr>
        <p:spPr>
          <a:xfrm>
            <a:off x="924856" y="342900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Partner Consideration </a:t>
            </a:r>
          </a:p>
          <a:p>
            <a:pPr algn="ctr"/>
            <a:r>
              <a:rPr lang="en-US" sz="1600" dirty="0"/>
              <a:t>&amp; Initiation Structure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CFD597-15B6-BFED-FC01-559CA5E1A0D2}"/>
              </a:ext>
            </a:extLst>
          </p:cNvPr>
          <p:cNvGrpSpPr/>
          <p:nvPr/>
        </p:nvGrpSpPr>
        <p:grpSpPr>
          <a:xfrm>
            <a:off x="6384032" y="4192420"/>
            <a:ext cx="2098953" cy="685800"/>
            <a:chOff x="6241242" y="2981325"/>
            <a:chExt cx="2371725" cy="6858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CDA4CF-F5DA-D011-03E4-3C13C7C40351}"/>
                </a:ext>
              </a:extLst>
            </p:cNvPr>
            <p:cNvSpPr/>
            <p:nvPr/>
          </p:nvSpPr>
          <p:spPr>
            <a:xfrm>
              <a:off x="6241242" y="2981325"/>
              <a:ext cx="2371725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6B8304-4E64-E2CE-6347-21004316FC94}"/>
                </a:ext>
              </a:extLst>
            </p:cNvPr>
            <p:cNvSpPr txBox="1"/>
            <p:nvPr/>
          </p:nvSpPr>
          <p:spPr>
            <a:xfrm>
              <a:off x="6696813" y="3124200"/>
              <a:ext cx="14582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Team Efficacy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EA048F-BBCD-BCCD-2187-7B0865ADA48F}"/>
              </a:ext>
            </a:extLst>
          </p:cNvPr>
          <p:cNvGrpSpPr/>
          <p:nvPr/>
        </p:nvGrpSpPr>
        <p:grpSpPr>
          <a:xfrm>
            <a:off x="9408368" y="2870076"/>
            <a:ext cx="2205379" cy="685800"/>
            <a:chOff x="9546417" y="1704975"/>
            <a:chExt cx="2371725" cy="6858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1693D1-E5C3-2CD3-8A60-821BF1D74791}"/>
                </a:ext>
              </a:extLst>
            </p:cNvPr>
            <p:cNvSpPr/>
            <p:nvPr/>
          </p:nvSpPr>
          <p:spPr>
            <a:xfrm>
              <a:off x="9546417" y="1704975"/>
              <a:ext cx="2371725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2652CD-AF91-D3F1-7808-822D40F7765F}"/>
                </a:ext>
              </a:extLst>
            </p:cNvPr>
            <p:cNvSpPr txBox="1"/>
            <p:nvPr/>
          </p:nvSpPr>
          <p:spPr>
            <a:xfrm>
              <a:off x="9771700" y="1847850"/>
              <a:ext cx="19187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Team Performance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5A8AB1-0D92-E830-2F96-CAF15550DA49}"/>
              </a:ext>
            </a:extLst>
          </p:cNvPr>
          <p:cNvGrpSpPr/>
          <p:nvPr/>
        </p:nvGrpSpPr>
        <p:grpSpPr>
          <a:xfrm>
            <a:off x="9421620" y="5445224"/>
            <a:ext cx="2204196" cy="685800"/>
            <a:chOff x="9565467" y="4465856"/>
            <a:chExt cx="2371725" cy="6858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B3D7AC3-1C75-A4FE-9B5B-4D6053314B03}"/>
                </a:ext>
              </a:extLst>
            </p:cNvPr>
            <p:cNvSpPr/>
            <p:nvPr/>
          </p:nvSpPr>
          <p:spPr>
            <a:xfrm>
              <a:off x="9565467" y="4465856"/>
              <a:ext cx="2371725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7FEBC7-F1CC-9A6D-81C6-88D23D2715F4}"/>
                </a:ext>
              </a:extLst>
            </p:cNvPr>
            <p:cNvSpPr txBox="1"/>
            <p:nvPr/>
          </p:nvSpPr>
          <p:spPr>
            <a:xfrm>
              <a:off x="10028251" y="4624090"/>
              <a:ext cx="14437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Team Viability</a:t>
              </a: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59ED70B-D0EB-899A-8176-3B43A3FF302B}"/>
              </a:ext>
            </a:extLst>
          </p:cNvPr>
          <p:cNvCxnSpPr/>
          <p:nvPr/>
        </p:nvCxnSpPr>
        <p:spPr>
          <a:xfrm flipV="1">
            <a:off x="8472264" y="3240653"/>
            <a:ext cx="933450" cy="12763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735D6ED-09BA-D5DD-A84C-ACBEB87972B5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8472264" y="4509120"/>
            <a:ext cx="949356" cy="1279004"/>
          </a:xfrm>
          <a:prstGeom prst="straightConnector1">
            <a:avLst/>
          </a:prstGeom>
          <a:ln w="28575">
            <a:solidFill>
              <a:srgbClr val="50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CB62B7-E9FA-72DC-33C7-D024D3BABD64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>
            <a:off x="3211141" y="3744466"/>
            <a:ext cx="3172891" cy="7908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995A7-B8E9-CDFF-965A-B3B62EDB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007" y="1331640"/>
            <a:ext cx="9531849" cy="792162"/>
          </a:xfrm>
        </p:spPr>
        <p:txBody>
          <a:bodyPr>
            <a:normAutofit/>
          </a:bodyPr>
          <a:lstStyle/>
          <a:p>
            <a:r>
              <a:rPr lang="nl-NL" dirty="0"/>
              <a:t>But a </a:t>
            </a:r>
            <a:r>
              <a:rPr lang="nl-NL" dirty="0">
                <a:solidFill>
                  <a:schemeClr val="tx1"/>
                </a:solidFill>
              </a:rPr>
              <a:t>DUAL LEADER </a:t>
            </a:r>
            <a:r>
              <a:rPr lang="nl-NL" dirty="0" err="1"/>
              <a:t>structure</a:t>
            </a:r>
            <a:r>
              <a:rPr lang="nl-NL" dirty="0"/>
              <a:t> looks like </a:t>
            </a:r>
            <a:r>
              <a:rPr lang="nl-NL" dirty="0" err="1"/>
              <a:t>this</a:t>
            </a:r>
            <a:r>
              <a:rPr lang="nl-NL" dirty="0"/>
              <a:t>:</a:t>
            </a:r>
          </a:p>
        </p:txBody>
      </p:sp>
      <p:pic>
        <p:nvPicPr>
          <p:cNvPr id="5" name="Graphic 4" descr="Clipboard Partially Checked with solid fill">
            <a:extLst>
              <a:ext uri="{FF2B5EF4-FFF2-40B4-BE49-F238E27FC236}">
                <a16:creationId xmlns:a16="http://schemas.microsoft.com/office/drawing/2014/main" id="{979CA4DB-2EC3-30D7-F012-D48C92D1D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8168" y="2559031"/>
            <a:ext cx="622090" cy="622090"/>
          </a:xfrm>
          <a:prstGeom prst="rect">
            <a:avLst/>
          </a:prstGeom>
        </p:spPr>
      </p:pic>
      <p:pic>
        <p:nvPicPr>
          <p:cNvPr id="6" name="Content Placeholder 8" descr="Boardroom with solid fill">
            <a:extLst>
              <a:ext uri="{FF2B5EF4-FFF2-40B4-BE49-F238E27FC236}">
                <a16:creationId xmlns:a16="http://schemas.microsoft.com/office/drawing/2014/main" id="{E1E30DF6-DC0A-4DA9-87BC-A59C90C602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3661" y="2509608"/>
            <a:ext cx="842393" cy="842393"/>
          </a:xfrm>
          <a:prstGeom prst="rect">
            <a:avLst/>
          </a:prstGeom>
        </p:spPr>
      </p:pic>
      <p:pic>
        <p:nvPicPr>
          <p:cNvPr id="7" name="Graphic 6" descr="Cheers with solid fill">
            <a:extLst>
              <a:ext uri="{FF2B5EF4-FFF2-40B4-BE49-F238E27FC236}">
                <a16:creationId xmlns:a16="http://schemas.microsoft.com/office/drawing/2014/main" id="{04AEF814-549D-2B93-7A5F-26EC1226B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30094" y="4881770"/>
            <a:ext cx="622090" cy="622090"/>
          </a:xfrm>
          <a:prstGeom prst="rect">
            <a:avLst/>
          </a:prstGeom>
        </p:spPr>
      </p:pic>
      <p:pic>
        <p:nvPicPr>
          <p:cNvPr id="8" name="Graphic 7" descr="Inbox Check with solid fill">
            <a:extLst>
              <a:ext uri="{FF2B5EF4-FFF2-40B4-BE49-F238E27FC236}">
                <a16:creationId xmlns:a16="http://schemas.microsoft.com/office/drawing/2014/main" id="{09316E96-48EE-7881-236D-D3D13E3281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4432" y="3634172"/>
            <a:ext cx="720080" cy="720080"/>
          </a:xfrm>
          <a:prstGeom prst="rect">
            <a:avLst/>
          </a:prstGeom>
        </p:spPr>
      </p:pic>
      <p:pic>
        <p:nvPicPr>
          <p:cNvPr id="9" name="Graphic 8" descr="Two Hearts with solid fill">
            <a:extLst>
              <a:ext uri="{FF2B5EF4-FFF2-40B4-BE49-F238E27FC236}">
                <a16:creationId xmlns:a16="http://schemas.microsoft.com/office/drawing/2014/main" id="{4BD9B995-3E09-280C-32F0-6A56D86CF5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1258" y="4869160"/>
            <a:ext cx="553254" cy="5532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8B672F-60C3-51CF-8C76-FB7895E70B17}"/>
              </a:ext>
            </a:extLst>
          </p:cNvPr>
          <p:cNvSpPr/>
          <p:nvPr/>
        </p:nvSpPr>
        <p:spPr>
          <a:xfrm>
            <a:off x="839416" y="3267844"/>
            <a:ext cx="2371725" cy="9532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39014-33A7-A360-ADD0-CA1F8582C537}"/>
              </a:ext>
            </a:extLst>
          </p:cNvPr>
          <p:cNvSpPr txBox="1"/>
          <p:nvPr/>
        </p:nvSpPr>
        <p:spPr>
          <a:xfrm>
            <a:off x="924856" y="342900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Partner Consideration </a:t>
            </a:r>
          </a:p>
          <a:p>
            <a:pPr algn="ctr"/>
            <a:r>
              <a:rPr lang="en-US" sz="1600" dirty="0"/>
              <a:t>&amp; Initiation Structure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CFD597-15B6-BFED-FC01-559CA5E1A0D2}"/>
              </a:ext>
            </a:extLst>
          </p:cNvPr>
          <p:cNvGrpSpPr/>
          <p:nvPr/>
        </p:nvGrpSpPr>
        <p:grpSpPr>
          <a:xfrm>
            <a:off x="6384032" y="4192420"/>
            <a:ext cx="2098953" cy="685800"/>
            <a:chOff x="6241242" y="2981325"/>
            <a:chExt cx="2371725" cy="6858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CDA4CF-F5DA-D011-03E4-3C13C7C40351}"/>
                </a:ext>
              </a:extLst>
            </p:cNvPr>
            <p:cNvSpPr/>
            <p:nvPr/>
          </p:nvSpPr>
          <p:spPr>
            <a:xfrm>
              <a:off x="6241242" y="2981325"/>
              <a:ext cx="2371725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6B8304-4E64-E2CE-6347-21004316FC94}"/>
                </a:ext>
              </a:extLst>
            </p:cNvPr>
            <p:cNvSpPr txBox="1"/>
            <p:nvPr/>
          </p:nvSpPr>
          <p:spPr>
            <a:xfrm>
              <a:off x="6696813" y="3124200"/>
              <a:ext cx="14582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Team Efficacy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EA048F-BBCD-BCCD-2187-7B0865ADA48F}"/>
              </a:ext>
            </a:extLst>
          </p:cNvPr>
          <p:cNvGrpSpPr/>
          <p:nvPr/>
        </p:nvGrpSpPr>
        <p:grpSpPr>
          <a:xfrm>
            <a:off x="9408368" y="2870076"/>
            <a:ext cx="2205379" cy="685800"/>
            <a:chOff x="9546417" y="1704975"/>
            <a:chExt cx="2371725" cy="6858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1693D1-E5C3-2CD3-8A60-821BF1D74791}"/>
                </a:ext>
              </a:extLst>
            </p:cNvPr>
            <p:cNvSpPr/>
            <p:nvPr/>
          </p:nvSpPr>
          <p:spPr>
            <a:xfrm>
              <a:off x="9546417" y="1704975"/>
              <a:ext cx="2371725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2652CD-AF91-D3F1-7808-822D40F7765F}"/>
                </a:ext>
              </a:extLst>
            </p:cNvPr>
            <p:cNvSpPr txBox="1"/>
            <p:nvPr/>
          </p:nvSpPr>
          <p:spPr>
            <a:xfrm>
              <a:off x="9771700" y="1847850"/>
              <a:ext cx="19187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Team Performance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5A8AB1-0D92-E830-2F96-CAF15550DA49}"/>
              </a:ext>
            </a:extLst>
          </p:cNvPr>
          <p:cNvGrpSpPr/>
          <p:nvPr/>
        </p:nvGrpSpPr>
        <p:grpSpPr>
          <a:xfrm>
            <a:off x="9421620" y="5445224"/>
            <a:ext cx="2204196" cy="685800"/>
            <a:chOff x="9565467" y="4465856"/>
            <a:chExt cx="2371725" cy="6858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B3D7AC3-1C75-A4FE-9B5B-4D6053314B03}"/>
                </a:ext>
              </a:extLst>
            </p:cNvPr>
            <p:cNvSpPr/>
            <p:nvPr/>
          </p:nvSpPr>
          <p:spPr>
            <a:xfrm>
              <a:off x="9565467" y="4465856"/>
              <a:ext cx="2371725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7FEBC7-F1CC-9A6D-81C6-88D23D2715F4}"/>
                </a:ext>
              </a:extLst>
            </p:cNvPr>
            <p:cNvSpPr txBox="1"/>
            <p:nvPr/>
          </p:nvSpPr>
          <p:spPr>
            <a:xfrm>
              <a:off x="10028251" y="4624090"/>
              <a:ext cx="14437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Team Viability</a:t>
              </a: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59ED70B-D0EB-899A-8176-3B43A3FF302B}"/>
              </a:ext>
            </a:extLst>
          </p:cNvPr>
          <p:cNvCxnSpPr/>
          <p:nvPr/>
        </p:nvCxnSpPr>
        <p:spPr>
          <a:xfrm flipV="1">
            <a:off x="8472264" y="3240653"/>
            <a:ext cx="933450" cy="12763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735D6ED-09BA-D5DD-A84C-ACBEB87972B5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8472264" y="4509120"/>
            <a:ext cx="949356" cy="1279004"/>
          </a:xfrm>
          <a:prstGeom prst="straightConnector1">
            <a:avLst/>
          </a:prstGeom>
          <a:ln w="28575">
            <a:solidFill>
              <a:srgbClr val="50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CB62B7-E9FA-72DC-33C7-D024D3BABD64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>
            <a:off x="3211141" y="3744466"/>
            <a:ext cx="3172891" cy="7908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9FD1623-1577-1616-1C85-BE5039F65C32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3211140" y="4535320"/>
            <a:ext cx="3172892" cy="735749"/>
          </a:xfrm>
          <a:prstGeom prst="straightConnector1">
            <a:avLst/>
          </a:prstGeom>
          <a:ln w="38100">
            <a:solidFill>
              <a:srgbClr val="CC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B154F8D-BDA8-E2A6-285F-D971E9B3C754}"/>
              </a:ext>
            </a:extLst>
          </p:cNvPr>
          <p:cNvGrpSpPr/>
          <p:nvPr/>
        </p:nvGrpSpPr>
        <p:grpSpPr>
          <a:xfrm>
            <a:off x="840350" y="4692998"/>
            <a:ext cx="2371725" cy="970854"/>
            <a:chOff x="2821766" y="4943475"/>
            <a:chExt cx="2371725" cy="6858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B6EBD5B-8D18-C424-B381-76815BEB7237}"/>
                </a:ext>
              </a:extLst>
            </p:cNvPr>
            <p:cNvSpPr txBox="1"/>
            <p:nvPr/>
          </p:nvSpPr>
          <p:spPr>
            <a:xfrm>
              <a:off x="2850099" y="5067914"/>
              <a:ext cx="2315056" cy="4130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CC0000"/>
                  </a:solidFill>
                </a:rPr>
                <a:t>Manager Consideration</a:t>
              </a:r>
              <a:br>
                <a:rPr lang="en-US" sz="1600" dirty="0">
                  <a:solidFill>
                    <a:srgbClr val="CC0000"/>
                  </a:solidFill>
                </a:rPr>
              </a:br>
              <a:r>
                <a:rPr lang="en-US" sz="1600" dirty="0">
                  <a:solidFill>
                    <a:srgbClr val="CC0000"/>
                  </a:solidFill>
                </a:rPr>
                <a:t>&amp; Initiating Structure 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EAA52F5-D2E9-00FA-F6C4-54519017C7B6}"/>
                </a:ext>
              </a:extLst>
            </p:cNvPr>
            <p:cNvSpPr/>
            <p:nvPr/>
          </p:nvSpPr>
          <p:spPr>
            <a:xfrm>
              <a:off x="2821766" y="4943475"/>
              <a:ext cx="2371725" cy="685800"/>
            </a:xfrm>
            <a:prstGeom prst="rect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7D80A16-247E-38E7-5826-439F22335BD8}"/>
              </a:ext>
            </a:extLst>
          </p:cNvPr>
          <p:cNvCxnSpPr>
            <a:cxnSpLocks/>
            <a:stCxn id="41" idx="0"/>
            <a:endCxn id="10" idx="2"/>
          </p:cNvCxnSpPr>
          <p:nvPr/>
        </p:nvCxnSpPr>
        <p:spPr>
          <a:xfrm flipH="1" flipV="1">
            <a:off x="2025279" y="4221088"/>
            <a:ext cx="934" cy="471910"/>
          </a:xfrm>
          <a:prstGeom prst="straightConnector1">
            <a:avLst/>
          </a:prstGeom>
          <a:ln w="38100">
            <a:solidFill>
              <a:srgbClr val="CC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Content Placeholder 8" descr="Boardroom with solid fill">
            <a:extLst>
              <a:ext uri="{FF2B5EF4-FFF2-40B4-BE49-F238E27FC236}">
                <a16:creationId xmlns:a16="http://schemas.microsoft.com/office/drawing/2014/main" id="{976F5287-F2F8-6DA9-C5AB-65C99D6C84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7331" y="5603458"/>
            <a:ext cx="842393" cy="842393"/>
          </a:xfrm>
          <a:prstGeom prst="rect">
            <a:avLst/>
          </a:prstGeom>
        </p:spPr>
      </p:pic>
      <p:pic>
        <p:nvPicPr>
          <p:cNvPr id="69" name="Graphic 68" descr="Clipboard Partially Checked with solid fill">
            <a:extLst>
              <a:ext uri="{FF2B5EF4-FFF2-40B4-BE49-F238E27FC236}">
                <a16:creationId xmlns:a16="http://schemas.microsoft.com/office/drawing/2014/main" id="{D13FB29A-A2E3-6010-4BA8-9EE55D1F1E5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65508" y="5732965"/>
            <a:ext cx="622090" cy="622090"/>
          </a:xfrm>
          <a:prstGeom prst="rect">
            <a:avLst/>
          </a:prstGeom>
        </p:spPr>
      </p:pic>
      <p:pic>
        <p:nvPicPr>
          <p:cNvPr id="70" name="Graphic 69" descr="Checkmark with solid fill">
            <a:extLst>
              <a:ext uri="{FF2B5EF4-FFF2-40B4-BE49-F238E27FC236}">
                <a16:creationId xmlns:a16="http://schemas.microsoft.com/office/drawing/2014/main" id="{F6B76AB3-7752-080B-96BE-CF6840C424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24392" y="3068960"/>
            <a:ext cx="2509849" cy="2509849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259579F3-AD6E-82C6-A2B1-44DFE7595974}"/>
              </a:ext>
            </a:extLst>
          </p:cNvPr>
          <p:cNvSpPr/>
          <p:nvPr/>
        </p:nvSpPr>
        <p:spPr>
          <a:xfrm>
            <a:off x="120502" y="2132856"/>
            <a:ext cx="7936021" cy="4563730"/>
          </a:xfrm>
          <a:prstGeom prst="ellipse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73" name="Graphic 72" descr="Checkmark with solid fill">
            <a:extLst>
              <a:ext uri="{FF2B5EF4-FFF2-40B4-BE49-F238E27FC236}">
                <a16:creationId xmlns:a16="http://schemas.microsoft.com/office/drawing/2014/main" id="{B31811A4-A1F0-B2B4-8056-3C03176924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29167" y="3399641"/>
            <a:ext cx="1702683" cy="170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4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16D38-E331-F61E-784D-76A82921F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Discussion of results (RQ1)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F3ED1-9D30-8271-FE30-78BDCAF2E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852" y="1887673"/>
            <a:ext cx="10776470" cy="4279769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en-US" dirty="0"/>
              <a:t>Conventional Wisdom: Partner leads Task, Manager leads Team oriented.</a:t>
            </a:r>
          </a:p>
          <a:p>
            <a:pPr lvl="1"/>
            <a:r>
              <a:rPr lang="en-US" dirty="0"/>
              <a:t>Our evidence suggests its more complicated.</a:t>
            </a:r>
          </a:p>
          <a:p>
            <a:endParaRPr lang="en-US" dirty="0"/>
          </a:p>
          <a:p>
            <a:r>
              <a:rPr lang="en-US" dirty="0"/>
              <a:t>Better when the </a:t>
            </a:r>
            <a:r>
              <a:rPr lang="en-US" dirty="0">
                <a:solidFill>
                  <a:srgbClr val="CC0000"/>
                </a:solidFill>
              </a:rPr>
              <a:t>Partner</a:t>
            </a:r>
            <a:r>
              <a:rPr lang="en-US" dirty="0"/>
              <a:t> is higher on </a:t>
            </a:r>
            <a:r>
              <a:rPr lang="en-US" b="1" i="1" dirty="0">
                <a:solidFill>
                  <a:srgbClr val="CC0000"/>
                </a:solidFill>
              </a:rPr>
              <a:t>both</a:t>
            </a:r>
            <a:r>
              <a:rPr lang="en-US" dirty="0"/>
              <a:t> </a:t>
            </a:r>
            <a:r>
              <a:rPr lang="en-US" dirty="0">
                <a:solidFill>
                  <a:srgbClr val="CC0000"/>
                </a:solidFill>
              </a:rPr>
              <a:t>Task</a:t>
            </a:r>
            <a:r>
              <a:rPr lang="en-US" dirty="0"/>
              <a:t> and </a:t>
            </a:r>
            <a:r>
              <a:rPr lang="en-US" dirty="0">
                <a:solidFill>
                  <a:srgbClr val="CC0000"/>
                </a:solidFill>
              </a:rPr>
              <a:t>Team</a:t>
            </a:r>
            <a:r>
              <a:rPr lang="en-US" b="1" i="1" dirty="0"/>
              <a:t> </a:t>
            </a:r>
            <a:r>
              <a:rPr lang="en-US" dirty="0"/>
              <a:t>orientation style.</a:t>
            </a:r>
          </a:p>
          <a:p>
            <a:pPr lvl="1"/>
            <a:r>
              <a:rPr lang="en-US" i="1" dirty="0">
                <a:solidFill>
                  <a:srgbClr val="CC0000"/>
                </a:solidFill>
              </a:rPr>
              <a:t>“Super Partners” </a:t>
            </a:r>
            <a:r>
              <a:rPr lang="en-US" i="1" dirty="0"/>
              <a:t>(fully engaged, not only on the task).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BFE0B-C918-9A0B-B7C5-99A2459F9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6356351"/>
            <a:ext cx="635000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333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60609-FD4F-B14C-B411-0C476339EDE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0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16A267-7C27-F70F-98F9-5285864C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409" y="1415010"/>
            <a:ext cx="9159514" cy="482077"/>
          </a:xfrm>
        </p:spPr>
        <p:txBody>
          <a:bodyPr>
            <a:noAutofit/>
          </a:bodyPr>
          <a:lstStyle/>
          <a:p>
            <a:r>
              <a:rPr lang="en-US" sz="2800" b="0" dirty="0"/>
              <a:t>“Super Partners” in dual leader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A6B9B-E407-9307-E33A-F5C715FAE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701" y="2060848"/>
            <a:ext cx="6815667" cy="4220422"/>
          </a:xfrm>
          <a:prstGeom prst="rect">
            <a:avLst/>
          </a:prstGeom>
          <a:noFill/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9210177-18AA-E427-3C0D-52CA6597B67D}"/>
              </a:ext>
            </a:extLst>
          </p:cNvPr>
          <p:cNvGrpSpPr/>
          <p:nvPr/>
        </p:nvGrpSpPr>
        <p:grpSpPr>
          <a:xfrm>
            <a:off x="7006893" y="2545159"/>
            <a:ext cx="338336" cy="307777"/>
            <a:chOff x="8584329" y="2348880"/>
            <a:chExt cx="338336" cy="3077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6CF24A-0BAB-5643-82E5-D1416B464D24}"/>
                </a:ext>
              </a:extLst>
            </p:cNvPr>
            <p:cNvSpPr txBox="1"/>
            <p:nvPr/>
          </p:nvSpPr>
          <p:spPr>
            <a:xfrm>
              <a:off x="8616280" y="234888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C8B3EF1-65C7-1379-3D3B-49D013B41235}"/>
                </a:ext>
              </a:extLst>
            </p:cNvPr>
            <p:cNvSpPr/>
            <p:nvPr/>
          </p:nvSpPr>
          <p:spPr>
            <a:xfrm>
              <a:off x="8584329" y="2348880"/>
              <a:ext cx="338336" cy="3077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4DB024-143C-8F98-63F3-1B275908947C}"/>
              </a:ext>
            </a:extLst>
          </p:cNvPr>
          <p:cNvGrpSpPr/>
          <p:nvPr/>
        </p:nvGrpSpPr>
        <p:grpSpPr>
          <a:xfrm>
            <a:off x="7006893" y="3409255"/>
            <a:ext cx="338336" cy="307777"/>
            <a:chOff x="8584329" y="2348880"/>
            <a:chExt cx="338336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F5C0D8-F29F-8131-6C2E-5D262590DF55}"/>
                </a:ext>
              </a:extLst>
            </p:cNvPr>
            <p:cNvSpPr txBox="1"/>
            <p:nvPr/>
          </p:nvSpPr>
          <p:spPr>
            <a:xfrm>
              <a:off x="8616280" y="234888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F8716CD-C1F2-541A-361A-24C7CBC9B005}"/>
                </a:ext>
              </a:extLst>
            </p:cNvPr>
            <p:cNvSpPr/>
            <p:nvPr/>
          </p:nvSpPr>
          <p:spPr>
            <a:xfrm>
              <a:off x="8584329" y="2348880"/>
              <a:ext cx="338336" cy="3077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C4F6B50-37E2-1713-2EDB-319CA0EB83D5}"/>
              </a:ext>
            </a:extLst>
          </p:cNvPr>
          <p:cNvSpPr/>
          <p:nvPr/>
        </p:nvSpPr>
        <p:spPr>
          <a:xfrm>
            <a:off x="2733328" y="3356992"/>
            <a:ext cx="338336" cy="1368152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C9CB49-C340-4018-9244-E5445D5EF411}"/>
              </a:ext>
            </a:extLst>
          </p:cNvPr>
          <p:cNvSpPr/>
          <p:nvPr/>
        </p:nvSpPr>
        <p:spPr>
          <a:xfrm>
            <a:off x="3563922" y="5683579"/>
            <a:ext cx="4392488" cy="368424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2FCDBC-743E-4AF7-96FF-68F8C03BD7E1}"/>
              </a:ext>
            </a:extLst>
          </p:cNvPr>
          <p:cNvSpPr/>
          <p:nvPr/>
        </p:nvSpPr>
        <p:spPr>
          <a:xfrm>
            <a:off x="8172088" y="3573016"/>
            <a:ext cx="1092264" cy="609096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9E7EBE-B424-41D6-AD25-1B5A0A0C5A8E}"/>
              </a:ext>
            </a:extLst>
          </p:cNvPr>
          <p:cNvSpPr/>
          <p:nvPr/>
        </p:nvSpPr>
        <p:spPr>
          <a:xfrm>
            <a:off x="8172434" y="4221088"/>
            <a:ext cx="1092264" cy="609096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20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16D38-E331-F61E-784D-76A82921F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Discussion of results (RQ1)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F3ED1-9D30-8271-FE30-78BDCAF2E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2" y="1887673"/>
            <a:ext cx="10667139" cy="4279769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Conventional Wisdom: Partner leads Task, Manager leads Team oriented.</a:t>
            </a:r>
          </a:p>
          <a:p>
            <a:pPr lvl="2"/>
            <a:r>
              <a:rPr lang="en-US" sz="2200" dirty="0"/>
              <a:t>Our evidence suggests its more complicated.</a:t>
            </a:r>
          </a:p>
          <a:p>
            <a:endParaRPr lang="en-US" sz="2400" dirty="0"/>
          </a:p>
          <a:p>
            <a:r>
              <a:rPr lang="en-US" sz="2400" dirty="0"/>
              <a:t>Better when the </a:t>
            </a:r>
            <a:r>
              <a:rPr lang="en-US" sz="2400" dirty="0">
                <a:solidFill>
                  <a:srgbClr val="CC0000"/>
                </a:solidFill>
              </a:rPr>
              <a:t>Partner</a:t>
            </a:r>
            <a:r>
              <a:rPr lang="en-US" sz="2400" dirty="0"/>
              <a:t> is higher on </a:t>
            </a:r>
            <a:r>
              <a:rPr lang="en-US" sz="2400" b="1" i="1" dirty="0">
                <a:solidFill>
                  <a:srgbClr val="CC0000"/>
                </a:solidFill>
              </a:rPr>
              <a:t>both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C0000"/>
                </a:solidFill>
              </a:rPr>
              <a:t>Task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C0000"/>
                </a:solidFill>
              </a:rPr>
              <a:t>Team</a:t>
            </a:r>
            <a:r>
              <a:rPr lang="en-US" sz="2400" b="1" i="1" dirty="0"/>
              <a:t> </a:t>
            </a:r>
            <a:r>
              <a:rPr lang="en-US" sz="2400" dirty="0"/>
              <a:t>orientation style.</a:t>
            </a:r>
          </a:p>
          <a:p>
            <a:pPr lvl="1"/>
            <a:r>
              <a:rPr lang="en-US" sz="2400" i="1" dirty="0">
                <a:solidFill>
                  <a:srgbClr val="CC0000"/>
                </a:solidFill>
              </a:rPr>
              <a:t>“Super Partners”</a:t>
            </a:r>
            <a:r>
              <a:rPr lang="en-US" sz="2400" i="1" dirty="0"/>
              <a:t> (fully engaged, not only on the task).</a:t>
            </a:r>
            <a:endParaRPr lang="en-US" sz="2400" i="1" dirty="0">
              <a:solidFill>
                <a:srgbClr val="CC0000"/>
              </a:solidFill>
            </a:endParaRPr>
          </a:p>
          <a:p>
            <a:r>
              <a:rPr lang="en-US" sz="2400" dirty="0"/>
              <a:t>Better when the </a:t>
            </a:r>
            <a:r>
              <a:rPr lang="en-US" sz="2400" dirty="0">
                <a:solidFill>
                  <a:srgbClr val="CC0000"/>
                </a:solidFill>
              </a:rPr>
              <a:t>Partner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C0000"/>
                </a:solidFill>
              </a:rPr>
              <a:t>Manager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CC0000"/>
                </a:solidFill>
              </a:rPr>
              <a:t>both</a:t>
            </a:r>
            <a:r>
              <a:rPr lang="en-US" sz="2400" dirty="0"/>
              <a:t> are high on </a:t>
            </a:r>
            <a:r>
              <a:rPr lang="en-US" sz="2400" dirty="0">
                <a:solidFill>
                  <a:srgbClr val="CC0000"/>
                </a:solidFill>
              </a:rPr>
              <a:t>Team</a:t>
            </a:r>
            <a:r>
              <a:rPr lang="en-US" sz="2400" dirty="0"/>
              <a:t> orientation.</a:t>
            </a:r>
            <a:endParaRPr lang="en-US" sz="2400" b="1" i="1" dirty="0"/>
          </a:p>
          <a:p>
            <a:pPr lvl="1"/>
            <a:r>
              <a:rPr lang="en-US" sz="2400" i="1" dirty="0">
                <a:solidFill>
                  <a:srgbClr val="CC0000"/>
                </a:solidFill>
              </a:rPr>
              <a:t>“Power of Consideration”</a:t>
            </a:r>
            <a:r>
              <a:rPr lang="en-US" sz="2400" i="1" dirty="0"/>
              <a:t>.</a:t>
            </a:r>
          </a:p>
          <a:p>
            <a:r>
              <a:rPr lang="en-US" sz="2400" dirty="0"/>
              <a:t>Task is still important but best comes from the Partner.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BFE0B-C918-9A0B-B7C5-99A2459F9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6356351"/>
            <a:ext cx="635000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333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60609-FD4F-B14C-B411-0C476339EDE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8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7010031-354F-C154-AD82-B720875AB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2060848"/>
            <a:ext cx="6815667" cy="4220422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FDAA373-766E-DFB3-2346-0EE5F659338D}"/>
              </a:ext>
            </a:extLst>
          </p:cNvPr>
          <p:cNvGrpSpPr/>
          <p:nvPr/>
        </p:nvGrpSpPr>
        <p:grpSpPr>
          <a:xfrm>
            <a:off x="6798899" y="2545159"/>
            <a:ext cx="338336" cy="307777"/>
            <a:chOff x="8584329" y="2348880"/>
            <a:chExt cx="338336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C09D19-D1DE-2FB5-075A-943F4C271714}"/>
                </a:ext>
              </a:extLst>
            </p:cNvPr>
            <p:cNvSpPr txBox="1"/>
            <p:nvPr/>
          </p:nvSpPr>
          <p:spPr>
            <a:xfrm>
              <a:off x="8616280" y="234888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708347D-F413-B0A2-D593-1B41ECF70A11}"/>
                </a:ext>
              </a:extLst>
            </p:cNvPr>
            <p:cNvSpPr/>
            <p:nvPr/>
          </p:nvSpPr>
          <p:spPr>
            <a:xfrm>
              <a:off x="8584329" y="2348880"/>
              <a:ext cx="338336" cy="3077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A3F6E0-CB99-8561-3809-0E46C42AA7C0}"/>
              </a:ext>
            </a:extLst>
          </p:cNvPr>
          <p:cNvGrpSpPr/>
          <p:nvPr/>
        </p:nvGrpSpPr>
        <p:grpSpPr>
          <a:xfrm>
            <a:off x="6798899" y="3913311"/>
            <a:ext cx="338336" cy="307777"/>
            <a:chOff x="8584329" y="2348880"/>
            <a:chExt cx="338336" cy="3077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AFB6BB-E000-F115-951B-8BC04ABF42B6}"/>
                </a:ext>
              </a:extLst>
            </p:cNvPr>
            <p:cNvSpPr txBox="1"/>
            <p:nvPr/>
          </p:nvSpPr>
          <p:spPr>
            <a:xfrm>
              <a:off x="8616280" y="234888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F316BD7-0CAD-7B1B-205E-CFE2B057608C}"/>
                </a:ext>
              </a:extLst>
            </p:cNvPr>
            <p:cNvSpPr/>
            <p:nvPr/>
          </p:nvSpPr>
          <p:spPr>
            <a:xfrm>
              <a:off x="8584329" y="2348880"/>
              <a:ext cx="338336" cy="3077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C3EE525F-9423-9A3D-0A54-DFDB7003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007" y="1371052"/>
            <a:ext cx="11305255" cy="482077"/>
          </a:xfrm>
        </p:spPr>
        <p:txBody>
          <a:bodyPr>
            <a:noAutofit/>
          </a:bodyPr>
          <a:lstStyle/>
          <a:p>
            <a:r>
              <a:rPr lang="en-US" sz="2800" b="0" dirty="0"/>
              <a:t>“Power of Consideration”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8445AC-7715-4620-860F-9ADB2FFF8000}"/>
              </a:ext>
            </a:extLst>
          </p:cNvPr>
          <p:cNvSpPr/>
          <p:nvPr/>
        </p:nvSpPr>
        <p:spPr>
          <a:xfrm>
            <a:off x="8021299" y="3590713"/>
            <a:ext cx="1092264" cy="609096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A75385-79A8-4FAC-AA8A-7955F97DBE30}"/>
              </a:ext>
            </a:extLst>
          </p:cNvPr>
          <p:cNvSpPr/>
          <p:nvPr/>
        </p:nvSpPr>
        <p:spPr>
          <a:xfrm>
            <a:off x="8028072" y="4260064"/>
            <a:ext cx="1092264" cy="609096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92635-76E2-64D2-4754-C6BF4FBF4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Contribution to audit quality (RQ1)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FF6167-AB17-74C4-9F1E-08A1CC672C83}"/>
              </a:ext>
            </a:extLst>
          </p:cNvPr>
          <p:cNvGrpSpPr/>
          <p:nvPr/>
        </p:nvGrpSpPr>
        <p:grpSpPr>
          <a:xfrm>
            <a:off x="761688" y="2132856"/>
            <a:ext cx="10701228" cy="927804"/>
            <a:chOff x="939388" y="3088700"/>
            <a:chExt cx="10701228" cy="9278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830F26-5B96-5BA2-4821-237C7D771842}"/>
                </a:ext>
              </a:extLst>
            </p:cNvPr>
            <p:cNvSpPr/>
            <p:nvPr/>
          </p:nvSpPr>
          <p:spPr>
            <a:xfrm>
              <a:off x="1127448" y="3284984"/>
              <a:ext cx="10513168" cy="7315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Both the Partner’s </a:t>
              </a:r>
              <a:r>
                <a:rPr lang="en-US" dirty="0">
                  <a:solidFill>
                    <a:srgbClr val="CC0000"/>
                  </a:solidFill>
                </a:rPr>
                <a:t>AND</a:t>
              </a:r>
              <a:r>
                <a:rPr lang="en-US" dirty="0">
                  <a:solidFill>
                    <a:schemeClr val="tx1"/>
                  </a:solidFill>
                </a:rPr>
                <a:t> the Manager’s leadership styles really matters; both Task and Team, but in different ways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5AFC7-A049-4C49-6AF4-27D0DD344D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9388" y="3088700"/>
              <a:ext cx="365760" cy="365760"/>
            </a:xfrm>
            <a:prstGeom prst="ellipse">
              <a:avLst/>
            </a:prstGeom>
            <a:solidFill>
              <a:srgbClr val="5482AB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7D33BA-E345-2C9A-8C17-C817A8105947}"/>
              </a:ext>
            </a:extLst>
          </p:cNvPr>
          <p:cNvGrpSpPr/>
          <p:nvPr/>
        </p:nvGrpSpPr>
        <p:grpSpPr>
          <a:xfrm>
            <a:off x="731218" y="3140968"/>
            <a:ext cx="10731698" cy="936104"/>
            <a:chOff x="908918" y="3080400"/>
            <a:chExt cx="10731698" cy="93610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34DACCE-6290-18A2-12CC-F003FA111D66}"/>
                </a:ext>
              </a:extLst>
            </p:cNvPr>
            <p:cNvSpPr/>
            <p:nvPr/>
          </p:nvSpPr>
          <p:spPr>
            <a:xfrm>
              <a:off x="1127448" y="3284984"/>
              <a:ext cx="10513168" cy="7315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dirty="0">
                  <a:solidFill>
                    <a:srgbClr val="CC0000"/>
                  </a:solidFill>
                </a:rPr>
                <a:t>Task</a:t>
              </a:r>
              <a:r>
                <a:rPr lang="en-US" dirty="0">
                  <a:solidFill>
                    <a:schemeClr val="tx1"/>
                  </a:solidFill>
                </a:rPr>
                <a:t> oriented leadership might be </a:t>
              </a:r>
              <a:r>
                <a:rPr lang="en-US" i="1" dirty="0">
                  <a:solidFill>
                    <a:srgbClr val="CC0000"/>
                  </a:solidFill>
                </a:rPr>
                <a:t>less</a:t>
              </a:r>
              <a:r>
                <a:rPr lang="en-US" dirty="0">
                  <a:solidFill>
                    <a:schemeClr val="tx1"/>
                  </a:solidFill>
                </a:rPr>
                <a:t> important. </a:t>
              </a:r>
            </a:p>
            <a:p>
              <a:pPr marL="742950" lvl="1" indent="-285750" eaLnBrk="0" hangingPunct="0">
                <a:spcBef>
                  <a:spcPct val="3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Audits are a well-defined (structured) process 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D49CAC-FB4D-A215-220D-02406376E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18" y="3080400"/>
              <a:ext cx="365760" cy="365760"/>
            </a:xfrm>
            <a:prstGeom prst="ellipse">
              <a:avLst/>
            </a:prstGeom>
            <a:solidFill>
              <a:srgbClr val="5482AB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6A388C7-CAE7-E121-00DF-9D810F218159}"/>
              </a:ext>
            </a:extLst>
          </p:cNvPr>
          <p:cNvSpPr/>
          <p:nvPr/>
        </p:nvSpPr>
        <p:spPr>
          <a:xfrm>
            <a:off x="949748" y="4353664"/>
            <a:ext cx="10513168" cy="1811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0000"/>
                </a:solidFill>
              </a:rPr>
              <a:t>Team</a:t>
            </a:r>
            <a:r>
              <a:rPr lang="en-US" dirty="0">
                <a:solidFill>
                  <a:schemeClr val="tx1"/>
                </a:solidFill>
              </a:rPr>
              <a:t> oriented leadership might be </a:t>
            </a:r>
            <a:r>
              <a:rPr lang="en-US" i="1" dirty="0">
                <a:solidFill>
                  <a:srgbClr val="CC0000"/>
                </a:solidFill>
              </a:rPr>
              <a:t>more</a:t>
            </a:r>
            <a:r>
              <a:rPr lang="en-US" dirty="0">
                <a:solidFill>
                  <a:schemeClr val="tx1"/>
                </a:solidFill>
              </a:rPr>
              <a:t> important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Audit work is </a:t>
            </a:r>
            <a:r>
              <a:rPr lang="en-US" dirty="0">
                <a:solidFill>
                  <a:srgbClr val="CC0000"/>
                </a:solidFill>
              </a:rPr>
              <a:t>episodic</a:t>
            </a:r>
            <a:r>
              <a:rPr lang="en-US" dirty="0">
                <a:solidFill>
                  <a:schemeClr val="tx1"/>
                </a:solidFill>
              </a:rPr>
              <a:t>: teams convene, adjourn, reconvene over phases.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Audit teams are </a:t>
            </a:r>
            <a:r>
              <a:rPr lang="en-US" dirty="0">
                <a:solidFill>
                  <a:srgbClr val="CC0000"/>
                </a:solidFill>
              </a:rPr>
              <a:t>fluid</a:t>
            </a:r>
            <a:r>
              <a:rPr lang="en-US" dirty="0">
                <a:solidFill>
                  <a:schemeClr val="tx1"/>
                </a:solidFill>
              </a:rPr>
              <a:t>: team changed during and the next year.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Team oriented leadership style fosters sense of </a:t>
            </a:r>
            <a:r>
              <a:rPr lang="en-US" dirty="0">
                <a:solidFill>
                  <a:srgbClr val="CC0000"/>
                </a:solidFill>
              </a:rPr>
              <a:t>“team-ness”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0A7012F-08C7-223B-8DF6-385DF5222601}"/>
              </a:ext>
            </a:extLst>
          </p:cNvPr>
          <p:cNvSpPr>
            <a:spLocks noChangeAspect="1"/>
          </p:cNvSpPr>
          <p:nvPr/>
        </p:nvSpPr>
        <p:spPr>
          <a:xfrm>
            <a:off x="761688" y="4157380"/>
            <a:ext cx="365760" cy="365760"/>
          </a:xfrm>
          <a:prstGeom prst="ellipse">
            <a:avLst/>
          </a:prstGeom>
          <a:solidFill>
            <a:srgbClr val="5482A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4689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344AD-F740-8BDC-E0C0-EF7E8459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Results and Findings (RQ2)*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A9BAD-AEBF-C05A-4FBB-C4CC4349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6356351"/>
            <a:ext cx="635000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333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60609-FD4F-B14C-B411-0C476339EDE7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B9C4BE-781F-8BB4-C03A-7C93678506DD}"/>
              </a:ext>
            </a:extLst>
          </p:cNvPr>
          <p:cNvGrpSpPr/>
          <p:nvPr/>
        </p:nvGrpSpPr>
        <p:grpSpPr>
          <a:xfrm>
            <a:off x="694914" y="2204864"/>
            <a:ext cx="10117882" cy="1172640"/>
            <a:chOff x="1661223" y="1940063"/>
            <a:chExt cx="10117882" cy="11726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9C43902-7820-EC46-07F4-B89582D949B4}"/>
                </a:ext>
              </a:extLst>
            </p:cNvPr>
            <p:cNvSpPr/>
            <p:nvPr/>
          </p:nvSpPr>
          <p:spPr>
            <a:xfrm>
              <a:off x="1953047" y="2255701"/>
              <a:ext cx="9826058" cy="8570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i="1" dirty="0">
                  <a:solidFill>
                    <a:srgbClr val="06183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L</a:t>
              </a:r>
              <a:r>
                <a:rPr lang="nl-NL" sz="2000" i="1" dirty="0" err="1">
                  <a:solidFill>
                    <a:srgbClr val="06183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eadership</a:t>
              </a:r>
              <a:r>
                <a:rPr lang="nl-NL" sz="2000" i="1" dirty="0">
                  <a:solidFill>
                    <a:srgbClr val="06183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 </a:t>
              </a:r>
              <a:r>
                <a:rPr lang="nl-NL" sz="2000" i="1" dirty="0" err="1">
                  <a:solidFill>
                    <a:srgbClr val="CC000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behaviors</a:t>
              </a:r>
              <a:r>
                <a:rPr lang="nl-NL" sz="2000" i="1" dirty="0">
                  <a:solidFill>
                    <a:srgbClr val="06183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 </a:t>
              </a:r>
              <a:r>
                <a:rPr lang="nl-NL" sz="2000" i="1" dirty="0" err="1">
                  <a:solidFill>
                    <a:srgbClr val="06183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that</a:t>
              </a:r>
              <a:r>
                <a:rPr lang="nl-NL" sz="2000" i="1" dirty="0">
                  <a:solidFill>
                    <a:srgbClr val="06183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 teams follow: “</a:t>
              </a:r>
              <a:r>
                <a:rPr lang="nl-NL" sz="2000" i="1" dirty="0" err="1">
                  <a:solidFill>
                    <a:srgbClr val="CC000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Good</a:t>
              </a:r>
              <a:r>
                <a:rPr lang="nl-NL" sz="2000" i="1" dirty="0">
                  <a:solidFill>
                    <a:srgbClr val="06183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” versus “</a:t>
              </a:r>
              <a:r>
                <a:rPr lang="nl-NL" sz="2000" i="1" dirty="0">
                  <a:solidFill>
                    <a:srgbClr val="CC000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Bad</a:t>
              </a:r>
              <a:r>
                <a:rPr lang="nl-NL" sz="2000" i="1" dirty="0">
                  <a:solidFill>
                    <a:srgbClr val="06183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” </a:t>
              </a:r>
              <a:r>
                <a:rPr lang="nl-NL" sz="2000" i="1" dirty="0" err="1">
                  <a:solidFill>
                    <a:srgbClr val="06183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leadership-by-example</a:t>
              </a:r>
              <a:r>
                <a:rPr lang="nl-NL" sz="2000" i="1" dirty="0">
                  <a:solidFill>
                    <a:srgbClr val="061830"/>
                  </a:solidFill>
                  <a:latin typeface="+mj-lt"/>
                  <a:sym typeface="Wingdings" panose="05000000000000000000" pitchFamily="2" charset="2"/>
                </a:rPr>
                <a:t>. </a:t>
              </a:r>
              <a:endParaRPr lang="en-US" sz="2000" i="1" dirty="0">
                <a:solidFill>
                  <a:srgbClr val="021C3D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1B55BD0-A5B4-F0FF-72F3-74ADAE5832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223" y="1940063"/>
              <a:ext cx="561153" cy="572400"/>
            </a:xfrm>
            <a:prstGeom prst="ellipse">
              <a:avLst/>
            </a:prstGeom>
            <a:solidFill>
              <a:srgbClr val="5482AB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charset="0"/>
                  <a:ea typeface="Helvetica Light" charset="0"/>
                  <a:cs typeface="Helvetica Light" charset="0"/>
                </a:rPr>
                <a:t>2.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6ABBD9F-03E9-0367-6FB1-49C2753749BF}"/>
              </a:ext>
            </a:extLst>
          </p:cNvPr>
          <p:cNvSpPr/>
          <p:nvPr/>
        </p:nvSpPr>
        <p:spPr>
          <a:xfrm>
            <a:off x="972598" y="3765456"/>
            <a:ext cx="9826058" cy="2183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rgbClr val="061830"/>
                </a:solidFill>
                <a:latin typeface="+mj-lt"/>
              </a:rPr>
              <a:t>How can Partners and Managers jointly </a:t>
            </a:r>
            <a:r>
              <a:rPr lang="en-US" sz="2000" i="1" dirty="0">
                <a:solidFill>
                  <a:srgbClr val="C00000"/>
                </a:solidFill>
                <a:latin typeface="+mj-lt"/>
              </a:rPr>
              <a:t>“lead-by-example”</a:t>
            </a:r>
            <a:r>
              <a:rPr lang="en-US" sz="2000" i="1" dirty="0">
                <a:solidFill>
                  <a:srgbClr val="061830"/>
                </a:solidFill>
                <a:latin typeface="+mj-lt"/>
              </a:rPr>
              <a:t> to improve audit team </a:t>
            </a:r>
            <a:r>
              <a:rPr lang="en-US" sz="2000" i="1" dirty="0">
                <a:solidFill>
                  <a:srgbClr val="C00000"/>
                </a:solidFill>
                <a:latin typeface="+mj-lt"/>
              </a:rPr>
              <a:t>psychological safety</a:t>
            </a:r>
            <a:r>
              <a:rPr lang="en-US" sz="2000" i="1" dirty="0">
                <a:solidFill>
                  <a:srgbClr val="061830"/>
                </a:solidFill>
                <a:latin typeface="+mj-lt"/>
              </a:rPr>
              <a:t>, voice climate, and performance? </a:t>
            </a:r>
          </a:p>
          <a:p>
            <a:pPr marL="342900" indent="-342900">
              <a:buFontTx/>
              <a:buChar char="-"/>
            </a:pPr>
            <a:endParaRPr lang="en-US" sz="2000" i="1" dirty="0">
              <a:solidFill>
                <a:srgbClr val="061830"/>
              </a:solidFill>
              <a:latin typeface="+mj-lt"/>
              <a:sym typeface="Wingdings" pitchFamily="2" charset="2"/>
            </a:endParaRPr>
          </a:p>
          <a:p>
            <a:pPr marL="342900" indent="-342900">
              <a:buFontTx/>
              <a:buChar char="-"/>
            </a:pPr>
            <a:r>
              <a:rPr lang="en-US" sz="2000" i="1" dirty="0">
                <a:solidFill>
                  <a:srgbClr val="061830"/>
                </a:solidFill>
                <a:latin typeface="+mj-lt"/>
                <a:sym typeface="Wingdings" pitchFamily="2" charset="2"/>
              </a:rPr>
              <a:t>“Good”  Voice </a:t>
            </a:r>
            <a:r>
              <a:rPr lang="en-US" sz="2000" i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Role-modeling</a:t>
            </a:r>
            <a:r>
              <a:rPr lang="en-US" sz="2000" i="1" dirty="0">
                <a:solidFill>
                  <a:srgbClr val="061830"/>
                </a:solidFill>
                <a:latin typeface="+mj-lt"/>
                <a:sym typeface="Wingdings" pitchFamily="2" charset="2"/>
              </a:rPr>
              <a:t> behavior.</a:t>
            </a:r>
          </a:p>
          <a:p>
            <a:pPr marL="342900" indent="-342900">
              <a:buFontTx/>
              <a:buChar char="-"/>
            </a:pPr>
            <a:r>
              <a:rPr lang="en-US" sz="2000" i="1" dirty="0">
                <a:solidFill>
                  <a:srgbClr val="061830"/>
                </a:solidFill>
                <a:latin typeface="+mj-lt"/>
                <a:sym typeface="Wingdings" pitchFamily="2" charset="2"/>
              </a:rPr>
              <a:t>“Bad”    </a:t>
            </a:r>
            <a:r>
              <a:rPr lang="en-US" sz="2000" i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“Cheating”</a:t>
            </a:r>
            <a:r>
              <a:rPr lang="en-US" sz="2000" i="1" dirty="0">
                <a:solidFill>
                  <a:srgbClr val="061830"/>
                </a:solidFill>
                <a:latin typeface="+mj-lt"/>
                <a:sym typeface="Wingdings" pitchFamily="2" charset="2"/>
              </a:rPr>
              <a:t> (cutting corners, fake sign-offs, etc.)</a:t>
            </a:r>
            <a:r>
              <a:rPr lang="nl-NL" sz="2000" i="1" dirty="0">
                <a:solidFill>
                  <a:srgbClr val="061830"/>
                </a:solidFill>
                <a:latin typeface="+mj-lt"/>
                <a:sym typeface="Wingdings" panose="05000000000000000000" pitchFamily="2" charset="2"/>
              </a:rPr>
              <a:t>. </a:t>
            </a:r>
            <a:endParaRPr lang="en-US" sz="2000" i="1" dirty="0">
              <a:solidFill>
                <a:srgbClr val="06183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220BEB-AF20-4BD1-96BC-D9DDA7335599}"/>
              </a:ext>
            </a:extLst>
          </p:cNvPr>
          <p:cNvSpPr txBox="1"/>
          <p:nvPr/>
        </p:nvSpPr>
        <p:spPr>
          <a:xfrm>
            <a:off x="839416" y="6121948"/>
            <a:ext cx="11084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* </a:t>
            </a:r>
            <a:r>
              <a:rPr lang="en-US" sz="1400" i="1" dirty="0"/>
              <a:t>Barrick, M.R., Bik, O.P.G., Francis, J.R., Pieper, L., and </a:t>
            </a:r>
            <a:r>
              <a:rPr lang="en-US" sz="1400" i="1" dirty="0" err="1"/>
              <a:t>Vanstraelen</a:t>
            </a:r>
            <a:r>
              <a:rPr lang="en-US" sz="1400" i="1" dirty="0"/>
              <a:t>, A. (2023) Audit Team Leaders as Role-Models for Voice Behavior: Moderating Influences of Mixed Behavioral Messages on Team Psychological Safety, Voice Climate, and Effectiveness. Working paper.</a:t>
            </a:r>
            <a:endParaRPr lang="nl-NL" sz="1400" i="1" dirty="0"/>
          </a:p>
        </p:txBody>
      </p:sp>
    </p:spTree>
    <p:extLst>
      <p:ext uri="{BB962C8B-B14F-4D97-AF65-F5344CB8AC3E}">
        <p14:creationId xmlns:p14="http://schemas.microsoft.com/office/powerpoint/2010/main" val="1981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386B-D491-4E6C-7596-954E00AAC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12" y="1442521"/>
            <a:ext cx="12192000" cy="638944"/>
          </a:xfrm>
        </p:spPr>
        <p:txBody>
          <a:bodyPr>
            <a:normAutofit/>
          </a:bodyPr>
          <a:lstStyle/>
          <a:p>
            <a:r>
              <a:rPr lang="nl-NL" dirty="0"/>
              <a:t>Voice </a:t>
            </a:r>
            <a:r>
              <a:rPr lang="nl-NL" dirty="0" err="1"/>
              <a:t>Modeling</a:t>
            </a:r>
            <a:r>
              <a:rPr lang="nl-NL" dirty="0"/>
              <a:t> </a:t>
            </a:r>
            <a:r>
              <a:rPr lang="nl-NL" dirty="0" err="1"/>
              <a:t>Behavior</a:t>
            </a:r>
            <a:endParaRPr lang="nl-N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78C0F3-8CA7-2FE4-E05C-09AC48585E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61"/>
          <a:stretch/>
        </p:blipFill>
        <p:spPr>
          <a:xfrm>
            <a:off x="4804959" y="2014528"/>
            <a:ext cx="1795097" cy="15121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EA9BAF-A337-8686-CE90-96854F69BB56}"/>
              </a:ext>
            </a:extLst>
          </p:cNvPr>
          <p:cNvSpPr txBox="1"/>
          <p:nvPr/>
        </p:nvSpPr>
        <p:spPr>
          <a:xfrm>
            <a:off x="4448814" y="449382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but it is </a:t>
            </a:r>
            <a:r>
              <a:rPr lang="en-US" u="sng" dirty="0">
                <a:solidFill>
                  <a:srgbClr val="CC0000"/>
                </a:solidFill>
              </a:rPr>
              <a:t>interpersonally risky</a:t>
            </a:r>
            <a:r>
              <a:rPr lang="en-US" dirty="0"/>
              <a:t> to do so</a:t>
            </a:r>
            <a:endParaRPr lang="en-US" u="sng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9222BB-4C32-AD42-A3D0-1613BA7F15D2}"/>
              </a:ext>
            </a:extLst>
          </p:cNvPr>
          <p:cNvGrpSpPr/>
          <p:nvPr/>
        </p:nvGrpSpPr>
        <p:grpSpPr>
          <a:xfrm>
            <a:off x="7320136" y="2594194"/>
            <a:ext cx="1728192" cy="432048"/>
            <a:chOff x="5159896" y="3212976"/>
            <a:chExt cx="1728192" cy="43204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3521513-9F8C-3074-7752-3139F086AE5E}"/>
                </a:ext>
              </a:extLst>
            </p:cNvPr>
            <p:cNvCxnSpPr>
              <a:cxnSpLocks/>
            </p:cNvCxnSpPr>
            <p:nvPr/>
          </p:nvCxnSpPr>
          <p:spPr>
            <a:xfrm>
              <a:off x="5159896" y="3645024"/>
              <a:ext cx="172819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Plus 16">
              <a:extLst>
                <a:ext uri="{FF2B5EF4-FFF2-40B4-BE49-F238E27FC236}">
                  <a16:creationId xmlns:a16="http://schemas.microsoft.com/office/drawing/2014/main" id="{957C0FE9-94C5-29C8-F447-9A3C26D4191D}"/>
                </a:ext>
              </a:extLst>
            </p:cNvPr>
            <p:cNvSpPr/>
            <p:nvPr/>
          </p:nvSpPr>
          <p:spPr>
            <a:xfrm>
              <a:off x="5843972" y="3212976"/>
              <a:ext cx="360040" cy="360040"/>
            </a:xfrm>
            <a:prstGeom prst="mathPlus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A727A24-EF99-A9D9-13A9-8E6246D590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124"/>
          <a:stretch/>
        </p:blipFill>
        <p:spPr>
          <a:xfrm>
            <a:off x="9701959" y="2202622"/>
            <a:ext cx="1578617" cy="13240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B89A8BE-AEB6-ECFB-5ABA-E457A760A1A2}"/>
              </a:ext>
            </a:extLst>
          </p:cNvPr>
          <p:cNvSpPr txBox="1"/>
          <p:nvPr/>
        </p:nvSpPr>
        <p:spPr>
          <a:xfrm>
            <a:off x="296495" y="3956863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Prerequisite to Voice: </a:t>
            </a:r>
            <a:r>
              <a:rPr lang="en-US" dirty="0"/>
              <a:t>Team members need to feel </a:t>
            </a:r>
            <a:r>
              <a:rPr lang="en-US" u="sng" dirty="0"/>
              <a:t>psychologically safe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6C1E2B75-EA3F-379A-1608-57B161E4B8E4}"/>
              </a:ext>
            </a:extLst>
          </p:cNvPr>
          <p:cNvSpPr/>
          <p:nvPr/>
        </p:nvSpPr>
        <p:spPr>
          <a:xfrm>
            <a:off x="3143672" y="2770612"/>
            <a:ext cx="576064" cy="52609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AB69688-6D4B-BF78-74AC-657016D8C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76" y="2110849"/>
            <a:ext cx="1739016" cy="1739016"/>
          </a:xfrm>
          <a:prstGeom prst="rect">
            <a:avLst/>
          </a:prstGeom>
        </p:spPr>
      </p:pic>
      <p:sp>
        <p:nvSpPr>
          <p:cNvPr id="25" name="Lightning Bolt 24">
            <a:extLst>
              <a:ext uri="{FF2B5EF4-FFF2-40B4-BE49-F238E27FC236}">
                <a16:creationId xmlns:a16="http://schemas.microsoft.com/office/drawing/2014/main" id="{DBAB2368-993B-AC2F-7D4D-5DF86DEDC0BF}"/>
              </a:ext>
            </a:extLst>
          </p:cNvPr>
          <p:cNvSpPr/>
          <p:nvPr/>
        </p:nvSpPr>
        <p:spPr>
          <a:xfrm>
            <a:off x="4163059" y="4459722"/>
            <a:ext cx="437830" cy="565184"/>
          </a:xfrm>
          <a:prstGeom prst="lightningBolt">
            <a:avLst/>
          </a:prstGeom>
          <a:solidFill>
            <a:schemeClr val="accent2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4027EC-F2EC-9327-5192-14CE2936BEE5}"/>
              </a:ext>
            </a:extLst>
          </p:cNvPr>
          <p:cNvSpPr txBox="1"/>
          <p:nvPr/>
        </p:nvSpPr>
        <p:spPr>
          <a:xfrm>
            <a:off x="4381974" y="3893775"/>
            <a:ext cx="272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Team Member Voice </a:t>
            </a:r>
            <a:r>
              <a:rPr lang="en-US" dirty="0"/>
              <a:t>= speaking up </a:t>
            </a:r>
            <a:r>
              <a:rPr lang="en-US" u="sng" dirty="0"/>
              <a:t>voluntarily</a:t>
            </a:r>
            <a:r>
              <a:rPr lang="en-US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AD220B-93E1-F813-DC53-A013A794E82B}"/>
              </a:ext>
            </a:extLst>
          </p:cNvPr>
          <p:cNvSpPr txBox="1"/>
          <p:nvPr/>
        </p:nvSpPr>
        <p:spPr>
          <a:xfrm>
            <a:off x="9485479" y="3956863"/>
            <a:ext cx="1795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Team Performance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0903DB-685B-4790-A8EC-3B3FA6768E46}"/>
              </a:ext>
            </a:extLst>
          </p:cNvPr>
          <p:cNvSpPr/>
          <p:nvPr/>
        </p:nvSpPr>
        <p:spPr>
          <a:xfrm>
            <a:off x="551384" y="5363295"/>
            <a:ext cx="11089232" cy="1162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Leading-by-example (“</a:t>
            </a:r>
            <a:r>
              <a:rPr lang="en-US" sz="2000" dirty="0">
                <a:solidFill>
                  <a:srgbClr val="C00000"/>
                </a:solidFill>
                <a:sym typeface="Wingdings" pitchFamily="2" charset="2"/>
              </a:rPr>
              <a:t>voice contagion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”) 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>
                <a:solidFill>
                  <a:srgbClr val="C00000"/>
                </a:solidFill>
              </a:rPr>
              <a:t>Team Members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are more likely to speak up themselves (“copy”) when </a:t>
            </a:r>
            <a:r>
              <a:rPr lang="en-US" sz="2000" dirty="0">
                <a:solidFill>
                  <a:srgbClr val="C00000"/>
                </a:solidFill>
                <a:sym typeface="Wingdings" pitchFamily="2" charset="2"/>
              </a:rPr>
              <a:t>Team Leaders </a:t>
            </a:r>
            <a:r>
              <a:rPr lang="en-US" sz="2000" dirty="0">
                <a:solidFill>
                  <a:srgbClr val="C00000"/>
                </a:solidFill>
              </a:rPr>
              <a:t>portray</a:t>
            </a:r>
            <a:r>
              <a:rPr lang="en-US" sz="2000" dirty="0">
                <a:solidFill>
                  <a:schemeClr val="tx1"/>
                </a:solidFill>
              </a:rPr>
              <a:t> the advantages of voice behavior, supporting feedback and expressing constructive ideas, and encouraging members to willingly speak up.</a:t>
            </a:r>
          </a:p>
        </p:txBody>
      </p:sp>
    </p:spTree>
    <p:extLst>
      <p:ext uri="{BB962C8B-B14F-4D97-AF65-F5344CB8AC3E}">
        <p14:creationId xmlns:p14="http://schemas.microsoft.com/office/powerpoint/2010/main" val="27773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3" grpId="0" animBg="1"/>
      <p:bldP spid="25" grpId="0" animBg="1"/>
      <p:bldP spid="28" grpId="0"/>
      <p:bldP spid="29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E52B5F-963B-E50D-923A-CE56139C3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2492896"/>
            <a:ext cx="9289032" cy="304361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9ED450C-624E-1643-4219-254CDE9D72DC}"/>
              </a:ext>
            </a:extLst>
          </p:cNvPr>
          <p:cNvSpPr/>
          <p:nvPr/>
        </p:nvSpPr>
        <p:spPr>
          <a:xfrm>
            <a:off x="1703512" y="3606572"/>
            <a:ext cx="1368152" cy="864096"/>
          </a:xfrm>
          <a:prstGeom prst="ellipse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6" name="Graphic 5" descr="Footprints with solid fill">
            <a:extLst>
              <a:ext uri="{FF2B5EF4-FFF2-40B4-BE49-F238E27FC236}">
                <a16:creationId xmlns:a16="http://schemas.microsoft.com/office/drawing/2014/main" id="{E8A2C463-DC59-8DF2-09D5-3103E2458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117" y="2708920"/>
            <a:ext cx="914400" cy="914400"/>
          </a:xfrm>
          <a:prstGeom prst="rect">
            <a:avLst/>
          </a:prstGeom>
        </p:spPr>
      </p:pic>
      <p:pic>
        <p:nvPicPr>
          <p:cNvPr id="7" name="Graphic 6" descr="Footprints with solid fill">
            <a:extLst>
              <a:ext uri="{FF2B5EF4-FFF2-40B4-BE49-F238E27FC236}">
                <a16:creationId xmlns:a16="http://schemas.microsoft.com/office/drawing/2014/main" id="{47F90930-10EE-D976-3474-D12C69E9C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376" y="4482754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45BF54-920E-4A8A-215F-6C1FE0B78C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6124"/>
          <a:stretch/>
        </p:blipFill>
        <p:spPr>
          <a:xfrm>
            <a:off x="10219283" y="2815089"/>
            <a:ext cx="967581" cy="811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075C00-3AC5-60BD-6DD0-82CB6C9067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7928" y="4221088"/>
            <a:ext cx="1080120" cy="1080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B58FA1-0243-068C-E5DE-C327AEFC898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5761"/>
          <a:stretch/>
        </p:blipFill>
        <p:spPr>
          <a:xfrm>
            <a:off x="10209643" y="4032596"/>
            <a:ext cx="963409" cy="8115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32CD3CC-300A-4574-BDB7-E528A2992A51}"/>
              </a:ext>
            </a:extLst>
          </p:cNvPr>
          <p:cNvSpPr/>
          <p:nvPr/>
        </p:nvSpPr>
        <p:spPr>
          <a:xfrm rot="1426219">
            <a:off x="3906529" y="3102010"/>
            <a:ext cx="576064" cy="326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CAA243-6D34-4915-8AAB-7EA9F3C6F5EE}"/>
              </a:ext>
            </a:extLst>
          </p:cNvPr>
          <p:cNvSpPr/>
          <p:nvPr/>
        </p:nvSpPr>
        <p:spPr>
          <a:xfrm rot="19542071">
            <a:off x="3905797" y="4426975"/>
            <a:ext cx="576064" cy="326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286C66-CDD3-48DC-87F0-0FDF0D2BA36E}"/>
              </a:ext>
            </a:extLst>
          </p:cNvPr>
          <p:cNvSpPr txBox="1"/>
          <p:nvPr/>
        </p:nvSpPr>
        <p:spPr>
          <a:xfrm>
            <a:off x="4086580" y="4365104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980277-5254-43AA-9194-C37F2734E4AB}"/>
              </a:ext>
            </a:extLst>
          </p:cNvPr>
          <p:cNvSpPr txBox="1"/>
          <p:nvPr/>
        </p:nvSpPr>
        <p:spPr>
          <a:xfrm>
            <a:off x="3535988" y="2850555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.38**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71D10B-8AFA-4532-A6A4-8D8BD37AE3CC}"/>
              </a:ext>
            </a:extLst>
          </p:cNvPr>
          <p:cNvSpPr/>
          <p:nvPr/>
        </p:nvSpPr>
        <p:spPr>
          <a:xfrm>
            <a:off x="1271464" y="1412776"/>
            <a:ext cx="9903568" cy="1162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Results underscore the </a:t>
            </a:r>
            <a:r>
              <a:rPr lang="en-US" sz="2000" dirty="0">
                <a:solidFill>
                  <a:srgbClr val="C00000"/>
                </a:solidFill>
              </a:rPr>
              <a:t>dominant influence of the day-to-day Manager</a:t>
            </a:r>
            <a:r>
              <a:rPr lang="en-US" sz="2000" dirty="0">
                <a:solidFill>
                  <a:schemeClr val="tx1"/>
                </a:solidFill>
              </a:rPr>
              <a:t> when considering employee voice and perceived safety, over that of the Partner. </a:t>
            </a:r>
            <a:endParaRPr lang="nl-N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4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0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045B8-DA5C-4632-B9E1-C755BE926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317" y="1424372"/>
            <a:ext cx="10227365" cy="934279"/>
          </a:xfrm>
        </p:spPr>
        <p:txBody>
          <a:bodyPr/>
          <a:lstStyle/>
          <a:p>
            <a:r>
              <a:rPr lang="nl-NL" dirty="0"/>
              <a:t>Research Question in FAR context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A7AA82-7F5F-4C07-86BD-8E213C36D27D}"/>
              </a:ext>
            </a:extLst>
          </p:cNvPr>
          <p:cNvSpPr txBox="1"/>
          <p:nvPr/>
        </p:nvSpPr>
        <p:spPr>
          <a:xfrm>
            <a:off x="839416" y="6121948"/>
            <a:ext cx="11084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err="1"/>
              <a:t>Adapted</a:t>
            </a:r>
            <a:r>
              <a:rPr lang="nl-NL" sz="1400" i="1" dirty="0"/>
              <a:t> </a:t>
            </a:r>
            <a:r>
              <a:rPr lang="nl-NL" sz="1400" i="1" dirty="0" err="1"/>
              <a:t>from</a:t>
            </a:r>
            <a:r>
              <a:rPr lang="nl-NL" sz="1400" i="1" dirty="0"/>
              <a:t> Alberti, </a:t>
            </a:r>
            <a:r>
              <a:rPr lang="nl-NL" sz="1400" i="1" dirty="0" err="1"/>
              <a:t>Bedard</a:t>
            </a:r>
            <a:r>
              <a:rPr lang="nl-NL" sz="1400" i="1" dirty="0"/>
              <a:t>, Bik, </a:t>
            </a:r>
            <a:r>
              <a:rPr lang="nl-NL" sz="1400" i="1" dirty="0" err="1"/>
              <a:t>and</a:t>
            </a:r>
            <a:r>
              <a:rPr lang="nl-NL" sz="1400" i="1" dirty="0"/>
              <a:t> </a:t>
            </a:r>
            <a:r>
              <a:rPr lang="nl-NL" sz="1400" i="1" dirty="0" err="1"/>
              <a:t>Vanstraelen</a:t>
            </a:r>
            <a:r>
              <a:rPr lang="nl-NL" sz="1400" i="1" dirty="0"/>
              <a:t> (2022): </a:t>
            </a:r>
            <a:br>
              <a:rPr lang="nl-NL" sz="1400" i="1" dirty="0"/>
            </a:br>
            <a:r>
              <a:rPr lang="nl-NL" sz="1400" i="1" dirty="0"/>
              <a:t>“Audit </a:t>
            </a:r>
            <a:r>
              <a:rPr lang="nl-NL" sz="1400" i="1" dirty="0" err="1"/>
              <a:t>Firm</a:t>
            </a:r>
            <a:r>
              <a:rPr lang="nl-NL" sz="1400" i="1" dirty="0"/>
              <a:t> Culture: Recent </a:t>
            </a:r>
            <a:r>
              <a:rPr lang="nl-NL" sz="1400" i="1" dirty="0" err="1"/>
              <a:t>Developments</a:t>
            </a:r>
            <a:r>
              <a:rPr lang="nl-NL" sz="1400" i="1" dirty="0"/>
              <a:t> </a:t>
            </a:r>
            <a:r>
              <a:rPr lang="nl-NL" sz="1400" i="1" dirty="0" err="1"/>
              <a:t>and</a:t>
            </a:r>
            <a:r>
              <a:rPr lang="nl-NL" sz="1400" i="1" dirty="0"/>
              <a:t> Trends in </a:t>
            </a:r>
            <a:r>
              <a:rPr lang="nl-NL" sz="1400" i="1" dirty="0" err="1"/>
              <a:t>the</a:t>
            </a:r>
            <a:r>
              <a:rPr lang="nl-NL" sz="1400" i="1" dirty="0"/>
              <a:t> </a:t>
            </a:r>
            <a:r>
              <a:rPr lang="nl-NL" sz="1400" i="1" dirty="0" err="1"/>
              <a:t>Literature</a:t>
            </a:r>
            <a:r>
              <a:rPr lang="nl-NL" sz="1400" i="1" dirty="0"/>
              <a:t>”, </a:t>
            </a:r>
            <a:r>
              <a:rPr lang="nl-NL" sz="1400" i="1" dirty="0" err="1"/>
              <a:t>Figure</a:t>
            </a:r>
            <a:r>
              <a:rPr lang="nl-NL" sz="1400" i="1" dirty="0"/>
              <a:t> 1.</a:t>
            </a:r>
            <a:r>
              <a:rPr lang="nl-NL" sz="14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74D736-34CF-4D0D-8516-D416E3DFD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575" y="2131514"/>
            <a:ext cx="9634618" cy="1211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442750-7C43-49FE-AD0D-D6FB42C1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675" y="3292766"/>
            <a:ext cx="9634618" cy="2697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A04A0D-075A-4094-A4DD-C4555C308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721" y="4221088"/>
            <a:ext cx="2534681" cy="12961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FF0A3C-6C96-4350-940B-05B347939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4177" y="4215403"/>
            <a:ext cx="3297967" cy="13018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D9CA54-0089-4069-9A59-1E2334714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802" y="4219666"/>
            <a:ext cx="3168694" cy="12975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7CAE07-41A8-4439-83CB-DD8CC15DAD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1464" y="2133775"/>
            <a:ext cx="1271152" cy="11589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91D992-F4B0-452D-8545-95714F1F21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0982" y="2123899"/>
            <a:ext cx="1695179" cy="1158991"/>
          </a:xfrm>
          <a:prstGeom prst="rect">
            <a:avLst/>
          </a:prstGeom>
        </p:spPr>
      </p:pic>
      <p:pic>
        <p:nvPicPr>
          <p:cNvPr id="20" name="Content Placeholder 16" descr="A person smiling at camera&#10;&#10;Description automatically generated">
            <a:extLst>
              <a:ext uri="{FF2B5EF4-FFF2-40B4-BE49-F238E27FC236}">
                <a16:creationId xmlns:a16="http://schemas.microsoft.com/office/drawing/2014/main" id="{F86C3D2E-0BCB-4DA2-989B-84C30368B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r="17489"/>
          <a:stretch/>
        </p:blipFill>
        <p:spPr>
          <a:xfrm>
            <a:off x="8112224" y="2160375"/>
            <a:ext cx="1080270" cy="1104859"/>
          </a:xfrm>
          <a:prstGeom prst="ellipse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D58F56-9936-4E13-8F6D-1C69A75431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3171" y="2139605"/>
            <a:ext cx="805317" cy="115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 descr="Footprints with solid fill">
            <a:extLst>
              <a:ext uri="{FF2B5EF4-FFF2-40B4-BE49-F238E27FC236}">
                <a16:creationId xmlns:a16="http://schemas.microsoft.com/office/drawing/2014/main" id="{4365B9DC-4D07-9A66-D042-ED8A9550D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913" y="4480490"/>
            <a:ext cx="9144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3D8615-C8BF-7D9D-C677-FD1990C0B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1484784"/>
            <a:ext cx="9125419" cy="5112013"/>
          </a:xfrm>
          <a:prstGeom prst="rect">
            <a:avLst/>
          </a:prstGeom>
        </p:spPr>
      </p:pic>
      <p:pic>
        <p:nvPicPr>
          <p:cNvPr id="10" name="Graphic 9" descr="Footprints with solid fill">
            <a:extLst>
              <a:ext uri="{FF2B5EF4-FFF2-40B4-BE49-F238E27FC236}">
                <a16:creationId xmlns:a16="http://schemas.microsoft.com/office/drawing/2014/main" id="{78B63DA3-BCC8-887D-4F2E-DA6A1E5FDD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117" y="2708920"/>
            <a:ext cx="914400" cy="914400"/>
          </a:xfrm>
          <a:prstGeom prst="rect">
            <a:avLst/>
          </a:prstGeom>
        </p:spPr>
      </p:pic>
      <p:pic>
        <p:nvPicPr>
          <p:cNvPr id="11" name="Graphic 10" descr="Footprints with solid fill">
            <a:extLst>
              <a:ext uri="{FF2B5EF4-FFF2-40B4-BE49-F238E27FC236}">
                <a16:creationId xmlns:a16="http://schemas.microsoft.com/office/drawing/2014/main" id="{B8E5E693-8DAB-7B38-CCC0-23C26EEE9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376" y="4482754"/>
            <a:ext cx="914400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B01A1FB-426F-AFF7-3B00-75D8A6513F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6124"/>
          <a:stretch/>
        </p:blipFill>
        <p:spPr>
          <a:xfrm>
            <a:off x="10219283" y="2815089"/>
            <a:ext cx="967581" cy="8115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EB4D49-7830-29E1-B8D9-226A1FC840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7928" y="4221088"/>
            <a:ext cx="1080120" cy="10801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58A45A-2643-24DF-0CBC-9F32D9E36B4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5761"/>
          <a:stretch/>
        </p:blipFill>
        <p:spPr>
          <a:xfrm>
            <a:off x="10209643" y="4032596"/>
            <a:ext cx="963409" cy="8115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65B37B-2C51-424A-BC87-E69AC4E5893A}"/>
              </a:ext>
            </a:extLst>
          </p:cNvPr>
          <p:cNvSpPr/>
          <p:nvPr/>
        </p:nvSpPr>
        <p:spPr>
          <a:xfrm>
            <a:off x="2783632" y="1520788"/>
            <a:ext cx="288032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427ABC-22D5-43C0-8A32-8C475FA558AD}"/>
              </a:ext>
            </a:extLst>
          </p:cNvPr>
          <p:cNvSpPr/>
          <p:nvPr/>
        </p:nvSpPr>
        <p:spPr>
          <a:xfrm rot="17405351">
            <a:off x="3672570" y="2224049"/>
            <a:ext cx="1719808" cy="948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D13686-61A8-413D-A6A0-56F7A12F1AA2}"/>
              </a:ext>
            </a:extLst>
          </p:cNvPr>
          <p:cNvSpPr/>
          <p:nvPr/>
        </p:nvSpPr>
        <p:spPr>
          <a:xfrm>
            <a:off x="3719736" y="3894098"/>
            <a:ext cx="576064" cy="326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044166-8059-4CB9-AC26-C3C747371989}"/>
              </a:ext>
            </a:extLst>
          </p:cNvPr>
          <p:cNvSpPr/>
          <p:nvPr/>
        </p:nvSpPr>
        <p:spPr>
          <a:xfrm>
            <a:off x="7968208" y="3678074"/>
            <a:ext cx="576064" cy="326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39632C-63A3-41CA-AD58-2B3B6353A03F}"/>
              </a:ext>
            </a:extLst>
          </p:cNvPr>
          <p:cNvSpPr/>
          <p:nvPr/>
        </p:nvSpPr>
        <p:spPr>
          <a:xfrm>
            <a:off x="3647727" y="5301208"/>
            <a:ext cx="835247" cy="326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6" name="Graphic 25" descr="Stopwatch 66% with solid fill">
            <a:extLst>
              <a:ext uri="{FF2B5EF4-FFF2-40B4-BE49-F238E27FC236}">
                <a16:creationId xmlns:a16="http://schemas.microsoft.com/office/drawing/2014/main" id="{5DE0BB0A-ADA0-477D-890A-7C7272A86B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21982" y="5373216"/>
            <a:ext cx="1162050" cy="116205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068F202-CCA4-4960-B114-54D3AD31CB84}"/>
              </a:ext>
            </a:extLst>
          </p:cNvPr>
          <p:cNvSpPr/>
          <p:nvPr/>
        </p:nvSpPr>
        <p:spPr>
          <a:xfrm>
            <a:off x="1271464" y="1402855"/>
            <a:ext cx="9903568" cy="1162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Manager Involvement: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the positive association between voice modeling behavior is </a:t>
            </a:r>
            <a:r>
              <a:rPr lang="en-US" sz="2000" b="1" dirty="0">
                <a:solidFill>
                  <a:srgbClr val="C00000"/>
                </a:solidFill>
              </a:rPr>
              <a:t>strengthened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when the manager spends more time with the team (b = .15*)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1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 descr="Footprints with solid fill">
            <a:extLst>
              <a:ext uri="{FF2B5EF4-FFF2-40B4-BE49-F238E27FC236}">
                <a16:creationId xmlns:a16="http://schemas.microsoft.com/office/drawing/2014/main" id="{4365B9DC-4D07-9A66-D042-ED8A9550D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913" y="4480490"/>
            <a:ext cx="9144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3D8615-C8BF-7D9D-C677-FD1990C0B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1484784"/>
            <a:ext cx="9125419" cy="5112013"/>
          </a:xfrm>
          <a:prstGeom prst="rect">
            <a:avLst/>
          </a:prstGeom>
        </p:spPr>
      </p:pic>
      <p:pic>
        <p:nvPicPr>
          <p:cNvPr id="10" name="Graphic 9" descr="Footprints with solid fill">
            <a:extLst>
              <a:ext uri="{FF2B5EF4-FFF2-40B4-BE49-F238E27FC236}">
                <a16:creationId xmlns:a16="http://schemas.microsoft.com/office/drawing/2014/main" id="{78B63DA3-BCC8-887D-4F2E-DA6A1E5FDD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117" y="2708920"/>
            <a:ext cx="914400" cy="914400"/>
          </a:xfrm>
          <a:prstGeom prst="rect">
            <a:avLst/>
          </a:prstGeom>
        </p:spPr>
      </p:pic>
      <p:pic>
        <p:nvPicPr>
          <p:cNvPr id="11" name="Graphic 10" descr="Footprints with solid fill">
            <a:extLst>
              <a:ext uri="{FF2B5EF4-FFF2-40B4-BE49-F238E27FC236}">
                <a16:creationId xmlns:a16="http://schemas.microsoft.com/office/drawing/2014/main" id="{B8E5E693-8DAB-7B38-CCC0-23C26EEE9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376" y="4482754"/>
            <a:ext cx="914400" cy="914400"/>
          </a:xfrm>
          <a:prstGeom prst="rect">
            <a:avLst/>
          </a:prstGeom>
        </p:spPr>
      </p:pic>
      <p:pic>
        <p:nvPicPr>
          <p:cNvPr id="16" name="Graphic 15" descr="Devil face with solid fill with solid fill">
            <a:extLst>
              <a:ext uri="{FF2B5EF4-FFF2-40B4-BE49-F238E27FC236}">
                <a16:creationId xmlns:a16="http://schemas.microsoft.com/office/drawing/2014/main" id="{71D9CA2A-59D3-717D-CD0A-92839A25F0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75920" y="1484784"/>
            <a:ext cx="958873" cy="958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B01A1FB-426F-AFF7-3B00-75D8A6513FC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6124"/>
          <a:stretch/>
        </p:blipFill>
        <p:spPr>
          <a:xfrm>
            <a:off x="10219283" y="2815089"/>
            <a:ext cx="967581" cy="8115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EB4D49-7830-29E1-B8D9-226A1FC840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7928" y="4221088"/>
            <a:ext cx="1080120" cy="10801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58A45A-2643-24DF-0CBC-9F32D9E36B4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5761"/>
          <a:stretch/>
        </p:blipFill>
        <p:spPr>
          <a:xfrm>
            <a:off x="10209643" y="4032596"/>
            <a:ext cx="963409" cy="81156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CD3DC87-D7BD-4153-9384-9B84616CE93B}"/>
              </a:ext>
            </a:extLst>
          </p:cNvPr>
          <p:cNvSpPr/>
          <p:nvPr/>
        </p:nvSpPr>
        <p:spPr>
          <a:xfrm>
            <a:off x="3719736" y="3894098"/>
            <a:ext cx="576064" cy="326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93705B-F62F-45A1-84B3-CB56FE48E7A5}"/>
              </a:ext>
            </a:extLst>
          </p:cNvPr>
          <p:cNvSpPr/>
          <p:nvPr/>
        </p:nvSpPr>
        <p:spPr>
          <a:xfrm>
            <a:off x="4223792" y="2708920"/>
            <a:ext cx="576064" cy="326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C4577C-DB2F-4226-B05A-1F604F0CA1CA}"/>
              </a:ext>
            </a:extLst>
          </p:cNvPr>
          <p:cNvSpPr/>
          <p:nvPr/>
        </p:nvSpPr>
        <p:spPr>
          <a:xfrm>
            <a:off x="3719736" y="5262250"/>
            <a:ext cx="720080" cy="326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Graphic 26" descr="Stopwatch 66% with solid fill">
            <a:extLst>
              <a:ext uri="{FF2B5EF4-FFF2-40B4-BE49-F238E27FC236}">
                <a16:creationId xmlns:a16="http://schemas.microsoft.com/office/drawing/2014/main" id="{50030552-A66E-4BC0-B85E-1641CC58A1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21982" y="5373216"/>
            <a:ext cx="1162050" cy="116205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27686F1-7F05-48E4-BE6B-A05AF02E42E0}"/>
              </a:ext>
            </a:extLst>
          </p:cNvPr>
          <p:cNvSpPr/>
          <p:nvPr/>
        </p:nvSpPr>
        <p:spPr>
          <a:xfrm>
            <a:off x="1232992" y="5445224"/>
            <a:ext cx="9903568" cy="1161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“Cheating”: </a:t>
            </a:r>
            <a:r>
              <a:rPr lang="en-US" sz="2000" dirty="0">
                <a:solidFill>
                  <a:schemeClr val="tx1"/>
                </a:solidFill>
              </a:rPr>
              <a:t>when the team observes the manager cuts corners in the audit, it </a:t>
            </a:r>
            <a:r>
              <a:rPr lang="en-US" sz="2000" b="1" dirty="0">
                <a:solidFill>
                  <a:srgbClr val="C00000"/>
                </a:solidFill>
              </a:rPr>
              <a:t>essentially nullifies</a:t>
            </a:r>
            <a:r>
              <a:rPr lang="en-US" sz="2000" dirty="0">
                <a:solidFill>
                  <a:schemeClr val="tx1"/>
                </a:solidFill>
              </a:rPr>
              <a:t> the positive influence of voice modeling behavior (b = -0.24**)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281750-55AA-49FC-824F-ACFED097A115}"/>
              </a:ext>
            </a:extLst>
          </p:cNvPr>
          <p:cNvSpPr/>
          <p:nvPr/>
        </p:nvSpPr>
        <p:spPr>
          <a:xfrm>
            <a:off x="7968208" y="3678074"/>
            <a:ext cx="576064" cy="326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3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5E9333-AB4C-5C88-FBAD-8803819FE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060848"/>
            <a:ext cx="6706685" cy="4464496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28C46E0-C947-2EB8-129E-AC315F10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41" y="1362747"/>
            <a:ext cx="11305255" cy="482077"/>
          </a:xfrm>
        </p:spPr>
        <p:txBody>
          <a:bodyPr>
            <a:noAutofit/>
          </a:bodyPr>
          <a:lstStyle/>
          <a:p>
            <a:r>
              <a:rPr lang="en-US" sz="2800" b="0" dirty="0"/>
              <a:t>“Cheating” nullifies all “good” role modeling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E6611A-E5F9-DBA2-295C-5F184ABECD45}"/>
              </a:ext>
            </a:extLst>
          </p:cNvPr>
          <p:cNvGrpSpPr/>
          <p:nvPr/>
        </p:nvGrpSpPr>
        <p:grpSpPr>
          <a:xfrm>
            <a:off x="7053808" y="2924944"/>
            <a:ext cx="338336" cy="307777"/>
            <a:chOff x="8584329" y="2348880"/>
            <a:chExt cx="338336" cy="30777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727C8A-09E1-3DD3-A726-48A5D1CC9083}"/>
                </a:ext>
              </a:extLst>
            </p:cNvPr>
            <p:cNvSpPr txBox="1"/>
            <p:nvPr/>
          </p:nvSpPr>
          <p:spPr>
            <a:xfrm>
              <a:off x="8616280" y="234888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92CE9A8-9625-078B-3410-0A3322EA9E41}"/>
                </a:ext>
              </a:extLst>
            </p:cNvPr>
            <p:cNvSpPr/>
            <p:nvPr/>
          </p:nvSpPr>
          <p:spPr>
            <a:xfrm>
              <a:off x="8584329" y="2348880"/>
              <a:ext cx="338336" cy="3077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F5CBB8C-4044-4857-22E3-1DF040D1693E}"/>
              </a:ext>
            </a:extLst>
          </p:cNvPr>
          <p:cNvGrpSpPr/>
          <p:nvPr/>
        </p:nvGrpSpPr>
        <p:grpSpPr>
          <a:xfrm>
            <a:off x="7053808" y="4417367"/>
            <a:ext cx="338336" cy="307777"/>
            <a:chOff x="8584329" y="2348880"/>
            <a:chExt cx="338336" cy="3077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C4C8D6-347C-4D23-8209-A6C9878AF821}"/>
                </a:ext>
              </a:extLst>
            </p:cNvPr>
            <p:cNvSpPr txBox="1"/>
            <p:nvPr/>
          </p:nvSpPr>
          <p:spPr>
            <a:xfrm>
              <a:off x="8616280" y="234888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55D0B33-8CF1-402C-CA1F-0EE52D3E2CC9}"/>
                </a:ext>
              </a:extLst>
            </p:cNvPr>
            <p:cNvSpPr/>
            <p:nvPr/>
          </p:nvSpPr>
          <p:spPr>
            <a:xfrm>
              <a:off x="8584329" y="2348880"/>
              <a:ext cx="338336" cy="3077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D8082-9865-4C73-B6EF-451C33088097}"/>
              </a:ext>
            </a:extLst>
          </p:cNvPr>
          <p:cNvSpPr/>
          <p:nvPr/>
        </p:nvSpPr>
        <p:spPr>
          <a:xfrm>
            <a:off x="3552124" y="5889070"/>
            <a:ext cx="4392488" cy="504056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0EBECE-0759-497C-9B3A-CF70FB32B11F}"/>
              </a:ext>
            </a:extLst>
          </p:cNvPr>
          <p:cNvSpPr/>
          <p:nvPr/>
        </p:nvSpPr>
        <p:spPr>
          <a:xfrm>
            <a:off x="8021298" y="3212976"/>
            <a:ext cx="1243053" cy="864096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9552B6-42E9-46B6-858A-EB0CA3A0B2E8}"/>
              </a:ext>
            </a:extLst>
          </p:cNvPr>
          <p:cNvSpPr/>
          <p:nvPr/>
        </p:nvSpPr>
        <p:spPr>
          <a:xfrm>
            <a:off x="8021299" y="4149080"/>
            <a:ext cx="1243053" cy="864096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DEE3A7-61C2-4B05-A9F4-EA038C59ED90}"/>
              </a:ext>
            </a:extLst>
          </p:cNvPr>
          <p:cNvSpPr/>
          <p:nvPr/>
        </p:nvSpPr>
        <p:spPr>
          <a:xfrm>
            <a:off x="2733328" y="3356992"/>
            <a:ext cx="410344" cy="2232248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6" name="Graphic 25" descr="Skull with solid fill">
            <a:extLst>
              <a:ext uri="{FF2B5EF4-FFF2-40B4-BE49-F238E27FC236}">
                <a16:creationId xmlns:a16="http://schemas.microsoft.com/office/drawing/2014/main" id="{9B41A9AF-40F5-4969-9358-EA54CF0E1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4777" y="2138164"/>
            <a:ext cx="3969909" cy="39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5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92635-76E2-64D2-4754-C6BF4FBF4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Contribution to audit quality (RQ2)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392A4-CF4F-F26A-D01D-848670EEE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885" y="2122486"/>
            <a:ext cx="10227367" cy="1282675"/>
          </a:xfrm>
        </p:spPr>
        <p:txBody>
          <a:bodyPr>
            <a:noAutofit/>
          </a:bodyPr>
          <a:lstStyle/>
          <a:p>
            <a:r>
              <a:rPr lang="en-US" sz="2000" i="1" dirty="0">
                <a:solidFill>
                  <a:srgbClr val="061830"/>
                </a:solidFill>
              </a:rPr>
              <a:t>How can audit Partners and Managers jointly </a:t>
            </a:r>
            <a:r>
              <a:rPr lang="en-US" sz="2000" b="1" i="1" dirty="0">
                <a:solidFill>
                  <a:srgbClr val="C00000"/>
                </a:solidFill>
              </a:rPr>
              <a:t>“lead-by-example”</a:t>
            </a:r>
            <a:r>
              <a:rPr lang="en-US" sz="2000" i="1" dirty="0">
                <a:solidFill>
                  <a:srgbClr val="061830"/>
                </a:solidFill>
              </a:rPr>
              <a:t> to improve audit team psychological safety, voice climate, and performance?</a:t>
            </a:r>
            <a:r>
              <a:rPr lang="en-US" sz="2000" b="1" dirty="0"/>
              <a:t>? </a:t>
            </a:r>
            <a:endParaRPr lang="en-US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FF6167-AB17-74C4-9F1E-08A1CC672C83}"/>
              </a:ext>
            </a:extLst>
          </p:cNvPr>
          <p:cNvGrpSpPr/>
          <p:nvPr/>
        </p:nvGrpSpPr>
        <p:grpSpPr>
          <a:xfrm>
            <a:off x="777954" y="3157736"/>
            <a:ext cx="10701228" cy="927804"/>
            <a:chOff x="939388" y="3088700"/>
            <a:chExt cx="10701228" cy="9278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830F26-5B96-5BA2-4821-237C7D771842}"/>
                </a:ext>
              </a:extLst>
            </p:cNvPr>
            <p:cNvSpPr/>
            <p:nvPr/>
          </p:nvSpPr>
          <p:spPr>
            <a:xfrm>
              <a:off x="1127448" y="3284984"/>
              <a:ext cx="10513168" cy="7315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The </a:t>
              </a:r>
              <a:r>
                <a:rPr lang="en-US" b="1" dirty="0">
                  <a:solidFill>
                    <a:schemeClr val="tx1"/>
                  </a:solidFill>
                </a:rPr>
                <a:t>manager’s</a:t>
              </a:r>
              <a:r>
                <a:rPr lang="en-US" dirty="0">
                  <a:solidFill>
                    <a:schemeClr val="tx1"/>
                  </a:solidFill>
                </a:rPr>
                <a:t> “good” role-modeling behavior has a </a:t>
              </a:r>
              <a:r>
                <a:rPr lang="en-US" b="1" dirty="0">
                  <a:solidFill>
                    <a:schemeClr val="tx1"/>
                  </a:solidFill>
                </a:rPr>
                <a:t>stronger </a:t>
              </a:r>
              <a:r>
                <a:rPr lang="en-US" dirty="0">
                  <a:solidFill>
                    <a:schemeClr val="tx1"/>
                  </a:solidFill>
                </a:rPr>
                <a:t>influence than that of the Partner’s – and this is even stronger with more involvement.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5AFC7-A049-4C49-6AF4-27D0DD344D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9388" y="3088700"/>
              <a:ext cx="365760" cy="365760"/>
            </a:xfrm>
            <a:prstGeom prst="ellipse">
              <a:avLst/>
            </a:prstGeom>
            <a:solidFill>
              <a:srgbClr val="5482AB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7D33BA-E345-2C9A-8C17-C817A8105947}"/>
              </a:ext>
            </a:extLst>
          </p:cNvPr>
          <p:cNvGrpSpPr/>
          <p:nvPr/>
        </p:nvGrpSpPr>
        <p:grpSpPr>
          <a:xfrm>
            <a:off x="747484" y="4165848"/>
            <a:ext cx="10731698" cy="936104"/>
            <a:chOff x="908918" y="3080400"/>
            <a:chExt cx="10731698" cy="93610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34DACCE-6290-18A2-12CC-F003FA111D66}"/>
                </a:ext>
              </a:extLst>
            </p:cNvPr>
            <p:cNvSpPr/>
            <p:nvPr/>
          </p:nvSpPr>
          <p:spPr>
            <a:xfrm>
              <a:off x="1127448" y="3284984"/>
              <a:ext cx="10513168" cy="7315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Prevent “mixed messaging”: </a:t>
              </a:r>
              <a:r>
                <a:rPr lang="en-US" dirty="0">
                  <a:solidFill>
                    <a:schemeClr val="tx1"/>
                  </a:solidFill>
                </a:rPr>
                <a:t>cheating is toxic for psychological safety and voice climate. 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D49CAC-FB4D-A215-220D-02406376E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18" y="3080400"/>
              <a:ext cx="365760" cy="365760"/>
            </a:xfrm>
            <a:prstGeom prst="ellipse">
              <a:avLst/>
            </a:prstGeom>
            <a:solidFill>
              <a:srgbClr val="5482AB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2BE40-92D9-EB33-80E1-21CEBDCAC6C9}"/>
              </a:ext>
            </a:extLst>
          </p:cNvPr>
          <p:cNvGrpSpPr/>
          <p:nvPr/>
        </p:nvGrpSpPr>
        <p:grpSpPr>
          <a:xfrm>
            <a:off x="777954" y="5173960"/>
            <a:ext cx="10701228" cy="927804"/>
            <a:chOff x="939388" y="3088700"/>
            <a:chExt cx="10701228" cy="92780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6A388C7-CAE7-E121-00DF-9D810F218159}"/>
                </a:ext>
              </a:extLst>
            </p:cNvPr>
            <p:cNvSpPr/>
            <p:nvPr/>
          </p:nvSpPr>
          <p:spPr>
            <a:xfrm>
              <a:off x="1127448" y="3284984"/>
              <a:ext cx="10513168" cy="7315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dirty="0">
                  <a:solidFill>
                    <a:srgbClr val="C00000"/>
                  </a:solidFill>
                </a:rPr>
                <a:t>The Manager is the </a:t>
              </a:r>
              <a:r>
                <a:rPr lang="en-US" b="1" dirty="0">
                  <a:solidFill>
                    <a:srgbClr val="C00000"/>
                  </a:solidFill>
                </a:rPr>
                <a:t>“climate engineer”</a:t>
              </a:r>
              <a:r>
                <a:rPr lang="en-US" dirty="0">
                  <a:solidFill>
                    <a:srgbClr val="C00000"/>
                  </a:solidFill>
                </a:rPr>
                <a:t> of an audit team.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A7012F-08C7-223B-8DF6-385DF52226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9388" y="3088700"/>
              <a:ext cx="365760" cy="365760"/>
            </a:xfrm>
            <a:prstGeom prst="ellipse">
              <a:avLst/>
            </a:prstGeom>
            <a:solidFill>
              <a:srgbClr val="5482AB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05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45A46-B18C-0D1D-C038-3F41A061A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Sum: </a:t>
            </a:r>
            <a:r>
              <a:rPr lang="en-US" sz="4200" dirty="0"/>
              <a:t>Partner </a:t>
            </a:r>
            <a:r>
              <a:rPr lang="en-US" sz="4200" dirty="0">
                <a:solidFill>
                  <a:srgbClr val="CC0000"/>
                </a:solidFill>
              </a:rPr>
              <a:t>and</a:t>
            </a:r>
            <a:r>
              <a:rPr lang="en-US" sz="4200" dirty="0"/>
              <a:t> Manager Leadership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0B262-2DF6-8AB7-1DA2-823952F7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6356351"/>
            <a:ext cx="635000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333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60609-FD4F-B14C-B411-0C476339EDE7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22249C0-2538-4549-BD4E-5816F8F46A8F}"/>
              </a:ext>
            </a:extLst>
          </p:cNvPr>
          <p:cNvGraphicFramePr>
            <a:graphicFrameLocks noGrp="1"/>
          </p:cNvGraphicFramePr>
          <p:nvPr/>
        </p:nvGraphicFramePr>
        <p:xfrm>
          <a:off x="1343472" y="2348880"/>
          <a:ext cx="8560050" cy="25704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712010">
                  <a:extLst>
                    <a:ext uri="{9D8B030D-6E8A-4147-A177-3AD203B41FA5}">
                      <a16:colId xmlns:a16="http://schemas.microsoft.com/office/drawing/2014/main" val="548831595"/>
                    </a:ext>
                  </a:extLst>
                </a:gridCol>
                <a:gridCol w="1712010">
                  <a:extLst>
                    <a:ext uri="{9D8B030D-6E8A-4147-A177-3AD203B41FA5}">
                      <a16:colId xmlns:a16="http://schemas.microsoft.com/office/drawing/2014/main" val="3140472281"/>
                    </a:ext>
                  </a:extLst>
                </a:gridCol>
                <a:gridCol w="1712010">
                  <a:extLst>
                    <a:ext uri="{9D8B030D-6E8A-4147-A177-3AD203B41FA5}">
                      <a16:colId xmlns:a16="http://schemas.microsoft.com/office/drawing/2014/main" val="1826859063"/>
                    </a:ext>
                  </a:extLst>
                </a:gridCol>
                <a:gridCol w="1712010">
                  <a:extLst>
                    <a:ext uri="{9D8B030D-6E8A-4147-A177-3AD203B41FA5}">
                      <a16:colId xmlns:a16="http://schemas.microsoft.com/office/drawing/2014/main" val="2479686757"/>
                    </a:ext>
                  </a:extLst>
                </a:gridCol>
                <a:gridCol w="1712010">
                  <a:extLst>
                    <a:ext uri="{9D8B030D-6E8A-4147-A177-3AD203B41FA5}">
                      <a16:colId xmlns:a16="http://schemas.microsoft.com/office/drawing/2014/main" val="3676322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i="1" dirty="0"/>
                        <a:t>Leadership…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i="1" dirty="0"/>
                        <a:t>… </a:t>
                      </a:r>
                      <a:r>
                        <a:rPr lang="nl-NL" i="1" dirty="0" err="1"/>
                        <a:t>style</a:t>
                      </a:r>
                      <a:endParaRPr lang="nl-NL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i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i="1" dirty="0"/>
                        <a:t>… </a:t>
                      </a:r>
                      <a:r>
                        <a:rPr lang="nl-NL" i="1" dirty="0" err="1"/>
                        <a:t>by</a:t>
                      </a:r>
                      <a:r>
                        <a:rPr lang="nl-NL" i="1" dirty="0"/>
                        <a:t> </a:t>
                      </a:r>
                      <a:r>
                        <a:rPr lang="nl-NL" i="1" dirty="0" err="1"/>
                        <a:t>example</a:t>
                      </a:r>
                      <a:endParaRPr lang="nl-NL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206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i="1" dirty="0" err="1"/>
                        <a:t>Task</a:t>
                      </a:r>
                      <a:endParaRPr lang="nl-NL" b="1" i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i="1" dirty="0"/>
                        <a:t>Team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i="1" dirty="0"/>
                        <a:t>Voice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i="1" dirty="0"/>
                        <a:t>“</a:t>
                      </a:r>
                      <a:r>
                        <a:rPr lang="nl-NL" b="1" i="1" dirty="0" err="1"/>
                        <a:t>Cheating</a:t>
                      </a:r>
                      <a:r>
                        <a:rPr lang="nl-NL" b="1" i="1" dirty="0"/>
                        <a:t>”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676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r>
                        <a:rPr lang="nl-NL" dirty="0"/>
                        <a:t>Audit Partner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51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r>
                        <a:rPr lang="nl-NL" dirty="0"/>
                        <a:t>Audit Manager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45739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E242553-A5F0-4D93-A6BA-991D7F2C8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3097502"/>
            <a:ext cx="1017662" cy="835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152AE4-B8B9-4B0A-987B-0BAF49DCF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3097502"/>
            <a:ext cx="1017662" cy="8355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B8F769-D0F2-47EF-AAEA-764F86763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346" y="4033606"/>
            <a:ext cx="1017662" cy="8355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45F470-BA6C-45FD-A93F-FF847750F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397" y="4033606"/>
            <a:ext cx="1017662" cy="835554"/>
          </a:xfrm>
          <a:prstGeom prst="rect">
            <a:avLst/>
          </a:prstGeom>
        </p:spPr>
      </p:pic>
      <p:pic>
        <p:nvPicPr>
          <p:cNvPr id="13" name="Graphic 12" descr="Skull with solid fill">
            <a:extLst>
              <a:ext uri="{FF2B5EF4-FFF2-40B4-BE49-F238E27FC236}">
                <a16:creationId xmlns:a16="http://schemas.microsoft.com/office/drawing/2014/main" id="{AED781A7-E795-469B-9C92-00F4E86C6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4232" y="3068960"/>
            <a:ext cx="1728192" cy="17281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06B9CCA-8F5E-4E6C-81DD-CF623040F95C}"/>
              </a:ext>
            </a:extLst>
          </p:cNvPr>
          <p:cNvSpPr/>
          <p:nvPr/>
        </p:nvSpPr>
        <p:spPr>
          <a:xfrm>
            <a:off x="949748" y="5019910"/>
            <a:ext cx="10513168" cy="17026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Do firms really </a:t>
            </a:r>
            <a:r>
              <a:rPr lang="en-US" dirty="0">
                <a:solidFill>
                  <a:srgbClr val="CC0000"/>
                </a:solidFill>
              </a:rPr>
              <a:t>“take a gamble”</a:t>
            </a:r>
            <a:r>
              <a:rPr lang="en-US" dirty="0">
                <a:solidFill>
                  <a:schemeClr val="tx1"/>
                </a:solidFill>
              </a:rPr>
              <a:t> when it comes to their </a:t>
            </a:r>
            <a:r>
              <a:rPr lang="en-US" dirty="0">
                <a:solidFill>
                  <a:srgbClr val="CC0000"/>
                </a:solidFill>
              </a:rPr>
              <a:t>Partner-Manager matching</a:t>
            </a:r>
            <a:r>
              <a:rPr lang="en-US" dirty="0">
                <a:solidFill>
                  <a:schemeClr val="tx1"/>
                </a:solidFill>
              </a:rPr>
              <a:t> on teams?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Well… they do seem to </a:t>
            </a:r>
            <a:r>
              <a:rPr lang="en-US" dirty="0">
                <a:solidFill>
                  <a:srgbClr val="CC0000"/>
                </a:solidFill>
              </a:rPr>
              <a:t>leave it to chance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rgbClr val="CC0000"/>
                </a:solidFill>
              </a:rPr>
              <a:t>68% of Partners are given the freedom to choose </a:t>
            </a:r>
            <a:r>
              <a:rPr lang="en-US" dirty="0">
                <a:solidFill>
                  <a:schemeClr val="tx1"/>
                </a:solidFill>
              </a:rPr>
              <a:t>their manager – and when given a choice, will </a:t>
            </a:r>
            <a:r>
              <a:rPr lang="en-US" dirty="0">
                <a:solidFill>
                  <a:srgbClr val="CC0000"/>
                </a:solidFill>
              </a:rPr>
              <a:t>self-select a “similar other”</a:t>
            </a:r>
            <a:r>
              <a:rPr lang="en-US" dirty="0">
                <a:solidFill>
                  <a:schemeClr val="tx1"/>
                </a:solidFill>
              </a:rPr>
              <a:t>.*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i="1" dirty="0">
                <a:solidFill>
                  <a:schemeClr val="tx1"/>
                </a:solidFill>
              </a:rPr>
              <a:t>* Barrick, M.R., Bik, O.P.G., Francis, J.R., Pieper, L., and </a:t>
            </a:r>
            <a:r>
              <a:rPr lang="en-US" sz="1400" i="1" dirty="0" err="1">
                <a:solidFill>
                  <a:schemeClr val="tx1"/>
                </a:solidFill>
              </a:rPr>
              <a:t>Vanstraelen</a:t>
            </a:r>
            <a:r>
              <a:rPr lang="en-US" sz="1400" i="1" dirty="0">
                <a:solidFill>
                  <a:schemeClr val="tx1"/>
                </a:solidFill>
              </a:rPr>
              <a:t>, A. (2023) Audit Partner-Manager Dyadic Fit and Team Functioning. Working paper.</a:t>
            </a:r>
          </a:p>
        </p:txBody>
      </p:sp>
    </p:spTree>
    <p:extLst>
      <p:ext uri="{BB962C8B-B14F-4D97-AF65-F5344CB8AC3E}">
        <p14:creationId xmlns:p14="http://schemas.microsoft.com/office/powerpoint/2010/main" val="283909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A89A-28C0-FDFD-0301-65896AE1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Contribution to audit quality (in Sum)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970ED-D688-A403-F93F-CA5D5A23D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Contribution to the academic literature: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Our study is among first to study the role of </a:t>
            </a:r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joint leadership</a:t>
            </a:r>
            <a:r>
              <a:rPr lang="en-US" sz="24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styles and role modeling behavior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 the audit Partner &amp; Manager in </a:t>
            </a:r>
            <a:r>
              <a:rPr lang="en-US" sz="24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building the “right” team climate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Provides new insights on team climate of audit teams by using data from </a:t>
            </a:r>
            <a:r>
              <a:rPr lang="en-US" sz="24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actual teams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Contribution to audit practice: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Our studies provide the firms with insights on how Partner &amp; Manager leadership influences team climate. The findings could be used when making </a:t>
            </a:r>
            <a:r>
              <a:rPr lang="en-US" sz="24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team composition decisions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Tone-at-the-Top is actually </a:t>
            </a:r>
            <a:r>
              <a:rPr lang="en-US" sz="24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“Tone-in-the-Middle”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(too): manager is the “climate-engineer”.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Audit firms routinely grant </a:t>
            </a:r>
            <a:r>
              <a:rPr lang="en-US" sz="24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Partners freedom to select their own Manager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(68% of cases) and the audit firms should understand possible consequences of that choice while people have a natural tendency to associate with people who are similar to themselves.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0A1F1-27CF-A20B-F294-6E60AF26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6356351"/>
            <a:ext cx="635000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333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60609-FD4F-B14C-B411-0C476339EDE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0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45A46-B18C-0D1D-C038-3F41A061A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next steps</a:t>
            </a:r>
            <a:endParaRPr lang="en-US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4A875-413E-28F6-D84B-591E6A1EA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850" y="2491409"/>
            <a:ext cx="10227367" cy="3810000"/>
          </a:xfrm>
        </p:spPr>
        <p:txBody>
          <a:bodyPr>
            <a:noAutofit/>
          </a:bodyPr>
          <a:lstStyle/>
          <a:p>
            <a:r>
              <a:rPr lang="en-US" dirty="0"/>
              <a:t>Implicit assumption: Team climate is associated with audit outcome quality.</a:t>
            </a:r>
          </a:p>
          <a:p>
            <a:pPr lvl="1"/>
            <a:r>
              <a:rPr lang="en-US" dirty="0">
                <a:ea typeface="+mn-ea"/>
              </a:rPr>
              <a:t>We plan to test this using audit outcome measures (e.g., financial reporting quality proxies, audit effort, realization rate).</a:t>
            </a:r>
          </a:p>
          <a:p>
            <a:endParaRPr lang="en-US" dirty="0"/>
          </a:p>
          <a:p>
            <a:r>
              <a:rPr lang="en-US" dirty="0"/>
              <a:t>Leadership style “flexibility”: Do Partner and Manager adapt their style depending on team needs?</a:t>
            </a:r>
          </a:p>
          <a:p>
            <a:endParaRPr lang="en-US" dirty="0"/>
          </a:p>
          <a:p>
            <a:r>
              <a:rPr lang="en-US" dirty="0"/>
              <a:t>Leadership “received”: Do team members differentiate their audit behavior in response to differences in “leader-member-exchange”?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0B262-2DF6-8AB7-1DA2-823952F7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6356351"/>
            <a:ext cx="635000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333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60609-FD4F-B14C-B411-0C476339EDE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5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EBC8E3-D06C-B320-3C79-1AED75260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999" y="2222984"/>
            <a:ext cx="6345585" cy="2214128"/>
          </a:xfrm>
          <a:prstGeom prst="rect">
            <a:avLst/>
          </a:prstGeom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altLang="nl-NL" dirty="0"/>
              <a:t>Q&amp;A – </a:t>
            </a:r>
            <a:r>
              <a:rPr lang="nl-NL" altLang="nl-NL" dirty="0" err="1"/>
              <a:t>thank</a:t>
            </a:r>
            <a:r>
              <a:rPr lang="nl-NL" altLang="nl-NL" dirty="0"/>
              <a:t> </a:t>
            </a:r>
            <a:r>
              <a:rPr lang="nl-NL" altLang="nl-NL" dirty="0" err="1"/>
              <a:t>you</a:t>
            </a:r>
            <a:r>
              <a:rPr lang="nl-NL" altLang="nl-NL" dirty="0"/>
              <a:t>!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240599" y="4337859"/>
            <a:ext cx="10119360" cy="2120900"/>
            <a:chOff x="899592" y="3284984"/>
            <a:chExt cx="7589838" cy="21209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355" y="3292490"/>
              <a:ext cx="3140075" cy="2090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284984"/>
              <a:ext cx="4449763" cy="2120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3" descr="mdg2005086-0084">
            <a:extLst>
              <a:ext uri="{FF2B5EF4-FFF2-40B4-BE49-F238E27FC236}">
                <a16:creationId xmlns:a16="http://schemas.microsoft.com/office/drawing/2014/main" id="{40EAB008-D9B4-FE5E-702D-0D9826DF4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80" y="2216959"/>
            <a:ext cx="3768746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585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9358D5-A371-DBE2-76ED-2823548D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en-CA" sz="4800" dirty="0"/>
            </a:br>
            <a:r>
              <a:rPr lang="en-CA" sz="4800" dirty="0"/>
              <a:t>Thank you</a:t>
            </a:r>
            <a:endParaRPr lang="en-CA" sz="2800" i="1" dirty="0"/>
          </a:p>
        </p:txBody>
      </p:sp>
      <p:pic>
        <p:nvPicPr>
          <p:cNvPr id="6" name="Tijdelijke aanduiding voor afbeelding 5" descr="Afbeelding met kleding, persoon, overdekt, vrouw&#10;&#10;Automatisch gegenereerde beschrijving">
            <a:extLst>
              <a:ext uri="{FF2B5EF4-FFF2-40B4-BE49-F238E27FC236}">
                <a16:creationId xmlns:a16="http://schemas.microsoft.com/office/drawing/2014/main" id="{A80D3AD4-7BA8-5A87-DB88-CE3D41E600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9900" y="0"/>
            <a:ext cx="3836988" cy="6858000"/>
          </a:xfrm>
        </p:spPr>
      </p:pic>
    </p:spTree>
    <p:extLst>
      <p:ext uri="{BB962C8B-B14F-4D97-AF65-F5344CB8AC3E}">
        <p14:creationId xmlns:p14="http://schemas.microsoft.com/office/powerpoint/2010/main" val="80063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386B-D491-4E6C-7596-954E00AAC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nl-NL" dirty="0" err="1"/>
              <a:t>esearch</a:t>
            </a:r>
            <a:r>
              <a:rPr lang="nl-NL" dirty="0"/>
              <a:t>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078AB-31D4-972E-520D-7B3EAC910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81" y="2155666"/>
            <a:ext cx="7734731" cy="4448334"/>
          </a:xfrm>
        </p:spPr>
        <p:txBody>
          <a:bodyPr>
            <a:normAutofit/>
          </a:bodyPr>
          <a:lstStyle/>
          <a:p>
            <a:r>
              <a:rPr lang="nl-NL" dirty="0"/>
              <a:t>Team </a:t>
            </a:r>
            <a:r>
              <a:rPr lang="nl-NL" dirty="0" err="1"/>
              <a:t>leadership</a:t>
            </a:r>
            <a:r>
              <a:rPr lang="nl-NL" dirty="0"/>
              <a:t> </a:t>
            </a:r>
            <a:r>
              <a:rPr lang="nl-NL" dirty="0" err="1">
                <a:solidFill>
                  <a:srgbClr val="CC0000"/>
                </a:solidFill>
              </a:rPr>
              <a:t>styles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>
                <a:solidFill>
                  <a:srgbClr val="CC0000"/>
                </a:solidFill>
              </a:rPr>
              <a:t>behaviors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matter </a:t>
            </a:r>
            <a:r>
              <a:rPr lang="nl-NL" dirty="0" err="1"/>
              <a:t>for</a:t>
            </a:r>
            <a:r>
              <a:rPr lang="nl-NL" dirty="0"/>
              <a:t> team </a:t>
            </a:r>
            <a:r>
              <a:rPr lang="nl-NL" dirty="0" err="1"/>
              <a:t>dynamics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performance</a:t>
            </a:r>
          </a:p>
          <a:p>
            <a:pPr lvl="1"/>
            <a:r>
              <a:rPr lang="nl-NL" dirty="0"/>
              <a:t>Single-leader research</a:t>
            </a:r>
          </a:p>
          <a:p>
            <a:endParaRPr lang="nl-NL" dirty="0"/>
          </a:p>
          <a:p>
            <a:r>
              <a:rPr lang="nl-NL" dirty="0"/>
              <a:t>But… audit teams are </a:t>
            </a:r>
            <a:r>
              <a:rPr lang="nl-NL" dirty="0" err="1"/>
              <a:t>not</a:t>
            </a:r>
            <a:r>
              <a:rPr lang="nl-NL" dirty="0"/>
              <a:t> led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>
                <a:solidFill>
                  <a:srgbClr val="CC0000"/>
                </a:solidFill>
              </a:rPr>
              <a:t>one</a:t>
            </a:r>
            <a:r>
              <a:rPr lang="nl-NL" dirty="0"/>
              <a:t> leader…</a:t>
            </a:r>
          </a:p>
          <a:p>
            <a:r>
              <a:rPr lang="nl-NL" dirty="0"/>
              <a:t>…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b="1" dirty="0">
                <a:solidFill>
                  <a:srgbClr val="CC0000"/>
                </a:solidFill>
              </a:rPr>
              <a:t>TWO</a:t>
            </a:r>
            <a:r>
              <a:rPr lang="nl-NL" dirty="0"/>
              <a:t>: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>
                <a:solidFill>
                  <a:srgbClr val="CC0000"/>
                </a:solidFill>
              </a:rPr>
              <a:t>Partner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>
                <a:solidFill>
                  <a:srgbClr val="CC0000"/>
                </a:solidFill>
              </a:rPr>
              <a:t>Manager</a:t>
            </a:r>
          </a:p>
          <a:p>
            <a:endParaRPr lang="nl-NL" dirty="0"/>
          </a:p>
          <a:p>
            <a:r>
              <a:rPr lang="nl-NL" dirty="0"/>
              <a:t>How does Partner </a:t>
            </a:r>
            <a:r>
              <a:rPr lang="nl-NL" dirty="0" err="1"/>
              <a:t>and</a:t>
            </a:r>
            <a:r>
              <a:rPr lang="nl-NL" dirty="0"/>
              <a:t> Manager </a:t>
            </a:r>
            <a:r>
              <a:rPr lang="nl-NL" dirty="0" err="1"/>
              <a:t>leadership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>
                <a:solidFill>
                  <a:srgbClr val="CC0000"/>
                </a:solidFill>
              </a:rPr>
              <a:t>combine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>
                <a:solidFill>
                  <a:srgbClr val="CC0000"/>
                </a:solidFill>
              </a:rPr>
              <a:t>interact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affect audit team </a:t>
            </a:r>
            <a:r>
              <a:rPr lang="nl-NL" dirty="0" err="1"/>
              <a:t>dynamics</a:t>
            </a:r>
            <a:r>
              <a:rPr lang="nl-NL" dirty="0"/>
              <a:t>?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F053F3-A263-CB7D-BE9A-320E11D70678}"/>
              </a:ext>
            </a:extLst>
          </p:cNvPr>
          <p:cNvSpPr/>
          <p:nvPr/>
        </p:nvSpPr>
        <p:spPr>
          <a:xfrm>
            <a:off x="9290660" y="2165168"/>
            <a:ext cx="1027525" cy="1008112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6F781CD0-9C39-15AF-1D32-FC4C0C9D7B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1712" y="3398253"/>
            <a:ext cx="642895" cy="642895"/>
          </a:xfrm>
          <a:prstGeom prst="rect">
            <a:avLst/>
          </a:prstGeom>
        </p:spPr>
      </p:pic>
      <p:pic>
        <p:nvPicPr>
          <p:cNvPr id="7" name="Graphic 6" descr="Group success with solid fill">
            <a:extLst>
              <a:ext uri="{FF2B5EF4-FFF2-40B4-BE49-F238E27FC236}">
                <a16:creationId xmlns:a16="http://schemas.microsoft.com/office/drawing/2014/main" id="{1F29A927-DDF6-7BE5-6EF1-DC27C4A339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290660" y="4810942"/>
            <a:ext cx="1179394" cy="11793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ECF157-5D4E-3AFB-A727-8F5037BC8C51}"/>
              </a:ext>
            </a:extLst>
          </p:cNvPr>
          <p:cNvSpPr txBox="1"/>
          <p:nvPr/>
        </p:nvSpPr>
        <p:spPr>
          <a:xfrm>
            <a:off x="10252386" y="2309608"/>
            <a:ext cx="88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Partner</a:t>
            </a:r>
            <a:endParaRPr lang="en-NL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6EDF9E-B1F5-E58A-D737-AFC46B44E39D}"/>
              </a:ext>
            </a:extLst>
          </p:cNvPr>
          <p:cNvSpPr txBox="1"/>
          <p:nvPr/>
        </p:nvSpPr>
        <p:spPr>
          <a:xfrm>
            <a:off x="8904312" y="5723964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Engagement Team</a:t>
            </a:r>
            <a:endParaRPr lang="en-NL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F101E6-30F3-88CA-0835-169F824BD92C}"/>
              </a:ext>
            </a:extLst>
          </p:cNvPr>
          <p:cNvSpPr txBox="1"/>
          <p:nvPr/>
        </p:nvSpPr>
        <p:spPr>
          <a:xfrm>
            <a:off x="10252386" y="3552291"/>
            <a:ext cx="1027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Manager</a:t>
            </a:r>
            <a:endParaRPr lang="en-NL" dirty="0">
              <a:latin typeface="+mj-lt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91B5DA6-3687-8F6F-EEC2-D2BF272635F5}"/>
              </a:ext>
            </a:extLst>
          </p:cNvPr>
          <p:cNvSpPr/>
          <p:nvPr/>
        </p:nvSpPr>
        <p:spPr>
          <a:xfrm rot="5400000">
            <a:off x="9586798" y="4291768"/>
            <a:ext cx="542925" cy="64289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Graphic 3" descr="Woman with solid fill">
            <a:extLst>
              <a:ext uri="{FF2B5EF4-FFF2-40B4-BE49-F238E27FC236}">
                <a16:creationId xmlns:a16="http://schemas.microsoft.com/office/drawing/2014/main" id="{7DE10126-7B2B-479B-FF51-EA64F4950B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504881" y="2357492"/>
            <a:ext cx="599081" cy="64289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93D67FD-C2A2-4DFF-8862-A94BEB6013DA}"/>
              </a:ext>
            </a:extLst>
          </p:cNvPr>
          <p:cNvSpPr/>
          <p:nvPr/>
        </p:nvSpPr>
        <p:spPr>
          <a:xfrm>
            <a:off x="9290660" y="2165167"/>
            <a:ext cx="1027525" cy="2073625"/>
          </a:xfrm>
          <a:prstGeom prst="ellipse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3252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2" grpId="0"/>
      <p:bldP spid="13" grpId="0"/>
      <p:bldP spid="17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344AD-F740-8BDC-E0C0-EF7E8459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Research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A9BAD-AEBF-C05A-4FBB-C4CC4349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6356351"/>
            <a:ext cx="635000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333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60609-FD4F-B14C-B411-0C476339EDE7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B9C4BE-781F-8BB4-C03A-7C93678506DD}"/>
              </a:ext>
            </a:extLst>
          </p:cNvPr>
          <p:cNvGrpSpPr/>
          <p:nvPr/>
        </p:nvGrpSpPr>
        <p:grpSpPr>
          <a:xfrm>
            <a:off x="694914" y="2204864"/>
            <a:ext cx="10117882" cy="1172640"/>
            <a:chOff x="1661223" y="1940063"/>
            <a:chExt cx="10117882" cy="11726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9C43902-7820-EC46-07F4-B89582D949B4}"/>
                </a:ext>
              </a:extLst>
            </p:cNvPr>
            <p:cNvSpPr/>
            <p:nvPr/>
          </p:nvSpPr>
          <p:spPr>
            <a:xfrm>
              <a:off x="1953047" y="2255701"/>
              <a:ext cx="9826058" cy="8570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2000" i="1" dirty="0">
                  <a:solidFill>
                    <a:srgbClr val="061830"/>
                  </a:solidFill>
                  <a:latin typeface="+mj-lt"/>
                  <a:sym typeface="Wingdings" panose="05000000000000000000" pitchFamily="2" charset="2"/>
                </a:rPr>
                <a:t> Leadership </a:t>
              </a:r>
              <a:r>
                <a:rPr lang="nl-NL" sz="2000" i="1" dirty="0" err="1">
                  <a:solidFill>
                    <a:srgbClr val="CC0000"/>
                  </a:solidFill>
                  <a:latin typeface="+mj-lt"/>
                  <a:sym typeface="Wingdings" panose="05000000000000000000" pitchFamily="2" charset="2"/>
                </a:rPr>
                <a:t>styles</a:t>
              </a:r>
              <a:r>
                <a:rPr lang="nl-NL" sz="2000" i="1" dirty="0">
                  <a:solidFill>
                    <a:srgbClr val="061830"/>
                  </a:solidFill>
                  <a:latin typeface="+mj-lt"/>
                  <a:sym typeface="Wingdings" panose="05000000000000000000" pitchFamily="2" charset="2"/>
                </a:rPr>
                <a:t> </a:t>
              </a:r>
              <a:r>
                <a:rPr lang="nl-NL" sz="2000" i="1" dirty="0" err="1">
                  <a:solidFill>
                    <a:srgbClr val="061830"/>
                  </a:solidFill>
                  <a:latin typeface="+mj-lt"/>
                  <a:sym typeface="Wingdings" panose="05000000000000000000" pitchFamily="2" charset="2"/>
                </a:rPr>
                <a:t>that</a:t>
              </a:r>
              <a:r>
                <a:rPr lang="nl-NL" sz="2000" i="1" dirty="0">
                  <a:solidFill>
                    <a:srgbClr val="061830"/>
                  </a:solidFill>
                  <a:latin typeface="+mj-lt"/>
                  <a:sym typeface="Wingdings" panose="05000000000000000000" pitchFamily="2" charset="2"/>
                </a:rPr>
                <a:t> teams </a:t>
              </a:r>
              <a:r>
                <a:rPr lang="nl-NL" sz="2000" i="1" dirty="0" err="1">
                  <a:solidFill>
                    <a:srgbClr val="061830"/>
                  </a:solidFill>
                  <a:latin typeface="+mj-lt"/>
                  <a:sym typeface="Wingdings" panose="05000000000000000000" pitchFamily="2" charset="2"/>
                </a:rPr>
                <a:t>need</a:t>
              </a:r>
              <a:r>
                <a:rPr lang="nl-NL" sz="2000" i="1" dirty="0">
                  <a:solidFill>
                    <a:srgbClr val="061830"/>
                  </a:solidFill>
                  <a:latin typeface="+mj-lt"/>
                  <a:sym typeface="Wingdings" panose="05000000000000000000" pitchFamily="2" charset="2"/>
                </a:rPr>
                <a:t> </a:t>
              </a:r>
              <a:r>
                <a:rPr lang="nl-NL" sz="2000" i="1" dirty="0" err="1">
                  <a:solidFill>
                    <a:srgbClr val="061830"/>
                  </a:solidFill>
                  <a:latin typeface="+mj-lt"/>
                  <a:sym typeface="Wingdings" panose="05000000000000000000" pitchFamily="2" charset="2"/>
                </a:rPr>
                <a:t>to</a:t>
              </a:r>
              <a:r>
                <a:rPr lang="nl-NL" sz="2000" i="1" dirty="0">
                  <a:solidFill>
                    <a:srgbClr val="061830"/>
                  </a:solidFill>
                  <a:latin typeface="+mj-lt"/>
                  <a:sym typeface="Wingdings" panose="05000000000000000000" pitchFamily="2" charset="2"/>
                </a:rPr>
                <a:t> </a:t>
              </a:r>
              <a:r>
                <a:rPr lang="nl-NL" sz="2000" i="1" dirty="0" err="1">
                  <a:solidFill>
                    <a:srgbClr val="061830"/>
                  </a:solidFill>
                  <a:latin typeface="+mj-lt"/>
                  <a:sym typeface="Wingdings" panose="05000000000000000000" pitchFamily="2" charset="2"/>
                </a:rPr>
                <a:t>function</a:t>
              </a:r>
              <a:r>
                <a:rPr lang="nl-NL" sz="2000" i="1" dirty="0">
                  <a:solidFill>
                    <a:srgbClr val="061830"/>
                  </a:solidFill>
                  <a:latin typeface="+mj-lt"/>
                  <a:sym typeface="Wingdings" panose="05000000000000000000" pitchFamily="2" charset="2"/>
                </a:rPr>
                <a:t> well: </a:t>
              </a:r>
              <a:r>
                <a:rPr lang="nl-NL" sz="2000" i="1" dirty="0" err="1">
                  <a:solidFill>
                    <a:srgbClr val="CC0000"/>
                  </a:solidFill>
                  <a:latin typeface="+mj-lt"/>
                  <a:sym typeface="Wingdings" panose="05000000000000000000" pitchFamily="2" charset="2"/>
                </a:rPr>
                <a:t>Task</a:t>
              </a:r>
              <a:r>
                <a:rPr lang="nl-NL" sz="2000" i="1" dirty="0">
                  <a:solidFill>
                    <a:srgbClr val="061830"/>
                  </a:solidFill>
                  <a:latin typeface="+mj-lt"/>
                  <a:sym typeface="Wingdings" panose="05000000000000000000" pitchFamily="2" charset="2"/>
                </a:rPr>
                <a:t> </a:t>
              </a:r>
              <a:r>
                <a:rPr lang="nl-NL" sz="2000" i="1" dirty="0" err="1">
                  <a:solidFill>
                    <a:srgbClr val="061830"/>
                  </a:solidFill>
                  <a:latin typeface="+mj-lt"/>
                  <a:sym typeface="Wingdings" panose="05000000000000000000" pitchFamily="2" charset="2"/>
                </a:rPr>
                <a:t>and</a:t>
              </a:r>
              <a:r>
                <a:rPr lang="nl-NL" sz="2000" i="1" dirty="0">
                  <a:solidFill>
                    <a:srgbClr val="061830"/>
                  </a:solidFill>
                  <a:latin typeface="+mj-lt"/>
                  <a:sym typeface="Wingdings" panose="05000000000000000000" pitchFamily="2" charset="2"/>
                </a:rPr>
                <a:t> </a:t>
              </a:r>
              <a:r>
                <a:rPr lang="nl-NL" sz="2000" i="1" dirty="0">
                  <a:solidFill>
                    <a:srgbClr val="CC0000"/>
                  </a:solidFill>
                  <a:latin typeface="+mj-lt"/>
                  <a:sym typeface="Wingdings" panose="05000000000000000000" pitchFamily="2" charset="2"/>
                </a:rPr>
                <a:t>Team</a:t>
              </a:r>
              <a:r>
                <a:rPr lang="nl-NL" sz="2000" i="1" dirty="0">
                  <a:solidFill>
                    <a:srgbClr val="061830"/>
                  </a:solidFill>
                  <a:latin typeface="+mj-lt"/>
                  <a:sym typeface="Wingdings" panose="05000000000000000000" pitchFamily="2" charset="2"/>
                </a:rPr>
                <a:t> </a:t>
              </a:r>
              <a:r>
                <a:rPr lang="nl-NL" sz="2000" i="1" dirty="0" err="1">
                  <a:solidFill>
                    <a:srgbClr val="061830"/>
                  </a:solidFill>
                  <a:latin typeface="+mj-lt"/>
                  <a:sym typeface="Wingdings" panose="05000000000000000000" pitchFamily="2" charset="2"/>
                </a:rPr>
                <a:t>focused</a:t>
              </a:r>
              <a:r>
                <a:rPr lang="nl-NL" sz="2000" i="1" dirty="0">
                  <a:solidFill>
                    <a:srgbClr val="061830"/>
                  </a:solidFill>
                  <a:latin typeface="+mj-lt"/>
                  <a:sym typeface="Wingdings" panose="05000000000000000000" pitchFamily="2" charset="2"/>
                </a:rPr>
                <a:t>. </a:t>
              </a:r>
              <a:endParaRPr lang="en-US" sz="2000" i="1" dirty="0">
                <a:solidFill>
                  <a:srgbClr val="021C3D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1B55BD0-A5B4-F0FF-72F3-74ADAE5832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223" y="1940063"/>
              <a:ext cx="561153" cy="572400"/>
            </a:xfrm>
            <a:prstGeom prst="ellipse">
              <a:avLst/>
            </a:prstGeom>
            <a:solidFill>
              <a:srgbClr val="5482AB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charset="0"/>
                  <a:ea typeface="Helvetica Light" charset="0"/>
                  <a:cs typeface="Helvetica Light" charset="0"/>
                </a:rPr>
                <a:t>1.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572B6E-56C6-99BF-E2C6-03FB0A70DDA3}"/>
              </a:ext>
            </a:extLst>
          </p:cNvPr>
          <p:cNvGrpSpPr/>
          <p:nvPr/>
        </p:nvGrpSpPr>
        <p:grpSpPr>
          <a:xfrm>
            <a:off x="680774" y="3429000"/>
            <a:ext cx="10117882" cy="1193459"/>
            <a:chOff x="1567273" y="3535466"/>
            <a:chExt cx="10117882" cy="119345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6ABBD9F-03E9-0367-6FB1-49C2753749BF}"/>
                </a:ext>
              </a:extLst>
            </p:cNvPr>
            <p:cNvSpPr/>
            <p:nvPr/>
          </p:nvSpPr>
          <p:spPr>
            <a:xfrm>
              <a:off x="1859097" y="3871923"/>
              <a:ext cx="9826058" cy="8570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i="1" dirty="0">
                  <a:solidFill>
                    <a:srgbClr val="06183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L</a:t>
              </a:r>
              <a:r>
                <a:rPr lang="nl-NL" sz="2000" i="1" dirty="0" err="1">
                  <a:solidFill>
                    <a:srgbClr val="06183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eadership</a:t>
              </a:r>
              <a:r>
                <a:rPr lang="nl-NL" sz="2000" i="1" dirty="0">
                  <a:solidFill>
                    <a:srgbClr val="06183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 </a:t>
              </a:r>
              <a:r>
                <a:rPr lang="nl-NL" sz="2000" i="1" dirty="0" err="1">
                  <a:solidFill>
                    <a:srgbClr val="CC000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behaviors</a:t>
              </a:r>
              <a:r>
                <a:rPr lang="nl-NL" sz="2000" i="1" dirty="0">
                  <a:solidFill>
                    <a:srgbClr val="06183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 </a:t>
              </a:r>
              <a:r>
                <a:rPr lang="nl-NL" sz="2000" i="1" dirty="0" err="1">
                  <a:solidFill>
                    <a:srgbClr val="06183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that</a:t>
              </a:r>
              <a:r>
                <a:rPr lang="nl-NL" sz="2000" i="1" dirty="0">
                  <a:solidFill>
                    <a:srgbClr val="06183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 teams follow: “</a:t>
              </a:r>
              <a:r>
                <a:rPr lang="nl-NL" sz="2000" i="1" dirty="0" err="1">
                  <a:solidFill>
                    <a:srgbClr val="CC000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Good</a:t>
              </a:r>
              <a:r>
                <a:rPr lang="nl-NL" sz="2000" i="1" dirty="0">
                  <a:solidFill>
                    <a:srgbClr val="06183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” versus “</a:t>
              </a:r>
              <a:r>
                <a:rPr lang="nl-NL" sz="2000" i="1" dirty="0">
                  <a:solidFill>
                    <a:srgbClr val="CC000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Bad</a:t>
              </a:r>
              <a:r>
                <a:rPr lang="nl-NL" sz="2000" i="1" dirty="0">
                  <a:solidFill>
                    <a:srgbClr val="06183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” </a:t>
              </a:r>
              <a:r>
                <a:rPr lang="nl-NL" sz="2000" i="1" dirty="0" err="1">
                  <a:solidFill>
                    <a:srgbClr val="06183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leadership-by-example</a:t>
              </a:r>
              <a:r>
                <a:rPr lang="nl-NL" sz="2000" i="1" dirty="0">
                  <a:solidFill>
                    <a:srgbClr val="061830"/>
                  </a:solidFill>
                  <a:latin typeface="+mj-lt"/>
                  <a:ea typeface="Helvetica Light" charset="0"/>
                  <a:cs typeface="Helvetica Light" charset="0"/>
                  <a:sym typeface="Wingdings" panose="05000000000000000000" pitchFamily="2" charset="2"/>
                </a:rPr>
                <a:t>. </a:t>
              </a:r>
              <a:endParaRPr lang="en-US" sz="2000" i="1" dirty="0">
                <a:solidFill>
                  <a:srgbClr val="021C3D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9EE0F43-20AD-3DF4-BB22-9C6ADDA06D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67273" y="3535466"/>
              <a:ext cx="561153" cy="572400"/>
            </a:xfrm>
            <a:prstGeom prst="ellipse">
              <a:avLst/>
            </a:prstGeom>
            <a:solidFill>
              <a:srgbClr val="5482AB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charset="0"/>
                  <a:ea typeface="Helvetica Light" charset="0"/>
                  <a:cs typeface="Helvetica Light" charset="0"/>
                </a:rPr>
                <a:t>2.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3F5E460-6EB0-4281-865B-DF0486DC9052}"/>
              </a:ext>
            </a:extLst>
          </p:cNvPr>
          <p:cNvSpPr/>
          <p:nvPr/>
        </p:nvSpPr>
        <p:spPr>
          <a:xfrm>
            <a:off x="950462" y="5020270"/>
            <a:ext cx="9826058" cy="1289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rgbClr val="CC0000"/>
                </a:solidFill>
                <a:latin typeface="+mj-lt"/>
                <a:ea typeface="Helvetica Light" charset="0"/>
                <a:cs typeface="Helvetica Light" charset="0"/>
                <a:sym typeface="Wingdings" panose="05000000000000000000" pitchFamily="2" charset="2"/>
              </a:rPr>
              <a:t>Which matter most from which source?</a:t>
            </a:r>
            <a:r>
              <a:rPr lang="nl-NL" sz="2000" i="1" dirty="0">
                <a:solidFill>
                  <a:srgbClr val="CC0000"/>
                </a:solidFill>
                <a:latin typeface="+mj-lt"/>
                <a:ea typeface="Helvetica Light" charset="0"/>
                <a:cs typeface="Helvetica Light" charset="0"/>
                <a:sym typeface="Wingdings" panose="05000000000000000000" pitchFamily="2" charset="2"/>
              </a:rPr>
              <a:t> </a:t>
            </a:r>
          </a:p>
          <a:p>
            <a:r>
              <a:rPr lang="nl-NL" sz="2000" i="1" dirty="0">
                <a:solidFill>
                  <a:srgbClr val="061830"/>
                </a:solidFill>
                <a:latin typeface="+mj-lt"/>
                <a:ea typeface="Helvetica Light" charset="0"/>
                <a:cs typeface="Helvetica Light" charset="0"/>
                <a:sym typeface="Wingdings" panose="05000000000000000000" pitchFamily="2" charset="2"/>
              </a:rPr>
              <a:t>How do </a:t>
            </a:r>
            <a:r>
              <a:rPr lang="nl-NL" sz="2000" i="1" dirty="0" err="1">
                <a:solidFill>
                  <a:srgbClr val="061830"/>
                </a:solidFill>
                <a:latin typeface="+mj-lt"/>
                <a:ea typeface="Helvetica Light" charset="0"/>
                <a:cs typeface="Helvetica Light" charset="0"/>
                <a:sym typeface="Wingdings" panose="05000000000000000000" pitchFamily="2" charset="2"/>
              </a:rPr>
              <a:t>the</a:t>
            </a:r>
            <a:r>
              <a:rPr lang="nl-NL" sz="2000" i="1" dirty="0">
                <a:solidFill>
                  <a:srgbClr val="061830"/>
                </a:solidFill>
                <a:latin typeface="+mj-lt"/>
                <a:ea typeface="Helvetica Light" charset="0"/>
                <a:cs typeface="Helvetica Light" charset="0"/>
                <a:sym typeface="Wingdings" panose="05000000000000000000" pitchFamily="2" charset="2"/>
              </a:rPr>
              <a:t> </a:t>
            </a:r>
            <a:r>
              <a:rPr lang="nl-NL" sz="2000" i="1" dirty="0" err="1">
                <a:solidFill>
                  <a:srgbClr val="061830"/>
                </a:solidFill>
                <a:latin typeface="+mj-lt"/>
                <a:ea typeface="Helvetica Light" charset="0"/>
                <a:cs typeface="Helvetica Light" charset="0"/>
                <a:sym typeface="Wingdings" panose="05000000000000000000" pitchFamily="2" charset="2"/>
              </a:rPr>
              <a:t>Partner’s</a:t>
            </a:r>
            <a:r>
              <a:rPr lang="nl-NL" sz="2000" i="1" dirty="0">
                <a:solidFill>
                  <a:srgbClr val="061830"/>
                </a:solidFill>
                <a:latin typeface="+mj-lt"/>
                <a:ea typeface="Helvetica Light" charset="0"/>
                <a:cs typeface="Helvetica Light" charset="0"/>
                <a:sym typeface="Wingdings" panose="05000000000000000000" pitchFamily="2" charset="2"/>
              </a:rPr>
              <a:t> </a:t>
            </a:r>
            <a:r>
              <a:rPr lang="nl-NL" sz="2000" i="1" dirty="0" err="1">
                <a:solidFill>
                  <a:srgbClr val="061830"/>
                </a:solidFill>
                <a:latin typeface="+mj-lt"/>
                <a:ea typeface="Helvetica Light" charset="0"/>
                <a:cs typeface="Helvetica Light" charset="0"/>
                <a:sym typeface="Wingdings" panose="05000000000000000000" pitchFamily="2" charset="2"/>
              </a:rPr>
              <a:t>and</a:t>
            </a:r>
            <a:r>
              <a:rPr lang="nl-NL" sz="2000" i="1" dirty="0">
                <a:solidFill>
                  <a:srgbClr val="061830"/>
                </a:solidFill>
                <a:latin typeface="+mj-lt"/>
                <a:ea typeface="Helvetica Light" charset="0"/>
                <a:cs typeface="Helvetica Light" charset="0"/>
                <a:sym typeface="Wingdings" panose="05000000000000000000" pitchFamily="2" charset="2"/>
              </a:rPr>
              <a:t> </a:t>
            </a:r>
            <a:r>
              <a:rPr lang="nl-NL" sz="2000" i="1" dirty="0" err="1">
                <a:solidFill>
                  <a:srgbClr val="061830"/>
                </a:solidFill>
                <a:latin typeface="+mj-lt"/>
                <a:ea typeface="Helvetica Light" charset="0"/>
                <a:cs typeface="Helvetica Light" charset="0"/>
                <a:sym typeface="Wingdings" panose="05000000000000000000" pitchFamily="2" charset="2"/>
              </a:rPr>
              <a:t>Manager’s</a:t>
            </a:r>
            <a:r>
              <a:rPr lang="nl-NL" sz="2000" i="1" dirty="0">
                <a:solidFill>
                  <a:srgbClr val="061830"/>
                </a:solidFill>
                <a:latin typeface="+mj-lt"/>
                <a:ea typeface="Helvetica Light" charset="0"/>
                <a:cs typeface="Helvetica Light" charset="0"/>
                <a:sym typeface="Wingdings" panose="05000000000000000000" pitchFamily="2" charset="2"/>
              </a:rPr>
              <a:t> </a:t>
            </a:r>
            <a:r>
              <a:rPr lang="nl-NL" sz="2000" i="1" dirty="0" err="1">
                <a:solidFill>
                  <a:srgbClr val="061830"/>
                </a:solidFill>
                <a:latin typeface="+mj-lt"/>
                <a:ea typeface="Helvetica Light" charset="0"/>
                <a:cs typeface="Helvetica Light" charset="0"/>
                <a:sym typeface="Wingdings" panose="05000000000000000000" pitchFamily="2" charset="2"/>
              </a:rPr>
              <a:t>leadership</a:t>
            </a:r>
            <a:r>
              <a:rPr lang="nl-NL" sz="2000" i="1" dirty="0">
                <a:solidFill>
                  <a:srgbClr val="061830"/>
                </a:solidFill>
                <a:latin typeface="+mj-lt"/>
                <a:ea typeface="Helvetica Light" charset="0"/>
                <a:cs typeface="Helvetica Light" charset="0"/>
                <a:sym typeface="Wingdings" panose="05000000000000000000" pitchFamily="2" charset="2"/>
              </a:rPr>
              <a:t> </a:t>
            </a:r>
            <a:r>
              <a:rPr lang="nl-NL" sz="2000" i="1" dirty="0" err="1">
                <a:solidFill>
                  <a:srgbClr val="061830"/>
                </a:solidFill>
                <a:latin typeface="+mj-lt"/>
                <a:ea typeface="Helvetica Light" charset="0"/>
                <a:cs typeface="Helvetica Light" charset="0"/>
                <a:sym typeface="Wingdings" panose="05000000000000000000" pitchFamily="2" charset="2"/>
              </a:rPr>
              <a:t>styles</a:t>
            </a:r>
            <a:r>
              <a:rPr lang="nl-NL" sz="2000" i="1" dirty="0">
                <a:solidFill>
                  <a:srgbClr val="061830"/>
                </a:solidFill>
                <a:latin typeface="+mj-lt"/>
                <a:ea typeface="Helvetica Light" charset="0"/>
                <a:cs typeface="Helvetica Light" charset="0"/>
                <a:sym typeface="Wingdings" panose="05000000000000000000" pitchFamily="2" charset="2"/>
              </a:rPr>
              <a:t> </a:t>
            </a:r>
            <a:r>
              <a:rPr lang="nl-NL" sz="2000" i="1" dirty="0" err="1">
                <a:solidFill>
                  <a:srgbClr val="061830"/>
                </a:solidFill>
                <a:latin typeface="+mj-lt"/>
                <a:ea typeface="Helvetica Light" charset="0"/>
                <a:cs typeface="Helvetica Light" charset="0"/>
                <a:sym typeface="Wingdings" panose="05000000000000000000" pitchFamily="2" charset="2"/>
              </a:rPr>
              <a:t>and</a:t>
            </a:r>
            <a:r>
              <a:rPr lang="nl-NL" sz="2000" i="1" dirty="0">
                <a:solidFill>
                  <a:srgbClr val="061830"/>
                </a:solidFill>
                <a:latin typeface="+mj-lt"/>
                <a:ea typeface="Helvetica Light" charset="0"/>
                <a:cs typeface="Helvetica Light" charset="0"/>
                <a:sym typeface="Wingdings" panose="05000000000000000000" pitchFamily="2" charset="2"/>
              </a:rPr>
              <a:t> </a:t>
            </a:r>
            <a:r>
              <a:rPr lang="nl-NL" sz="2000" i="1" dirty="0" err="1">
                <a:solidFill>
                  <a:srgbClr val="061830"/>
                </a:solidFill>
                <a:latin typeface="+mj-lt"/>
                <a:ea typeface="Helvetica Light" charset="0"/>
                <a:cs typeface="Helvetica Light" charset="0"/>
                <a:sym typeface="Wingdings" panose="05000000000000000000" pitchFamily="2" charset="2"/>
              </a:rPr>
              <a:t>behaviors</a:t>
            </a:r>
            <a:r>
              <a:rPr lang="nl-NL" sz="2000" i="1" dirty="0">
                <a:solidFill>
                  <a:srgbClr val="061830"/>
                </a:solidFill>
                <a:latin typeface="+mj-lt"/>
                <a:ea typeface="Helvetica Light" charset="0"/>
                <a:cs typeface="Helvetica Light" charset="0"/>
                <a:sym typeface="Wingdings" panose="05000000000000000000" pitchFamily="2" charset="2"/>
              </a:rPr>
              <a:t> best “match”? </a:t>
            </a:r>
            <a:endParaRPr lang="en-US" sz="2000" i="1" dirty="0">
              <a:solidFill>
                <a:srgbClr val="021C3D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EF1D01-CD4D-48BF-BADC-2AC2974C8EEE}"/>
              </a:ext>
            </a:extLst>
          </p:cNvPr>
          <p:cNvSpPr>
            <a:spLocks noChangeAspect="1"/>
          </p:cNvSpPr>
          <p:nvPr/>
        </p:nvSpPr>
        <p:spPr>
          <a:xfrm>
            <a:off x="658638" y="4683813"/>
            <a:ext cx="561153" cy="572400"/>
          </a:xfrm>
          <a:prstGeom prst="ellipse">
            <a:avLst/>
          </a:prstGeom>
          <a:solidFill>
            <a:srgbClr val="5482AB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Light" charset="0"/>
                <a:ea typeface="Helvetica Light" charset="0"/>
                <a:cs typeface="Helvetica Light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73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7F38EC-FD6E-4912-986F-2C67478D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317" y="1502879"/>
            <a:ext cx="10227365" cy="934279"/>
          </a:xfrm>
        </p:spPr>
        <p:txBody>
          <a:bodyPr>
            <a:normAutofit/>
          </a:bodyPr>
          <a:lstStyle/>
          <a:p>
            <a:r>
              <a:rPr lang="nl-NL" dirty="0"/>
              <a:t>We </a:t>
            </a:r>
            <a:r>
              <a:rPr lang="nl-NL" dirty="0" err="1"/>
              <a:t>needed</a:t>
            </a:r>
            <a:r>
              <a:rPr lang="nl-NL" dirty="0"/>
              <a:t> </a:t>
            </a:r>
            <a:r>
              <a:rPr lang="nl-NL" dirty="0" err="1">
                <a:solidFill>
                  <a:srgbClr val="CC0000"/>
                </a:solidFill>
              </a:rPr>
              <a:t>six</a:t>
            </a:r>
            <a:r>
              <a:rPr lang="nl-NL" dirty="0"/>
              <a:t> team leaders…?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DA9362-15CF-947E-28F8-223284E14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948" y="2369353"/>
            <a:ext cx="1357628" cy="1958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rray R. Barrick | Mays Business School">
            <a:extLst>
              <a:ext uri="{FF2B5EF4-FFF2-40B4-BE49-F238E27FC236}">
                <a16:creationId xmlns:a16="http://schemas.microsoft.com/office/drawing/2014/main" id="{4DD817B0-6603-45C6-B29F-D2A1405299B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5" y="2369353"/>
            <a:ext cx="1440000" cy="1958735"/>
          </a:xfrm>
          <a:prstGeom prst="flowChartConnector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f. dr. Olof Bik RA">
            <a:extLst>
              <a:ext uri="{FF2B5EF4-FFF2-40B4-BE49-F238E27FC236}">
                <a16:creationId xmlns:a16="http://schemas.microsoft.com/office/drawing/2014/main" id="{5DB1D99C-E177-C402-65B9-D93D8EB6E3B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369353"/>
            <a:ext cx="1440000" cy="1958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ere Francis (J.R.) - Maastricht University">
            <a:extLst>
              <a:ext uri="{FF2B5EF4-FFF2-40B4-BE49-F238E27FC236}">
                <a16:creationId xmlns:a16="http://schemas.microsoft.com/office/drawing/2014/main" id="{9F7E05AC-7FA0-3D85-F4B5-FAE061910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369353"/>
            <a:ext cx="1933239" cy="1958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955C46-68E0-17AE-9056-172362B6C267}"/>
              </a:ext>
            </a:extLst>
          </p:cNvPr>
          <p:cNvSpPr txBox="1"/>
          <p:nvPr/>
        </p:nvSpPr>
        <p:spPr>
          <a:xfrm>
            <a:off x="325204" y="4533122"/>
            <a:ext cx="173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Prof. Murray Barrick</a:t>
            </a:r>
          </a:p>
          <a:p>
            <a:pPr algn="ctr"/>
            <a:r>
              <a:rPr lang="en-US" sz="1200" b="1" dirty="0"/>
              <a:t>Texas A&amp;M</a:t>
            </a:r>
          </a:p>
          <a:p>
            <a:pPr algn="ctr"/>
            <a:endParaRPr lang="en-NL" sz="1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B8CFF7-B276-37CB-F129-502647938352}"/>
              </a:ext>
            </a:extLst>
          </p:cNvPr>
          <p:cNvSpPr txBox="1"/>
          <p:nvPr/>
        </p:nvSpPr>
        <p:spPr>
          <a:xfrm>
            <a:off x="1991544" y="4533121"/>
            <a:ext cx="1731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Prof. Olof Bik</a:t>
            </a:r>
          </a:p>
          <a:p>
            <a:pPr algn="ctr"/>
            <a:r>
              <a:rPr lang="en-US" sz="1200" b="1" dirty="0"/>
              <a:t>University of Groningen</a:t>
            </a:r>
          </a:p>
          <a:p>
            <a:pPr algn="ctr"/>
            <a:endParaRPr lang="en-NL" sz="1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45DF89-9DA0-B407-F723-296B43FE21A6}"/>
              </a:ext>
            </a:extLst>
          </p:cNvPr>
          <p:cNvSpPr txBox="1"/>
          <p:nvPr/>
        </p:nvSpPr>
        <p:spPr>
          <a:xfrm>
            <a:off x="3863752" y="4533121"/>
            <a:ext cx="1731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Prof. Jere Francis</a:t>
            </a:r>
          </a:p>
          <a:p>
            <a:pPr algn="ctr"/>
            <a:r>
              <a:rPr lang="en-US" sz="1200" b="1" dirty="0"/>
              <a:t>Maastricht University &amp; FAR Audit Research Chair</a:t>
            </a:r>
          </a:p>
          <a:p>
            <a:pPr algn="ctr"/>
            <a:endParaRPr lang="en-NL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153763-EB4D-EBC9-8859-B143C7DEAA52}"/>
              </a:ext>
            </a:extLst>
          </p:cNvPr>
          <p:cNvSpPr txBox="1"/>
          <p:nvPr/>
        </p:nvSpPr>
        <p:spPr>
          <a:xfrm>
            <a:off x="7824520" y="4533121"/>
            <a:ext cx="1731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Lena Pieper</a:t>
            </a:r>
          </a:p>
          <a:p>
            <a:pPr algn="ctr"/>
            <a:r>
              <a:rPr lang="en-US" sz="1200" b="1" dirty="0"/>
              <a:t>University of Illinois at Urbana-Champaign</a:t>
            </a:r>
          </a:p>
          <a:p>
            <a:pPr algn="ctr"/>
            <a:endParaRPr lang="en-NL" sz="1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D9E101-C7E1-2FF2-55AD-D5B65BB5D829}"/>
              </a:ext>
            </a:extLst>
          </p:cNvPr>
          <p:cNvSpPr txBox="1"/>
          <p:nvPr/>
        </p:nvSpPr>
        <p:spPr>
          <a:xfrm>
            <a:off x="9693111" y="4542378"/>
            <a:ext cx="180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Prof. Ann Vanstraelen</a:t>
            </a:r>
          </a:p>
          <a:p>
            <a:pPr algn="ctr"/>
            <a:r>
              <a:rPr lang="en-US" sz="1200" b="1" dirty="0"/>
              <a:t>Maastricht University</a:t>
            </a:r>
          </a:p>
          <a:p>
            <a:pPr algn="ctr"/>
            <a:endParaRPr lang="en-NL" sz="1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A277B-48F6-F773-1644-23AC31CA71D8}"/>
              </a:ext>
            </a:extLst>
          </p:cNvPr>
          <p:cNvSpPr txBox="1"/>
          <p:nvPr/>
        </p:nvSpPr>
        <p:spPr>
          <a:xfrm>
            <a:off x="2628295" y="5768942"/>
            <a:ext cx="64770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/>
              </a:rPr>
              <a:t>The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"/>
              </a:rPr>
              <a:t>authors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"/>
              </a:rPr>
              <a:t>thank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"/>
              </a:rPr>
              <a:t>all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"/>
              </a:rPr>
              <a:t>participants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"/>
              </a:rPr>
              <a:t>and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/>
              </a:rPr>
              <a:t> data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"/>
              </a:rPr>
              <a:t>providing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/>
              </a:rPr>
              <a:t> audit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"/>
              </a:rPr>
              <a:t>firms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"/>
              </a:rPr>
              <a:t>and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"/>
              </a:rPr>
              <a:t>thank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"/>
              </a:rPr>
              <a:t>the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/>
              </a:rPr>
              <a:t> Foundation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"/>
              </a:rPr>
              <a:t>for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/>
              </a:rPr>
              <a:t> Auditing Research (FAR)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"/>
              </a:rPr>
              <a:t>for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"/>
              </a:rPr>
              <a:t>their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/>
              </a:rPr>
              <a:t> support in data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"/>
              </a:rPr>
              <a:t>collection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"/>
              </a:rPr>
              <a:t>and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"/>
              </a:rPr>
              <a:t>their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"/>
              </a:rPr>
              <a:t>grant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/>
              </a:rPr>
              <a:t> 2019E01.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CE26D-4EA6-E589-9301-C66110B896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1420" y="2369353"/>
            <a:ext cx="1660416" cy="199903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C41615-13BD-D2C2-B767-E3756D6F567C}"/>
              </a:ext>
            </a:extLst>
          </p:cNvPr>
          <p:cNvSpPr txBox="1"/>
          <p:nvPr/>
        </p:nvSpPr>
        <p:spPr>
          <a:xfrm>
            <a:off x="5772786" y="4542378"/>
            <a:ext cx="17985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Prof. Bradley Kirkman</a:t>
            </a:r>
          </a:p>
          <a:p>
            <a:pPr algn="ctr"/>
            <a:r>
              <a:rPr lang="en-US" sz="1200" b="1" dirty="0"/>
              <a:t>North Carolina State  University</a:t>
            </a:r>
          </a:p>
          <a:p>
            <a:pPr algn="ctr"/>
            <a:endParaRPr lang="en-NL" sz="1200" b="1" dirty="0"/>
          </a:p>
        </p:txBody>
      </p:sp>
      <p:pic>
        <p:nvPicPr>
          <p:cNvPr id="18" name="Content Placeholder 16" descr="A person smiling at camera&#10;&#10;Description automatically generated">
            <a:extLst>
              <a:ext uri="{FF2B5EF4-FFF2-40B4-BE49-F238E27FC236}">
                <a16:creationId xmlns:a16="http://schemas.microsoft.com/office/drawing/2014/main" id="{B15C84FF-2899-4269-A09C-C7D247915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r="17489"/>
          <a:stretch/>
        </p:blipFill>
        <p:spPr>
          <a:xfrm>
            <a:off x="7798487" y="2365586"/>
            <a:ext cx="1913267" cy="1956816"/>
          </a:xfrm>
          <a:prstGeom prst="ellipse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B451F-26F6-4F23-A083-78C57D282E83}"/>
              </a:ext>
            </a:extLst>
          </p:cNvPr>
          <p:cNvGrpSpPr/>
          <p:nvPr/>
        </p:nvGrpSpPr>
        <p:grpSpPr>
          <a:xfrm>
            <a:off x="9235911" y="5649790"/>
            <a:ext cx="2620729" cy="947562"/>
            <a:chOff x="9235911" y="5649790"/>
            <a:chExt cx="2620729" cy="947562"/>
          </a:xfrm>
        </p:grpSpPr>
        <p:pic>
          <p:nvPicPr>
            <p:cNvPr id="7" name="Graphic 6" descr="Flask with solid fill">
              <a:extLst>
                <a:ext uri="{FF2B5EF4-FFF2-40B4-BE49-F238E27FC236}">
                  <a16:creationId xmlns:a16="http://schemas.microsoft.com/office/drawing/2014/main" id="{62CC1A19-ECC2-4861-8653-EA839DAA4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35911" y="5649790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F14B73-E9BA-4F8C-B5B6-9B9C04746374}"/>
                </a:ext>
              </a:extLst>
            </p:cNvPr>
            <p:cNvSpPr txBox="1"/>
            <p:nvPr/>
          </p:nvSpPr>
          <p:spPr>
            <a:xfrm>
              <a:off x="10081025" y="5674022"/>
              <a:ext cx="17756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dirty="0">
                  <a:solidFill>
                    <a:srgbClr val="CC0000"/>
                  </a:solidFill>
                  <a:latin typeface="Calibri" panose="020F0502020204030204"/>
                  <a:cs typeface="+mn-cs"/>
                </a:rPr>
                <a:t>UNIQUE </a:t>
              </a:r>
              <a:br>
                <a:rPr lang="nl-NL" dirty="0">
                  <a:solidFill>
                    <a:srgbClr val="CC0000"/>
                  </a:solidFill>
                  <a:latin typeface="Calibri" panose="020F0502020204030204"/>
                  <a:cs typeface="+mn-cs"/>
                </a:rPr>
              </a:br>
              <a:r>
                <a:rPr lang="nl-NL" dirty="0">
                  <a:solidFill>
                    <a:srgbClr val="CC0000"/>
                  </a:solidFill>
                  <a:latin typeface="Calibri" panose="020F0502020204030204"/>
                  <a:cs typeface="+mn-cs"/>
                </a:rPr>
                <a:t>RESEARCH</a:t>
              </a:r>
            </a:p>
            <a:p>
              <a:pPr algn="ctr"/>
              <a:r>
                <a:rPr lang="nl-NL" dirty="0">
                  <a:solidFill>
                    <a:srgbClr val="CC0000"/>
                  </a:solidFill>
                  <a:latin typeface="Calibri" panose="020F0502020204030204"/>
                  <a:cs typeface="+mn-cs"/>
                </a:rPr>
                <a:t>COLLABORATION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043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DCC2-CDF9-F09B-3FE7-51184B46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1597919"/>
            <a:ext cx="10227365" cy="934279"/>
          </a:xfrm>
        </p:spPr>
        <p:txBody>
          <a:bodyPr>
            <a:normAutofit/>
          </a:bodyPr>
          <a:lstStyle/>
          <a:p>
            <a:r>
              <a:rPr lang="en-US" dirty="0">
                <a:latin typeface="Palatino"/>
              </a:rPr>
              <a:t>Data gathering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002F5-A683-5DF5-3F75-B77E97B65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852" y="2140412"/>
            <a:ext cx="10227367" cy="3518452"/>
          </a:xfrm>
        </p:spPr>
        <p:txBody>
          <a:bodyPr>
            <a:normAutofit/>
          </a:bodyPr>
          <a:lstStyle/>
          <a:p>
            <a:r>
              <a:rPr lang="nl-NL" sz="1600" dirty="0" err="1">
                <a:latin typeface="Palatino"/>
              </a:rPr>
              <a:t>Two</a:t>
            </a:r>
            <a:r>
              <a:rPr lang="nl-NL" sz="1600" dirty="0">
                <a:latin typeface="Palatino"/>
              </a:rPr>
              <a:t> </a:t>
            </a:r>
            <a:r>
              <a:rPr lang="nl-NL" sz="1600" dirty="0" err="1">
                <a:latin typeface="Palatino"/>
              </a:rPr>
              <a:t>surveys</a:t>
            </a:r>
            <a:r>
              <a:rPr lang="nl-NL" sz="1600" dirty="0">
                <a:latin typeface="Palatino"/>
              </a:rPr>
              <a:t> </a:t>
            </a:r>
            <a:r>
              <a:rPr lang="nl-NL" sz="1600" dirty="0" err="1">
                <a:latin typeface="Palatino"/>
              </a:rPr>
              <a:t>with</a:t>
            </a:r>
            <a:r>
              <a:rPr lang="nl-NL" sz="1600" dirty="0">
                <a:latin typeface="Palatino"/>
              </a:rPr>
              <a:t> </a:t>
            </a:r>
            <a:r>
              <a:rPr lang="nl-NL" sz="1600" b="1" dirty="0">
                <a:latin typeface="Palatino"/>
              </a:rPr>
              <a:t>ten </a:t>
            </a:r>
            <a:r>
              <a:rPr lang="nl-NL" sz="1600" b="1" dirty="0" err="1">
                <a:latin typeface="Palatino"/>
              </a:rPr>
              <a:t>participating</a:t>
            </a:r>
            <a:r>
              <a:rPr lang="nl-NL" sz="1600" b="1" dirty="0">
                <a:latin typeface="Palatino"/>
              </a:rPr>
              <a:t> audit firms</a:t>
            </a:r>
            <a:r>
              <a:rPr lang="nl-NL" sz="1600" dirty="0">
                <a:latin typeface="Palatino"/>
              </a:rPr>
              <a:t> in the Netherlands (the Big 4 and </a:t>
            </a:r>
            <a:r>
              <a:rPr lang="nl-NL" sz="1600" dirty="0" err="1">
                <a:latin typeface="Palatino"/>
              </a:rPr>
              <a:t>six</a:t>
            </a:r>
            <a:r>
              <a:rPr lang="nl-NL" sz="1600" dirty="0">
                <a:latin typeface="Palatino"/>
              </a:rPr>
              <a:t>-medium </a:t>
            </a:r>
            <a:r>
              <a:rPr lang="nl-NL" sz="1600" dirty="0" err="1">
                <a:latin typeface="Palatino"/>
              </a:rPr>
              <a:t>sized</a:t>
            </a:r>
            <a:r>
              <a:rPr lang="nl-NL" sz="1600" dirty="0">
                <a:latin typeface="Palatino"/>
              </a:rPr>
              <a:t> firms) + </a:t>
            </a:r>
            <a:r>
              <a:rPr lang="nl-NL" sz="1600" dirty="0" err="1">
                <a:latin typeface="Palatino"/>
              </a:rPr>
              <a:t>internal</a:t>
            </a:r>
            <a:r>
              <a:rPr lang="nl-NL" sz="1600" dirty="0">
                <a:latin typeface="Palatino"/>
              </a:rPr>
              <a:t> </a:t>
            </a:r>
            <a:r>
              <a:rPr lang="nl-NL" sz="1600" dirty="0" err="1">
                <a:latin typeface="Palatino"/>
              </a:rPr>
              <a:t>firm</a:t>
            </a:r>
            <a:r>
              <a:rPr lang="nl-NL" sz="1600" dirty="0">
                <a:latin typeface="Palatino"/>
              </a:rPr>
              <a:t> data  </a:t>
            </a:r>
          </a:p>
          <a:p>
            <a:endParaRPr lang="nl-NL" sz="1600" dirty="0">
              <a:latin typeface="Palatino"/>
            </a:endParaRPr>
          </a:p>
          <a:p>
            <a:endParaRPr lang="nl-NL" sz="1600" dirty="0">
              <a:latin typeface="Palatino"/>
              <a:sym typeface="Wingdings" panose="05000000000000000000" pitchFamily="2" charset="2"/>
            </a:endParaRPr>
          </a:p>
          <a:p>
            <a:endParaRPr lang="nl-NL" sz="1600" dirty="0">
              <a:latin typeface="Palatino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900" dirty="0">
              <a:latin typeface="Palatino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1400" dirty="0">
              <a:latin typeface="Palatino"/>
              <a:sym typeface="Wingdings" panose="05000000000000000000" pitchFamily="2" charset="2"/>
            </a:endParaRPr>
          </a:p>
          <a:p>
            <a:r>
              <a:rPr lang="nl-NL" sz="1600" dirty="0">
                <a:latin typeface="Palatino"/>
              </a:rPr>
              <a:t>“</a:t>
            </a:r>
            <a:r>
              <a:rPr lang="nl-NL" sz="1600" b="1" dirty="0">
                <a:latin typeface="Palatino"/>
              </a:rPr>
              <a:t>Leader-Survey</a:t>
            </a:r>
            <a:r>
              <a:rPr lang="nl-NL" sz="1600" dirty="0">
                <a:latin typeface="Palatino"/>
              </a:rPr>
              <a:t>”: engagement team </a:t>
            </a:r>
            <a:r>
              <a:rPr lang="nl-NL" sz="1600" dirty="0">
                <a:solidFill>
                  <a:srgbClr val="CC0000"/>
                </a:solidFill>
                <a:latin typeface="Palatino"/>
              </a:rPr>
              <a:t>members</a:t>
            </a:r>
            <a:r>
              <a:rPr lang="nl-NL" sz="1600" dirty="0">
                <a:latin typeface="Palatino"/>
              </a:rPr>
              <a:t> </a:t>
            </a:r>
            <a:r>
              <a:rPr lang="nl-NL" sz="1600" dirty="0" err="1">
                <a:latin typeface="Palatino"/>
              </a:rPr>
              <a:t>assess</a:t>
            </a:r>
            <a:r>
              <a:rPr lang="nl-NL" sz="1600" dirty="0">
                <a:latin typeface="Palatino"/>
              </a:rPr>
              <a:t> </a:t>
            </a:r>
            <a:r>
              <a:rPr lang="nl-NL" sz="1600" dirty="0" err="1">
                <a:latin typeface="Palatino"/>
              </a:rPr>
              <a:t>the</a:t>
            </a:r>
            <a:r>
              <a:rPr lang="nl-NL" sz="1600" dirty="0">
                <a:latin typeface="Palatino"/>
              </a:rPr>
              <a:t> Partner and </a:t>
            </a:r>
            <a:r>
              <a:rPr lang="nl-NL" sz="1600" dirty="0" err="1">
                <a:latin typeface="Palatino"/>
              </a:rPr>
              <a:t>the</a:t>
            </a:r>
            <a:r>
              <a:rPr lang="nl-NL" sz="1600" dirty="0">
                <a:latin typeface="Palatino"/>
              </a:rPr>
              <a:t> Manager on a </a:t>
            </a:r>
            <a:r>
              <a:rPr lang="nl-NL" sz="1600" dirty="0" err="1">
                <a:solidFill>
                  <a:srgbClr val="CC0000"/>
                </a:solidFill>
                <a:latin typeface="Palatino"/>
              </a:rPr>
              <a:t>particular</a:t>
            </a:r>
            <a:r>
              <a:rPr lang="nl-NL" sz="1600" dirty="0">
                <a:latin typeface="Palatino"/>
              </a:rPr>
              <a:t> engagement (2,336 responses for 661 </a:t>
            </a:r>
            <a:r>
              <a:rPr lang="nl-NL" sz="1600" dirty="0" err="1">
                <a:latin typeface="Palatino"/>
              </a:rPr>
              <a:t>unique</a:t>
            </a:r>
            <a:r>
              <a:rPr lang="nl-NL" sz="1600" dirty="0">
                <a:latin typeface="Palatino"/>
              </a:rPr>
              <a:t> leaders for 381 </a:t>
            </a:r>
            <a:r>
              <a:rPr lang="nl-NL" sz="1600" dirty="0" err="1">
                <a:latin typeface="Palatino"/>
              </a:rPr>
              <a:t>engagements</a:t>
            </a:r>
            <a:r>
              <a:rPr lang="nl-NL" sz="1600" dirty="0">
                <a:latin typeface="Palatino"/>
              </a:rPr>
              <a:t>) </a:t>
            </a:r>
          </a:p>
          <a:p>
            <a:r>
              <a:rPr lang="nl-NL" sz="1600" dirty="0">
                <a:latin typeface="Palatino"/>
              </a:rPr>
              <a:t>“</a:t>
            </a:r>
            <a:r>
              <a:rPr lang="nl-NL" sz="1600" b="1" dirty="0">
                <a:latin typeface="Palatino"/>
              </a:rPr>
              <a:t>Team-Survey</a:t>
            </a:r>
            <a:r>
              <a:rPr lang="nl-NL" sz="1600" dirty="0">
                <a:latin typeface="Palatino"/>
              </a:rPr>
              <a:t>”: engagement team </a:t>
            </a:r>
            <a:r>
              <a:rPr lang="nl-NL" sz="1600" dirty="0">
                <a:solidFill>
                  <a:srgbClr val="CC0000"/>
                </a:solidFill>
                <a:latin typeface="Palatino"/>
              </a:rPr>
              <a:t>members</a:t>
            </a:r>
            <a:r>
              <a:rPr lang="nl-NL" sz="1600" dirty="0">
                <a:latin typeface="Palatino"/>
              </a:rPr>
              <a:t> </a:t>
            </a:r>
            <a:r>
              <a:rPr lang="nl-NL" sz="1600" dirty="0" err="1">
                <a:latin typeface="Palatino"/>
              </a:rPr>
              <a:t>assess</a:t>
            </a:r>
            <a:r>
              <a:rPr lang="nl-NL" sz="1600" dirty="0">
                <a:latin typeface="Palatino"/>
              </a:rPr>
              <a:t> the team </a:t>
            </a:r>
            <a:r>
              <a:rPr lang="nl-NL" sz="1600" dirty="0" err="1">
                <a:latin typeface="Palatino"/>
              </a:rPr>
              <a:t>climate</a:t>
            </a:r>
            <a:r>
              <a:rPr lang="nl-NL" sz="1600" dirty="0">
                <a:latin typeface="Palatino"/>
              </a:rPr>
              <a:t> (1,287 responses for 380 </a:t>
            </a:r>
            <a:r>
              <a:rPr lang="nl-NL" sz="1600" dirty="0" err="1">
                <a:latin typeface="Palatino"/>
              </a:rPr>
              <a:t>engagements</a:t>
            </a:r>
            <a:r>
              <a:rPr lang="nl-NL" sz="1600" dirty="0">
                <a:latin typeface="Palatino"/>
              </a:rPr>
              <a:t>)</a:t>
            </a:r>
          </a:p>
          <a:p>
            <a:pPr marL="0" indent="0">
              <a:buNone/>
            </a:pPr>
            <a:endParaRPr lang="nl-NL" sz="1600" dirty="0">
              <a:latin typeface="Palatino"/>
              <a:sym typeface="Wingdings" panose="05000000000000000000" pitchFamily="2" charset="2"/>
            </a:endParaRPr>
          </a:p>
          <a:p>
            <a:endParaRPr lang="nl-NL" sz="1600" dirty="0">
              <a:latin typeface="Palatino"/>
            </a:endParaRPr>
          </a:p>
          <a:p>
            <a:pPr marL="457200" lvl="1" indent="0">
              <a:buNone/>
            </a:pPr>
            <a:endParaRPr lang="nl-NL" sz="1600" dirty="0">
              <a:latin typeface="Palatino"/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sz="1600" dirty="0">
              <a:latin typeface="Palatino"/>
            </a:endParaRPr>
          </a:p>
          <a:p>
            <a:endParaRPr lang="en-US" sz="1600" dirty="0">
              <a:latin typeface="Palatin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0ED6D-A2E5-B4A9-0F1E-51F5BDAF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6356351"/>
            <a:ext cx="635000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333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60609-FD4F-B14C-B411-0C476339EDE7}" type="slidenum">
              <a:rPr lang="en-US" sz="1100" smtClean="0">
                <a:latin typeface="Palatino"/>
              </a:rPr>
              <a:pPr/>
              <a:t>6</a:t>
            </a:fld>
            <a:endParaRPr lang="en-US" sz="1100">
              <a:latin typeface="Palatino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43B3D38-EC02-3581-BBFC-01032A7A38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98500"/>
              </p:ext>
            </p:extLst>
          </p:nvPr>
        </p:nvGraphicFramePr>
        <p:xfrm>
          <a:off x="1303693" y="2964090"/>
          <a:ext cx="9400819" cy="104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37FCF76-722D-9BF2-CB30-A2251F8D46A4}"/>
              </a:ext>
            </a:extLst>
          </p:cNvPr>
          <p:cNvSpPr/>
          <p:nvPr/>
        </p:nvSpPr>
        <p:spPr>
          <a:xfrm>
            <a:off x="1507245" y="5505166"/>
            <a:ext cx="9701323" cy="857002"/>
          </a:xfrm>
          <a:prstGeom prst="rect">
            <a:avLst/>
          </a:prstGeom>
          <a:solidFill>
            <a:srgbClr val="DADCD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61830"/>
                </a:solidFill>
                <a:latin typeface="Palatino"/>
                <a:sym typeface="Wingdings" panose="05000000000000000000" pitchFamily="2" charset="2"/>
              </a:rPr>
              <a:t>Final Sample of up to 127 complete matched audit engagement teams </a:t>
            </a:r>
            <a:br>
              <a:rPr lang="en-US" sz="1600" b="1" dirty="0">
                <a:solidFill>
                  <a:srgbClr val="061830"/>
                </a:solidFill>
                <a:latin typeface="Palatino"/>
                <a:sym typeface="Wingdings" panose="05000000000000000000" pitchFamily="2" charset="2"/>
              </a:rPr>
            </a:br>
            <a:r>
              <a:rPr lang="en-US" sz="1200" dirty="0">
                <a:solidFill>
                  <a:srgbClr val="061830"/>
                </a:solidFill>
                <a:latin typeface="Palatino"/>
                <a:sym typeface="Wingdings" panose="05000000000000000000" pitchFamily="2" charset="2"/>
              </a:rPr>
              <a:t>(e.g., at least 3 observer ratings of leaders &amp; follower ratings of team climate, internal firm data available).</a:t>
            </a:r>
            <a:endParaRPr lang="nl-NL" sz="1200" dirty="0">
              <a:solidFill>
                <a:srgbClr val="061830"/>
              </a:solidFill>
              <a:latin typeface="Palatino"/>
              <a:sym typeface="Wingdings" panose="05000000000000000000" pitchFamily="2" charset="2"/>
            </a:endParaRPr>
          </a:p>
        </p:txBody>
      </p:sp>
      <p:sp>
        <p:nvSpPr>
          <p:cNvPr id="7" name="Arrow: Right 13">
            <a:extLst>
              <a:ext uri="{FF2B5EF4-FFF2-40B4-BE49-F238E27FC236}">
                <a16:creationId xmlns:a16="http://schemas.microsoft.com/office/drawing/2014/main" id="{2CEC6DE9-65B0-D9E1-870E-24A4D1030330}"/>
              </a:ext>
            </a:extLst>
          </p:cNvPr>
          <p:cNvSpPr/>
          <p:nvPr/>
        </p:nvSpPr>
        <p:spPr>
          <a:xfrm>
            <a:off x="695431" y="5734217"/>
            <a:ext cx="497090" cy="398899"/>
          </a:xfrm>
          <a:prstGeom prst="rightArrow">
            <a:avLst/>
          </a:prstGeom>
          <a:solidFill>
            <a:srgbClr val="CC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sz="140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058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344AD-F740-8BDC-E0C0-EF7E8459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/>
              </a:rPr>
              <a:t>Results and Findings (RQ1)*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A9BAD-AEBF-C05A-4FBB-C4CC4349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6356351"/>
            <a:ext cx="635000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333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60609-FD4F-B14C-B411-0C476339EDE7}" type="slidenum">
              <a:rPr lang="en-US" smtClean="0">
                <a:latin typeface="Palatino"/>
              </a:rPr>
              <a:pPr/>
              <a:t>7</a:t>
            </a:fld>
            <a:endParaRPr lang="en-US">
              <a:latin typeface="Palatino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B9C4BE-781F-8BB4-C03A-7C93678506DD}"/>
              </a:ext>
            </a:extLst>
          </p:cNvPr>
          <p:cNvGrpSpPr/>
          <p:nvPr/>
        </p:nvGrpSpPr>
        <p:grpSpPr>
          <a:xfrm>
            <a:off x="694914" y="2204864"/>
            <a:ext cx="10117882" cy="1172640"/>
            <a:chOff x="1661223" y="1940063"/>
            <a:chExt cx="10117882" cy="11726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9C43902-7820-EC46-07F4-B89582D949B4}"/>
                </a:ext>
              </a:extLst>
            </p:cNvPr>
            <p:cNvSpPr/>
            <p:nvPr/>
          </p:nvSpPr>
          <p:spPr>
            <a:xfrm>
              <a:off x="1953047" y="2255701"/>
              <a:ext cx="9826058" cy="8570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2000" i="1" dirty="0">
                  <a:solidFill>
                    <a:srgbClr val="061830"/>
                  </a:solidFill>
                  <a:latin typeface="Palatino"/>
                  <a:sym typeface="Wingdings" panose="05000000000000000000" pitchFamily="2" charset="2"/>
                </a:rPr>
                <a:t> Leadership </a:t>
              </a:r>
              <a:r>
                <a:rPr lang="nl-NL" sz="2000" i="1" dirty="0" err="1">
                  <a:solidFill>
                    <a:srgbClr val="CC0000"/>
                  </a:solidFill>
                  <a:latin typeface="Palatino"/>
                  <a:sym typeface="Wingdings" panose="05000000000000000000" pitchFamily="2" charset="2"/>
                </a:rPr>
                <a:t>styles</a:t>
              </a:r>
              <a:r>
                <a:rPr lang="nl-NL" sz="2000" i="1" dirty="0">
                  <a:solidFill>
                    <a:srgbClr val="061830"/>
                  </a:solidFill>
                  <a:latin typeface="Palatino"/>
                  <a:sym typeface="Wingdings" panose="05000000000000000000" pitchFamily="2" charset="2"/>
                </a:rPr>
                <a:t> </a:t>
              </a:r>
              <a:r>
                <a:rPr lang="nl-NL" sz="2000" i="1" dirty="0" err="1">
                  <a:solidFill>
                    <a:srgbClr val="061830"/>
                  </a:solidFill>
                  <a:latin typeface="Palatino"/>
                  <a:sym typeface="Wingdings" panose="05000000000000000000" pitchFamily="2" charset="2"/>
                </a:rPr>
                <a:t>that</a:t>
              </a:r>
              <a:r>
                <a:rPr lang="nl-NL" sz="2000" i="1" dirty="0">
                  <a:solidFill>
                    <a:srgbClr val="061830"/>
                  </a:solidFill>
                  <a:latin typeface="Palatino"/>
                  <a:sym typeface="Wingdings" panose="05000000000000000000" pitchFamily="2" charset="2"/>
                </a:rPr>
                <a:t> teams </a:t>
              </a:r>
              <a:r>
                <a:rPr lang="nl-NL" sz="2000" i="1" dirty="0" err="1">
                  <a:solidFill>
                    <a:srgbClr val="061830"/>
                  </a:solidFill>
                  <a:latin typeface="Palatino"/>
                  <a:sym typeface="Wingdings" panose="05000000000000000000" pitchFamily="2" charset="2"/>
                </a:rPr>
                <a:t>need</a:t>
              </a:r>
              <a:r>
                <a:rPr lang="nl-NL" sz="2000" i="1" dirty="0">
                  <a:solidFill>
                    <a:srgbClr val="061830"/>
                  </a:solidFill>
                  <a:latin typeface="Palatino"/>
                  <a:sym typeface="Wingdings" panose="05000000000000000000" pitchFamily="2" charset="2"/>
                </a:rPr>
                <a:t> </a:t>
              </a:r>
              <a:r>
                <a:rPr lang="nl-NL" sz="2000" i="1" dirty="0" err="1">
                  <a:solidFill>
                    <a:srgbClr val="061830"/>
                  </a:solidFill>
                  <a:latin typeface="Palatino"/>
                  <a:sym typeface="Wingdings" panose="05000000000000000000" pitchFamily="2" charset="2"/>
                </a:rPr>
                <a:t>to</a:t>
              </a:r>
              <a:r>
                <a:rPr lang="nl-NL" sz="2000" i="1" dirty="0">
                  <a:solidFill>
                    <a:srgbClr val="061830"/>
                  </a:solidFill>
                  <a:latin typeface="Palatino"/>
                  <a:sym typeface="Wingdings" panose="05000000000000000000" pitchFamily="2" charset="2"/>
                </a:rPr>
                <a:t> </a:t>
              </a:r>
              <a:r>
                <a:rPr lang="nl-NL" sz="2000" i="1" dirty="0" err="1">
                  <a:solidFill>
                    <a:srgbClr val="061830"/>
                  </a:solidFill>
                  <a:latin typeface="Palatino"/>
                  <a:sym typeface="Wingdings" panose="05000000000000000000" pitchFamily="2" charset="2"/>
                </a:rPr>
                <a:t>function</a:t>
              </a:r>
              <a:r>
                <a:rPr lang="nl-NL" sz="2000" i="1" dirty="0">
                  <a:solidFill>
                    <a:srgbClr val="061830"/>
                  </a:solidFill>
                  <a:latin typeface="Palatino"/>
                  <a:sym typeface="Wingdings" panose="05000000000000000000" pitchFamily="2" charset="2"/>
                </a:rPr>
                <a:t> well: </a:t>
              </a:r>
              <a:r>
                <a:rPr lang="nl-NL" sz="2000" i="1" dirty="0" err="1">
                  <a:solidFill>
                    <a:srgbClr val="CC0000"/>
                  </a:solidFill>
                  <a:latin typeface="Palatino"/>
                  <a:sym typeface="Wingdings" panose="05000000000000000000" pitchFamily="2" charset="2"/>
                </a:rPr>
                <a:t>Task</a:t>
              </a:r>
              <a:r>
                <a:rPr lang="nl-NL" sz="2000" i="1" dirty="0">
                  <a:solidFill>
                    <a:srgbClr val="061830"/>
                  </a:solidFill>
                  <a:latin typeface="Palatino"/>
                  <a:sym typeface="Wingdings" panose="05000000000000000000" pitchFamily="2" charset="2"/>
                </a:rPr>
                <a:t> </a:t>
              </a:r>
              <a:r>
                <a:rPr lang="nl-NL" sz="2000" i="1" dirty="0" err="1">
                  <a:solidFill>
                    <a:srgbClr val="061830"/>
                  </a:solidFill>
                  <a:latin typeface="Palatino"/>
                  <a:sym typeface="Wingdings" panose="05000000000000000000" pitchFamily="2" charset="2"/>
                </a:rPr>
                <a:t>and</a:t>
              </a:r>
              <a:r>
                <a:rPr lang="nl-NL" sz="2000" i="1" dirty="0">
                  <a:solidFill>
                    <a:srgbClr val="061830"/>
                  </a:solidFill>
                  <a:latin typeface="Palatino"/>
                  <a:sym typeface="Wingdings" panose="05000000000000000000" pitchFamily="2" charset="2"/>
                </a:rPr>
                <a:t> </a:t>
              </a:r>
              <a:r>
                <a:rPr lang="nl-NL" sz="2000" i="1" dirty="0">
                  <a:solidFill>
                    <a:srgbClr val="CC0000"/>
                  </a:solidFill>
                  <a:latin typeface="Palatino"/>
                  <a:sym typeface="Wingdings" panose="05000000000000000000" pitchFamily="2" charset="2"/>
                </a:rPr>
                <a:t>Team</a:t>
              </a:r>
              <a:r>
                <a:rPr lang="nl-NL" sz="2000" i="1" dirty="0">
                  <a:solidFill>
                    <a:srgbClr val="061830"/>
                  </a:solidFill>
                  <a:latin typeface="Palatino"/>
                  <a:sym typeface="Wingdings" panose="05000000000000000000" pitchFamily="2" charset="2"/>
                </a:rPr>
                <a:t> </a:t>
              </a:r>
              <a:r>
                <a:rPr lang="nl-NL" sz="2000" i="1" dirty="0" err="1">
                  <a:solidFill>
                    <a:srgbClr val="061830"/>
                  </a:solidFill>
                  <a:latin typeface="Palatino"/>
                  <a:sym typeface="Wingdings" panose="05000000000000000000" pitchFamily="2" charset="2"/>
                </a:rPr>
                <a:t>focused</a:t>
              </a:r>
              <a:r>
                <a:rPr lang="nl-NL" sz="2000" i="1" dirty="0">
                  <a:solidFill>
                    <a:srgbClr val="061830"/>
                  </a:solidFill>
                  <a:latin typeface="Palatino"/>
                  <a:sym typeface="Wingdings" panose="05000000000000000000" pitchFamily="2" charset="2"/>
                </a:rPr>
                <a:t>. </a:t>
              </a:r>
              <a:endParaRPr lang="en-US" sz="2000" i="1" dirty="0">
                <a:solidFill>
                  <a:srgbClr val="021C3D"/>
                </a:solidFill>
                <a:latin typeface="Palatino"/>
                <a:ea typeface="Helvetica Light" charset="0"/>
                <a:cs typeface="Helvetica Light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1B55BD0-A5B4-F0FF-72F3-74ADAE5832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223" y="1940063"/>
              <a:ext cx="561153" cy="572400"/>
            </a:xfrm>
            <a:prstGeom prst="ellipse">
              <a:avLst/>
            </a:prstGeom>
            <a:solidFill>
              <a:srgbClr val="5482AB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Palatino"/>
                  <a:ea typeface="Helvetica Light" charset="0"/>
                  <a:cs typeface="Helvetica Light" charset="0"/>
                </a:rPr>
                <a:t>1.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6ABBD9F-03E9-0367-6FB1-49C2753749BF}"/>
              </a:ext>
            </a:extLst>
          </p:cNvPr>
          <p:cNvSpPr/>
          <p:nvPr/>
        </p:nvSpPr>
        <p:spPr>
          <a:xfrm>
            <a:off x="972598" y="3765456"/>
            <a:ext cx="9826058" cy="20414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rgbClr val="061830"/>
                </a:solidFill>
                <a:latin typeface="Palatino"/>
              </a:rPr>
              <a:t>What are the effects of </a:t>
            </a:r>
            <a:r>
              <a:rPr lang="en-US" sz="2000" i="1" dirty="0">
                <a:solidFill>
                  <a:srgbClr val="CC0000"/>
                </a:solidFill>
                <a:latin typeface="Palatino"/>
              </a:rPr>
              <a:t>dual</a:t>
            </a:r>
            <a:r>
              <a:rPr lang="en-US" sz="2000" i="1" dirty="0">
                <a:solidFill>
                  <a:srgbClr val="061830"/>
                </a:solidFill>
                <a:latin typeface="Palatino"/>
              </a:rPr>
              <a:t> Partner AND Manager leadership styles of </a:t>
            </a:r>
            <a:br>
              <a:rPr lang="en-US" sz="2000" i="1" dirty="0">
                <a:solidFill>
                  <a:srgbClr val="061830"/>
                </a:solidFill>
                <a:latin typeface="Palatino"/>
              </a:rPr>
            </a:br>
            <a:r>
              <a:rPr lang="en-US" sz="2000" i="1" dirty="0">
                <a:solidFill>
                  <a:srgbClr val="061830"/>
                </a:solidFill>
                <a:latin typeface="Palatino"/>
              </a:rPr>
              <a:t>“</a:t>
            </a:r>
            <a:r>
              <a:rPr lang="en-US" sz="2000" i="1" dirty="0">
                <a:solidFill>
                  <a:srgbClr val="CC0000"/>
                </a:solidFill>
                <a:latin typeface="Palatino"/>
              </a:rPr>
              <a:t>Initiating Structure</a:t>
            </a:r>
            <a:r>
              <a:rPr lang="en-US" sz="2000" i="1" dirty="0">
                <a:solidFill>
                  <a:srgbClr val="061830"/>
                </a:solidFill>
                <a:latin typeface="Palatino"/>
              </a:rPr>
              <a:t>” (Task) and “</a:t>
            </a:r>
            <a:r>
              <a:rPr lang="en-US" sz="2000" i="1" dirty="0">
                <a:solidFill>
                  <a:srgbClr val="CC0000"/>
                </a:solidFill>
                <a:latin typeface="Palatino"/>
              </a:rPr>
              <a:t>Individualized Consideration</a:t>
            </a:r>
            <a:r>
              <a:rPr lang="en-US" sz="2000" i="1" dirty="0">
                <a:solidFill>
                  <a:srgbClr val="061830"/>
                </a:solidFill>
                <a:latin typeface="Palatino"/>
              </a:rPr>
              <a:t>” (Team)… </a:t>
            </a:r>
          </a:p>
          <a:p>
            <a:pPr algn="ctr"/>
            <a:r>
              <a:rPr lang="en-US" sz="2000" i="1" dirty="0">
                <a:solidFill>
                  <a:srgbClr val="061830"/>
                </a:solidFill>
                <a:latin typeface="Palatino"/>
              </a:rPr>
              <a:t>…on “</a:t>
            </a:r>
            <a:r>
              <a:rPr lang="en-US" sz="2000" i="1" dirty="0">
                <a:solidFill>
                  <a:srgbClr val="CC0000"/>
                </a:solidFill>
                <a:latin typeface="Palatino"/>
              </a:rPr>
              <a:t>Team Efficacy</a:t>
            </a:r>
            <a:r>
              <a:rPr lang="en-US" sz="2000" i="1" dirty="0">
                <a:solidFill>
                  <a:srgbClr val="061830"/>
                </a:solidFill>
                <a:latin typeface="Palatino"/>
              </a:rPr>
              <a:t>” (Climate)… </a:t>
            </a:r>
          </a:p>
          <a:p>
            <a:pPr algn="ctr"/>
            <a:r>
              <a:rPr lang="en-US" sz="2000" i="1" dirty="0">
                <a:solidFill>
                  <a:srgbClr val="061830"/>
                </a:solidFill>
                <a:latin typeface="Palatino"/>
              </a:rPr>
              <a:t>…and, ultimately, on “Team Performance” and “Team Viability”?</a:t>
            </a:r>
            <a:endParaRPr lang="en-NL" sz="2000" i="1" dirty="0">
              <a:solidFill>
                <a:srgbClr val="061830"/>
              </a:solidFill>
              <a:latin typeface="Palatino"/>
            </a:endParaRPr>
          </a:p>
          <a:p>
            <a:r>
              <a:rPr lang="nl-NL" sz="2000" i="1" dirty="0">
                <a:solidFill>
                  <a:srgbClr val="061830"/>
                </a:solidFill>
                <a:latin typeface="Palatino"/>
                <a:sym typeface="Wingdings" panose="05000000000000000000" pitchFamily="2" charset="2"/>
              </a:rPr>
              <a:t> </a:t>
            </a:r>
            <a:endParaRPr lang="en-US" sz="2000" i="1" dirty="0">
              <a:solidFill>
                <a:srgbClr val="061830"/>
              </a:solidFill>
              <a:latin typeface="Palatino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145755-B77C-4594-85DF-6743165C8BC3}"/>
              </a:ext>
            </a:extLst>
          </p:cNvPr>
          <p:cNvSpPr txBox="1"/>
          <p:nvPr/>
        </p:nvSpPr>
        <p:spPr>
          <a:xfrm>
            <a:off x="767408" y="6121948"/>
            <a:ext cx="11156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latin typeface="Palatino"/>
              </a:rPr>
              <a:t>* </a:t>
            </a:r>
            <a:r>
              <a:rPr lang="en-US" sz="1400" i="1" dirty="0">
                <a:latin typeface="Palatino"/>
              </a:rPr>
              <a:t>Barrick, M.R., Bik, O.P.G., Francis, J.R., Kirkman, B.L., Pieper, L., and </a:t>
            </a:r>
            <a:r>
              <a:rPr lang="en-US" sz="1400" i="1" dirty="0" err="1">
                <a:latin typeface="Palatino"/>
              </a:rPr>
              <a:t>Vanstraelen</a:t>
            </a:r>
            <a:r>
              <a:rPr lang="en-US" sz="1400" i="1" dirty="0">
                <a:latin typeface="Palatino"/>
              </a:rPr>
              <a:t>, A. (2023) It Takes Two to Make a Team Go Right: The Impact of Dual Team Leader Consideration and Initiating Structure Behaviors on Team Efficacy, Performance, and Viability. Working paper.</a:t>
            </a:r>
            <a:endParaRPr lang="nl-NL" sz="1400" i="1" dirty="0">
              <a:latin typeface="Palatino"/>
            </a:endParaRPr>
          </a:p>
          <a:p>
            <a:endParaRPr lang="nl-NL" sz="1400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2677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2E21-2589-101D-6964-519A2764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228246"/>
            <a:ext cx="12187767" cy="792163"/>
          </a:xfrm>
        </p:spPr>
        <p:txBody>
          <a:bodyPr wrap="square" anchor="ctr">
            <a:normAutofit/>
          </a:bodyPr>
          <a:lstStyle/>
          <a:p>
            <a:r>
              <a:rPr lang="nl-NL" sz="4200" dirty="0" err="1">
                <a:latin typeface="Palatino"/>
              </a:rPr>
              <a:t>Initiating</a:t>
            </a:r>
            <a:r>
              <a:rPr lang="nl-NL" sz="4200" dirty="0">
                <a:latin typeface="Palatino"/>
              </a:rPr>
              <a:t> </a:t>
            </a:r>
            <a:r>
              <a:rPr lang="nl-NL" sz="4200" dirty="0" err="1">
                <a:latin typeface="Palatino"/>
              </a:rPr>
              <a:t>Structure</a:t>
            </a:r>
            <a:r>
              <a:rPr lang="nl-NL" sz="4200" dirty="0">
                <a:latin typeface="Palatino"/>
              </a:rPr>
              <a:t> &amp; </a:t>
            </a:r>
            <a:r>
              <a:rPr lang="nl-NL" sz="4200" dirty="0" err="1">
                <a:latin typeface="Palatino"/>
              </a:rPr>
              <a:t>Consideration</a:t>
            </a:r>
            <a:endParaRPr lang="nl-NL" sz="4200" dirty="0">
              <a:latin typeface="Palatin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9A699-F463-DCC0-1E7E-521414D9264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825824" y="3428999"/>
            <a:ext cx="9166720" cy="3119439"/>
          </a:xfrm>
        </p:spPr>
        <p:txBody>
          <a:bodyPr wrap="square" anchor="t">
            <a:normAutofit fontScale="77500" lnSpcReduction="20000"/>
          </a:bodyPr>
          <a:lstStyle/>
          <a:p>
            <a:r>
              <a:rPr lang="en-US" sz="2100" b="1" dirty="0">
                <a:solidFill>
                  <a:srgbClr val="CC0000"/>
                </a:solidFill>
                <a:latin typeface="Palatino"/>
              </a:rPr>
              <a:t>Initiating Structure</a:t>
            </a:r>
            <a:r>
              <a:rPr lang="en-US" sz="2100" b="1" dirty="0">
                <a:latin typeface="Palatino"/>
              </a:rPr>
              <a:t> (Task Work)</a:t>
            </a:r>
            <a:r>
              <a:rPr lang="en-US" sz="2100" dirty="0">
                <a:latin typeface="Palatino"/>
              </a:rPr>
              <a:t>: </a:t>
            </a:r>
            <a:r>
              <a:rPr lang="en-US" sz="2400" kern="100" dirty="0">
                <a:solidFill>
                  <a:srgbClr val="202122"/>
                </a:solidFill>
                <a:latin typeface="Palatino"/>
                <a:ea typeface="DengXian" panose="02010600030101010101" pitchFamily="2" charset="-122"/>
                <a:cs typeface="Times New Roman" panose="02020603050405020304" pitchFamily="18" charset="0"/>
              </a:rPr>
              <a:t>describes how a leader assigns group member roles and channels of communication, initiates action, defines how tasks are to be accomplished by the team and the time-line for doing so.</a:t>
            </a:r>
          </a:p>
          <a:p>
            <a:pPr lvl="1"/>
            <a:r>
              <a:rPr lang="en-US" sz="2400" kern="100" dirty="0">
                <a:solidFill>
                  <a:srgbClr val="202122"/>
                </a:solidFill>
                <a:latin typeface="Palatino"/>
                <a:ea typeface="DengXian" panose="02010600030101010101" pitchFamily="2" charset="-122"/>
                <a:cs typeface="Times New Roman" panose="02020603050405020304" pitchFamily="18" charset="0"/>
              </a:rPr>
              <a:t>This leadership style is </a:t>
            </a:r>
            <a:r>
              <a:rPr lang="en-US" sz="2400" b="1" kern="100" dirty="0">
                <a:solidFill>
                  <a:srgbClr val="CC0000"/>
                </a:solidFill>
                <a:latin typeface="Palatino"/>
                <a:ea typeface="DengXian" panose="02010600030101010101" pitchFamily="2" charset="-122"/>
                <a:cs typeface="Times New Roman" panose="02020603050405020304" pitchFamily="18" charset="0"/>
              </a:rPr>
              <a:t>task-oriented</a:t>
            </a:r>
            <a:r>
              <a:rPr lang="en-US" sz="2400" kern="100" dirty="0">
                <a:solidFill>
                  <a:srgbClr val="202122"/>
                </a:solidFill>
                <a:latin typeface="Palatino"/>
                <a:ea typeface="DengXian" panose="02010600030101010101" pitchFamily="2" charset="-122"/>
                <a:cs typeface="Times New Roman" panose="02020603050405020304" pitchFamily="18" charset="0"/>
              </a:rPr>
              <a:t>, getting the job done.</a:t>
            </a:r>
            <a:endParaRPr lang="en-US" sz="2100" dirty="0">
              <a:latin typeface="Palatino"/>
            </a:endParaRPr>
          </a:p>
          <a:p>
            <a:endParaRPr lang="en-US" sz="2100" dirty="0">
              <a:latin typeface="Palatino"/>
            </a:endParaRPr>
          </a:p>
          <a:p>
            <a:r>
              <a:rPr lang="en-US" sz="2100" b="1" dirty="0">
                <a:solidFill>
                  <a:srgbClr val="CC0000"/>
                </a:solidFill>
                <a:latin typeface="Palatino"/>
              </a:rPr>
              <a:t>Individualized Consideration </a:t>
            </a:r>
            <a:r>
              <a:rPr lang="en-US" sz="2100" b="1" dirty="0">
                <a:latin typeface="Palatino"/>
              </a:rPr>
              <a:t>(Team-Work)</a:t>
            </a:r>
            <a:r>
              <a:rPr lang="en-US" sz="2100" dirty="0">
                <a:latin typeface="Palatino"/>
              </a:rPr>
              <a:t>: describes t</a:t>
            </a:r>
            <a:r>
              <a:rPr lang="en-US" sz="2400" kern="100" dirty="0">
                <a:solidFill>
                  <a:srgbClr val="202122"/>
                </a:solidFill>
                <a:latin typeface="Palatino"/>
                <a:ea typeface="DengXian" panose="02010600030101010101" pitchFamily="2" charset="-122"/>
                <a:cs typeface="Times New Roman" panose="02020603050405020304" pitchFamily="18" charset="0"/>
              </a:rPr>
              <a:t>he extent to which a leader exhibits concern for the welfare of team members – oriented towards interpersonal relationships: building mutual trust &amp; team confidence.</a:t>
            </a:r>
          </a:p>
          <a:p>
            <a:pPr lvl="1"/>
            <a:r>
              <a:rPr lang="en-US" sz="2400" kern="100" dirty="0">
                <a:solidFill>
                  <a:srgbClr val="202122"/>
                </a:solidFill>
                <a:latin typeface="Palatino"/>
                <a:ea typeface="DengXian" panose="02010600030101010101" pitchFamily="2" charset="-122"/>
                <a:cs typeface="Times New Roman" panose="02020603050405020304" pitchFamily="18" charset="0"/>
              </a:rPr>
              <a:t>This leadership style is </a:t>
            </a:r>
            <a:r>
              <a:rPr lang="en-US" sz="2400" b="1" kern="100" dirty="0">
                <a:solidFill>
                  <a:srgbClr val="CC0000"/>
                </a:solidFill>
                <a:latin typeface="Palatino"/>
                <a:ea typeface="DengXian" panose="02010600030101010101" pitchFamily="2" charset="-122"/>
                <a:cs typeface="Times New Roman" panose="02020603050405020304" pitchFamily="18" charset="0"/>
              </a:rPr>
              <a:t>people-oriented</a:t>
            </a:r>
            <a:r>
              <a:rPr lang="en-US" sz="2400" kern="100" dirty="0">
                <a:solidFill>
                  <a:srgbClr val="202122"/>
                </a:solidFill>
                <a:latin typeface="Palatino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100" dirty="0">
              <a:latin typeface="Palatino"/>
            </a:endParaRPr>
          </a:p>
          <a:p>
            <a:pPr lvl="1"/>
            <a:endParaRPr lang="nl-NL" sz="2100" dirty="0">
              <a:latin typeface="Palatino"/>
              <a:ea typeface="+mn-ea"/>
            </a:endParaRPr>
          </a:p>
        </p:txBody>
      </p:sp>
      <p:pic>
        <p:nvPicPr>
          <p:cNvPr id="9" name="Content Placeholder 8" descr="Boardroom with solid fill">
            <a:extLst>
              <a:ext uri="{FF2B5EF4-FFF2-40B4-BE49-F238E27FC236}">
                <a16:creationId xmlns:a16="http://schemas.microsoft.com/office/drawing/2014/main" id="{D31BDB0E-9873-6929-644E-7A70583CFC8A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400" y="4962872"/>
            <a:ext cx="1130424" cy="1130424"/>
          </a:xfrm>
        </p:spPr>
      </p:pic>
      <p:pic>
        <p:nvPicPr>
          <p:cNvPr id="11" name="Graphic 10" descr="Clipboard Partially Checked with solid fill">
            <a:extLst>
              <a:ext uri="{FF2B5EF4-FFF2-40B4-BE49-F238E27FC236}">
                <a16:creationId xmlns:a16="http://schemas.microsoft.com/office/drawing/2014/main" id="{2CEAAC2D-A779-EAA3-CF5B-A2CED0DA3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408" y="3501008"/>
            <a:ext cx="914400" cy="9144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3B34411-1CFC-9A28-8A3F-D106648985AA}"/>
              </a:ext>
            </a:extLst>
          </p:cNvPr>
          <p:cNvSpPr txBox="1">
            <a:spLocks/>
          </p:cNvSpPr>
          <p:nvPr/>
        </p:nvSpPr>
        <p:spPr bwMode="auto">
          <a:xfrm>
            <a:off x="1" y="2155666"/>
            <a:ext cx="12187767" cy="127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25400" rIns="270000" bIns="25400" numCol="1" anchor="t" anchorCtr="0" compatLnSpc="1">
            <a:prstTxWarp prst="textNoShape">
              <a:avLst/>
            </a:prstTxWarp>
            <a:normAutofit/>
          </a:bodyPr>
          <a:lstStyle>
            <a:lvl1pPr marL="249238" indent="-249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›"/>
              <a:defRPr sz="188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50825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§"/>
              <a:defRPr sz="1880">
                <a:solidFill>
                  <a:schemeClr val="tx1"/>
                </a:solidFill>
                <a:latin typeface="+mn-lt"/>
                <a:cs typeface="+mn-cs"/>
              </a:defRPr>
            </a:lvl2pPr>
            <a:lvl3pPr marL="744538" indent="-242888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Courier New" pitchFamily="49" charset="0"/>
              <a:buChar char="-"/>
              <a:defRPr sz="1880">
                <a:solidFill>
                  <a:schemeClr val="tx1"/>
                </a:solidFill>
                <a:latin typeface="+mn-lt"/>
                <a:cs typeface="+mn-cs"/>
              </a:defRPr>
            </a:lvl3pPr>
            <a:lvl4pPr marL="1009650" indent="-26352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1880">
                <a:solidFill>
                  <a:schemeClr val="tx1"/>
                </a:solidFill>
                <a:latin typeface="+mn-lt"/>
                <a:cs typeface="+mn-cs"/>
              </a:defRPr>
            </a:lvl4pPr>
            <a:lvl5pPr marL="1260475" indent="-249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1880">
                <a:solidFill>
                  <a:schemeClr val="tx1"/>
                </a:solidFill>
                <a:latin typeface="+mn-lt"/>
                <a:cs typeface="+mn-cs"/>
              </a:defRPr>
            </a:lvl5pPr>
            <a:lvl6pPr marL="1717675" indent="-249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6pPr>
            <a:lvl7pPr marL="2174875" indent="-249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7pPr>
            <a:lvl8pPr marL="2632075" indent="-249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8pPr>
            <a:lvl9pPr marL="3089275" indent="-249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2300" kern="0" dirty="0">
              <a:latin typeface="Palatino"/>
            </a:endParaRPr>
          </a:p>
          <a:p>
            <a:pPr marL="0" indent="0">
              <a:buNone/>
            </a:pPr>
            <a:r>
              <a:rPr lang="en-US" sz="2300" kern="0" dirty="0">
                <a:latin typeface="Palatino"/>
              </a:rPr>
              <a:t>Two key leader styles that all teams need are </a:t>
            </a:r>
            <a:r>
              <a:rPr lang="en-US" sz="1400" kern="0" dirty="0">
                <a:latin typeface="Palatino"/>
              </a:rPr>
              <a:t>(Stogdill, 1974; Judge et al., 2004; Burke et al., 2006)</a:t>
            </a:r>
            <a:r>
              <a:rPr lang="en-US" sz="2300" kern="0" dirty="0">
                <a:latin typeface="Palatino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528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2E21-2589-101D-6964-519A2764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592" y="1363504"/>
            <a:ext cx="12187767" cy="792162"/>
          </a:xfrm>
        </p:spPr>
        <p:txBody>
          <a:bodyPr/>
          <a:lstStyle/>
          <a:p>
            <a:r>
              <a:rPr lang="nl-NL" dirty="0"/>
              <a:t>Team </a:t>
            </a:r>
            <a:r>
              <a:rPr lang="nl-NL" dirty="0" err="1"/>
              <a:t>Efficacy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9A699-F463-DCC0-1E7E-521414D92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1562" y="2254135"/>
            <a:ext cx="10649976" cy="2137430"/>
          </a:xfrm>
        </p:spPr>
        <p:txBody>
          <a:bodyPr>
            <a:normAutofit/>
          </a:bodyPr>
          <a:lstStyle/>
          <a:p>
            <a:pPr marL="527362" indent="0">
              <a:buNone/>
            </a:pPr>
            <a:r>
              <a:rPr lang="en-US" b="1" dirty="0"/>
              <a:t>Team Efficacy</a:t>
            </a:r>
            <a:r>
              <a:rPr lang="en-US" dirty="0"/>
              <a:t>: a team’s shared perception of its capacity to successfully perform its tasks which emerges from team member interactions.</a:t>
            </a:r>
            <a:br>
              <a:rPr lang="en-US" dirty="0"/>
            </a:br>
            <a:endParaRPr lang="en-US" dirty="0"/>
          </a:p>
          <a:p>
            <a:r>
              <a:rPr lang="en-US" sz="1800" i="1" dirty="0">
                <a:solidFill>
                  <a:srgbClr val="CC0000"/>
                </a:solidFill>
              </a:rPr>
              <a:t>Particularly relevant for (fluid and episodic) audit teams: </a:t>
            </a:r>
            <a:r>
              <a:rPr lang="en-US" sz="1800" b="1" i="1" dirty="0">
                <a:solidFill>
                  <a:srgbClr val="CC0000"/>
                </a:solidFill>
              </a:rPr>
              <a:t>need to maintain ongoing and immediate collective confidence to perform</a:t>
            </a:r>
            <a:r>
              <a:rPr lang="en-US" sz="1800" i="1" dirty="0">
                <a:solidFill>
                  <a:srgbClr val="CC0000"/>
                </a:solidFill>
              </a:rPr>
              <a:t>.</a:t>
            </a:r>
            <a:endParaRPr lang="nl-NL" sz="1800" i="1" dirty="0">
              <a:solidFill>
                <a:srgbClr val="CC0000"/>
              </a:solidFill>
            </a:endParaRPr>
          </a:p>
        </p:txBody>
      </p:sp>
      <p:pic>
        <p:nvPicPr>
          <p:cNvPr id="5" name="Graphic 4" descr="Cheers with solid fill">
            <a:extLst>
              <a:ext uri="{FF2B5EF4-FFF2-40B4-BE49-F238E27FC236}">
                <a16:creationId xmlns:a16="http://schemas.microsoft.com/office/drawing/2014/main" id="{928CC92F-193A-56EB-95B0-2DEF80329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088" y="2276872"/>
            <a:ext cx="914400" cy="9144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55B8D1-4943-48D2-854F-4C9FF7D0723B}"/>
              </a:ext>
            </a:extLst>
          </p:cNvPr>
          <p:cNvSpPr txBox="1">
            <a:spLocks/>
          </p:cNvSpPr>
          <p:nvPr/>
        </p:nvSpPr>
        <p:spPr bwMode="auto">
          <a:xfrm>
            <a:off x="517299" y="4358456"/>
            <a:ext cx="11010016" cy="35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70000" bIns="45717" numCol="1" anchor="t" anchorCtr="0" compatLnSpc="1">
            <a:prstTxWarp prst="textNoShape">
              <a:avLst/>
            </a:prstTxWarp>
            <a:normAutofit/>
          </a:bodyPr>
          <a:lstStyle>
            <a:lvl1pPr marL="249238" indent="-249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›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50825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+mn-lt"/>
                <a:cs typeface="+mn-cs"/>
              </a:defRPr>
            </a:lvl2pPr>
            <a:lvl3pPr marL="744538" indent="-242888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009650" indent="-26352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4pPr>
            <a:lvl5pPr marL="1260475" indent="-249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5pPr>
            <a:lvl6pPr marL="1717675" indent="-249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6pPr>
            <a:lvl7pPr marL="2174875" indent="-249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7pPr>
            <a:lvl8pPr marL="2632075" indent="-249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8pPr>
            <a:lvl9pPr marL="3089275" indent="-249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50825" lvl="1" indent="0">
              <a:buNone/>
            </a:pPr>
            <a:r>
              <a:rPr lang="en-US" sz="2000" b="1" kern="0" dirty="0">
                <a:latin typeface="Palatino"/>
              </a:rPr>
              <a:t>Team Performance</a:t>
            </a:r>
            <a:r>
              <a:rPr lang="en-US" sz="2000" kern="0" dirty="0">
                <a:latin typeface="Palatino"/>
              </a:rPr>
              <a:t>: team quantity and quality of productivity (</a:t>
            </a:r>
            <a:r>
              <a:rPr lang="en-US" sz="2000" i="1" kern="0" dirty="0">
                <a:latin typeface="Palatino"/>
              </a:rPr>
              <a:t>current</a:t>
            </a:r>
            <a:r>
              <a:rPr lang="en-US" sz="2000" kern="0" dirty="0">
                <a:latin typeface="Palatino"/>
              </a:rPr>
              <a:t> team effectiveness).</a:t>
            </a:r>
          </a:p>
          <a:p>
            <a:pPr lvl="1"/>
            <a:endParaRPr lang="en-US" sz="2000" kern="0" dirty="0">
              <a:latin typeface="Palatino"/>
            </a:endParaRPr>
          </a:p>
          <a:p>
            <a:pPr marL="250825" lvl="1" indent="0">
              <a:buNone/>
            </a:pPr>
            <a:r>
              <a:rPr lang="en-US" sz="2000" b="1" kern="0" dirty="0">
                <a:latin typeface="Palatino"/>
              </a:rPr>
              <a:t>Team Viability</a:t>
            </a:r>
            <a:r>
              <a:rPr lang="en-US" sz="2000" kern="0" dirty="0">
                <a:latin typeface="Palatino"/>
              </a:rPr>
              <a:t>: the capacity of a team to continue working together over time (</a:t>
            </a:r>
            <a:r>
              <a:rPr lang="en-US" sz="2000" i="1" kern="0" dirty="0">
                <a:latin typeface="Palatino"/>
              </a:rPr>
              <a:t>future</a:t>
            </a:r>
            <a:r>
              <a:rPr lang="en-US" sz="2000" kern="0" dirty="0">
                <a:latin typeface="Palatino"/>
              </a:rPr>
              <a:t> team effectiveness). </a:t>
            </a:r>
          </a:p>
          <a:p>
            <a:pPr marL="250825" lvl="1" indent="0">
              <a:buFont typeface="Wingdings" pitchFamily="2" charset="2"/>
              <a:buNone/>
            </a:pPr>
            <a:endParaRPr lang="nl-NL" sz="1200" kern="0" dirty="0">
              <a:latin typeface="Palatino"/>
            </a:endParaRPr>
          </a:p>
        </p:txBody>
      </p:sp>
      <p:pic>
        <p:nvPicPr>
          <p:cNvPr id="7" name="Graphic 6" descr="Inbox Check with solid fill">
            <a:extLst>
              <a:ext uri="{FF2B5EF4-FFF2-40B4-BE49-F238E27FC236}">
                <a16:creationId xmlns:a16="http://schemas.microsoft.com/office/drawing/2014/main" id="{E6FC8370-6421-4310-BB07-F71B57C6AD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384" y="4293096"/>
            <a:ext cx="914400" cy="914400"/>
          </a:xfrm>
          <a:prstGeom prst="rect">
            <a:avLst/>
          </a:prstGeom>
        </p:spPr>
      </p:pic>
      <p:pic>
        <p:nvPicPr>
          <p:cNvPr id="8" name="Graphic 7" descr="Two Hearts with solid fill">
            <a:extLst>
              <a:ext uri="{FF2B5EF4-FFF2-40B4-BE49-F238E27FC236}">
                <a16:creationId xmlns:a16="http://schemas.microsoft.com/office/drawing/2014/main" id="{9D960B97-711D-4077-A420-80E6A614EA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3392" y="55389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9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89">
      <a:dk1>
        <a:srgbClr val="061D41"/>
      </a:dk1>
      <a:lt1>
        <a:srgbClr val="FFFFFF"/>
      </a:lt1>
      <a:dk2>
        <a:srgbClr val="0E2841"/>
      </a:dk2>
      <a:lt2>
        <a:srgbClr val="DCE5EB"/>
      </a:lt2>
      <a:accent1>
        <a:srgbClr val="5482AB"/>
      </a:accent1>
      <a:accent2>
        <a:srgbClr val="B85E5C"/>
      </a:accent2>
      <a:accent3>
        <a:srgbClr val="C8D3EC"/>
      </a:accent3>
      <a:accent4>
        <a:srgbClr val="5382AB"/>
      </a:accent4>
      <a:accent5>
        <a:srgbClr val="BB915C"/>
      </a:accent5>
      <a:accent6>
        <a:srgbClr val="549561"/>
      </a:accent6>
      <a:hlink>
        <a:srgbClr val="0D2841"/>
      </a:hlink>
      <a:folHlink>
        <a:srgbClr val="B85E5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4_Kantoorthema">
  <a:themeElements>
    <a:clrScheme name="Aangepast 89">
      <a:dk1>
        <a:srgbClr val="061D41"/>
      </a:dk1>
      <a:lt1>
        <a:srgbClr val="FFFFFF"/>
      </a:lt1>
      <a:dk2>
        <a:srgbClr val="0E2841"/>
      </a:dk2>
      <a:lt2>
        <a:srgbClr val="DCE5EB"/>
      </a:lt2>
      <a:accent1>
        <a:srgbClr val="5482AB"/>
      </a:accent1>
      <a:accent2>
        <a:srgbClr val="B85E5C"/>
      </a:accent2>
      <a:accent3>
        <a:srgbClr val="C8D3EC"/>
      </a:accent3>
      <a:accent4>
        <a:srgbClr val="5382AB"/>
      </a:accent4>
      <a:accent5>
        <a:srgbClr val="BB915C"/>
      </a:accent5>
      <a:accent6>
        <a:srgbClr val="549561"/>
      </a:accent6>
      <a:hlink>
        <a:srgbClr val="0D2841"/>
      </a:hlink>
      <a:folHlink>
        <a:srgbClr val="B85E5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Kantoorthema">
  <a:themeElements>
    <a:clrScheme name="Aangepast 89">
      <a:dk1>
        <a:srgbClr val="061D41"/>
      </a:dk1>
      <a:lt1>
        <a:srgbClr val="FFFFFF"/>
      </a:lt1>
      <a:dk2>
        <a:srgbClr val="0E2841"/>
      </a:dk2>
      <a:lt2>
        <a:srgbClr val="DCE5EB"/>
      </a:lt2>
      <a:accent1>
        <a:srgbClr val="5482AB"/>
      </a:accent1>
      <a:accent2>
        <a:srgbClr val="B85E5C"/>
      </a:accent2>
      <a:accent3>
        <a:srgbClr val="C8D3EC"/>
      </a:accent3>
      <a:accent4>
        <a:srgbClr val="5382AB"/>
      </a:accent4>
      <a:accent5>
        <a:srgbClr val="BB915C"/>
      </a:accent5>
      <a:accent6>
        <a:srgbClr val="549561"/>
      </a:accent6>
      <a:hlink>
        <a:srgbClr val="0D2841"/>
      </a:hlink>
      <a:folHlink>
        <a:srgbClr val="B85E5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Kantoorthema">
  <a:themeElements>
    <a:clrScheme name="Aangepast 89">
      <a:dk1>
        <a:srgbClr val="061D41"/>
      </a:dk1>
      <a:lt1>
        <a:srgbClr val="FFFFFF"/>
      </a:lt1>
      <a:dk2>
        <a:srgbClr val="0E2841"/>
      </a:dk2>
      <a:lt2>
        <a:srgbClr val="DCE5EB"/>
      </a:lt2>
      <a:accent1>
        <a:srgbClr val="5482AB"/>
      </a:accent1>
      <a:accent2>
        <a:srgbClr val="B85E5C"/>
      </a:accent2>
      <a:accent3>
        <a:srgbClr val="C8D3EC"/>
      </a:accent3>
      <a:accent4>
        <a:srgbClr val="5382AB"/>
      </a:accent4>
      <a:accent5>
        <a:srgbClr val="BB915C"/>
      </a:accent5>
      <a:accent6>
        <a:srgbClr val="549561"/>
      </a:accent6>
      <a:hlink>
        <a:srgbClr val="0D2841"/>
      </a:hlink>
      <a:folHlink>
        <a:srgbClr val="B85E5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Kantoorthema">
  <a:themeElements>
    <a:clrScheme name="Aangepast 89">
      <a:dk1>
        <a:srgbClr val="061D41"/>
      </a:dk1>
      <a:lt1>
        <a:srgbClr val="FFFFFF"/>
      </a:lt1>
      <a:dk2>
        <a:srgbClr val="0E2841"/>
      </a:dk2>
      <a:lt2>
        <a:srgbClr val="DCE5EB"/>
      </a:lt2>
      <a:accent1>
        <a:srgbClr val="5482AB"/>
      </a:accent1>
      <a:accent2>
        <a:srgbClr val="B85E5C"/>
      </a:accent2>
      <a:accent3>
        <a:srgbClr val="C8D3EC"/>
      </a:accent3>
      <a:accent4>
        <a:srgbClr val="5382AB"/>
      </a:accent4>
      <a:accent5>
        <a:srgbClr val="BB915C"/>
      </a:accent5>
      <a:accent6>
        <a:srgbClr val="549561"/>
      </a:accent6>
      <a:hlink>
        <a:srgbClr val="0D2841"/>
      </a:hlink>
      <a:folHlink>
        <a:srgbClr val="B85E5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9B68AD5C6473419016245A4C8F232A" ma:contentTypeVersion="18" ma:contentTypeDescription="Create a new document." ma:contentTypeScope="" ma:versionID="6f634c2dbefcd5dd566a6301a14f9cb1">
  <xsd:schema xmlns:xsd="http://www.w3.org/2001/XMLSchema" xmlns:xs="http://www.w3.org/2001/XMLSchema" xmlns:p="http://schemas.microsoft.com/office/2006/metadata/properties" xmlns:ns2="cfa0b15c-9dbf-4bf3-b9c1-0e971fd491c0" xmlns:ns3="5e32fc3a-fecd-4233-88ba-c24f09b37c26" targetNamespace="http://schemas.microsoft.com/office/2006/metadata/properties" ma:root="true" ma:fieldsID="530d817df6fc99696767a36aea99b893" ns2:_="" ns3:_="">
    <xsd:import namespace="cfa0b15c-9dbf-4bf3-b9c1-0e971fd491c0"/>
    <xsd:import namespace="5e32fc3a-fecd-4233-88ba-c24f09b37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0b15c-9dbf-4bf3-b9c1-0e971fd491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f045da-f286-4f69-b0b3-d1bb40ac4c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2fc3a-fecd-4233-88ba-c24f09b37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e9213a-e89f-49c0-8cc6-a14a314a9171}" ma:internalName="TaxCatchAll" ma:showField="CatchAllData" ma:web="5e32fc3a-fecd-4233-88ba-c24f09b37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a0b15c-9dbf-4bf3-b9c1-0e971fd491c0">
      <Terms xmlns="http://schemas.microsoft.com/office/infopath/2007/PartnerControls"/>
    </lcf76f155ced4ddcb4097134ff3c332f>
    <TaxCatchAll xmlns="5e32fc3a-fecd-4233-88ba-c24f09b37c26" xsi:nil="true"/>
  </documentManagement>
</p:properties>
</file>

<file path=customXml/itemProps1.xml><?xml version="1.0" encoding="utf-8"?>
<ds:datastoreItem xmlns:ds="http://schemas.openxmlformats.org/officeDocument/2006/customXml" ds:itemID="{BDEDACBD-7CC3-46BE-BF1F-A1C1B1CD47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a0b15c-9dbf-4bf3-b9c1-0e971fd491c0"/>
    <ds:schemaRef ds:uri="5e32fc3a-fecd-4233-88ba-c24f09b37c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9BDFC0-F806-4158-8669-02D5CA5406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E0015-2524-4FCA-B21B-B444E9D9D9D0}">
  <ds:schemaRefs>
    <ds:schemaRef ds:uri="cfa0b15c-9dbf-4bf3-b9c1-0e971fd491c0"/>
    <ds:schemaRef ds:uri="http://purl.org/dc/elements/1.1/"/>
    <ds:schemaRef ds:uri="5e32fc3a-fecd-4233-88ba-c24f09b37c26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1917</Words>
  <Application>Microsoft Office PowerPoint</Application>
  <PresentationFormat>Widescreen</PresentationFormat>
  <Paragraphs>224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Aptos</vt:lpstr>
      <vt:lpstr>Arial</vt:lpstr>
      <vt:lpstr>Calibri</vt:lpstr>
      <vt:lpstr>Georgia</vt:lpstr>
      <vt:lpstr>Helvetica</vt:lpstr>
      <vt:lpstr>Helvetica Light</vt:lpstr>
      <vt:lpstr>Palatino</vt:lpstr>
      <vt:lpstr>Times New Roman</vt:lpstr>
      <vt:lpstr>Wingdings</vt:lpstr>
      <vt:lpstr>Kantoorthema</vt:lpstr>
      <vt:lpstr>4_Kantoorthema</vt:lpstr>
      <vt:lpstr>1_Kantoorthema</vt:lpstr>
      <vt:lpstr>2_Kantoorthema</vt:lpstr>
      <vt:lpstr>3_Kantoorthema</vt:lpstr>
      <vt:lpstr>Leadership Behaviors of Partners and Managers and the Effects on Audit Teams </vt:lpstr>
      <vt:lpstr>Research Question in FAR context</vt:lpstr>
      <vt:lpstr>Research Question</vt:lpstr>
      <vt:lpstr>Research Question</vt:lpstr>
      <vt:lpstr>We needed six team leaders…?</vt:lpstr>
      <vt:lpstr>Data gathering</vt:lpstr>
      <vt:lpstr>Results and Findings (RQ1)*</vt:lpstr>
      <vt:lpstr>Initiating Structure &amp; Consideration</vt:lpstr>
      <vt:lpstr>Team Efficacy</vt:lpstr>
      <vt:lpstr>SINGLE LEADER model would look like this:</vt:lpstr>
      <vt:lpstr>But a DUAL LEADER structure looks like this:</vt:lpstr>
      <vt:lpstr>Discussion of results (RQ1)</vt:lpstr>
      <vt:lpstr>“Super Partners” in dual leader structure</vt:lpstr>
      <vt:lpstr>Discussion of results (RQ1)</vt:lpstr>
      <vt:lpstr>“Power of Consideration”</vt:lpstr>
      <vt:lpstr>Contribution to audit quality (RQ1) </vt:lpstr>
      <vt:lpstr>Results and Findings (RQ2)*</vt:lpstr>
      <vt:lpstr>Voice Modeling Behavior</vt:lpstr>
      <vt:lpstr>PowerPoint Presentation</vt:lpstr>
      <vt:lpstr>PowerPoint Presentation</vt:lpstr>
      <vt:lpstr>PowerPoint Presentation</vt:lpstr>
      <vt:lpstr>“Cheating” nullifies all “good” role modeling</vt:lpstr>
      <vt:lpstr>Contribution to audit quality (RQ2) </vt:lpstr>
      <vt:lpstr>Sum: Partner and Manager Leadership Matters</vt:lpstr>
      <vt:lpstr>Contribution to audit quality (in Sum)</vt:lpstr>
      <vt:lpstr>Some next steps</vt:lpstr>
      <vt:lpstr>Q&amp;A – thank you!</vt:lpstr>
      <vt:lpstr>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Nadji van den Broek</dc:creator>
  <cp:lastModifiedBy>Brewer - Pluym, Alexandra</cp:lastModifiedBy>
  <cp:revision>9</cp:revision>
  <dcterms:created xsi:type="dcterms:W3CDTF">2024-06-17T07:06:16Z</dcterms:created>
  <dcterms:modified xsi:type="dcterms:W3CDTF">2024-07-16T10:56:38Z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0x0101000E9B68AD5C6473419016245A4C8F232A</vt:lpwstr>
  </property>
  <property fmtid="{D5CDD505-2E9C-101B-9397-08002B2CF9AE}" pid="3" name="MediaServiceImageTags">
    <vt:lpwstr/>
  </property>
</Properties>
</file>