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9" r:id="rId5"/>
    <p:sldMasterId id="2147483662" r:id="rId6"/>
    <p:sldMasterId id="2147483669" r:id="rId7"/>
    <p:sldMasterId id="2147483676" r:id="rId8"/>
  </p:sldMasterIdLst>
  <p:notesMasterIdLst>
    <p:notesMasterId r:id="rId25"/>
  </p:notesMasterIdLst>
  <p:sldIdLst>
    <p:sldId id="285" r:id="rId9"/>
    <p:sldId id="2147375788" r:id="rId10"/>
    <p:sldId id="2147375794" r:id="rId11"/>
    <p:sldId id="2147375795" r:id="rId12"/>
    <p:sldId id="2147375796" r:id="rId13"/>
    <p:sldId id="2147375789" r:id="rId14"/>
    <p:sldId id="2147375790" r:id="rId15"/>
    <p:sldId id="2147375791" r:id="rId16"/>
    <p:sldId id="2147375799" r:id="rId17"/>
    <p:sldId id="2147375800" r:id="rId18"/>
    <p:sldId id="2147375782" r:id="rId19"/>
    <p:sldId id="2147375801" r:id="rId20"/>
    <p:sldId id="2147375793" r:id="rId21"/>
    <p:sldId id="2147375792" r:id="rId22"/>
    <p:sldId id="2147375797" r:id="rId23"/>
    <p:sldId id="2147375878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AB"/>
    <a:srgbClr val="B85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10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wer - Pluym, Alexandra" userId="a5cff0a7-175c-4c52-bf31-098958d646c9" providerId="ADAL" clId="{D54221E3-5341-43E7-8F25-813FDD7A8FA7}"/>
    <pc:docChg chg="delSld">
      <pc:chgData name="Brewer - Pluym, Alexandra" userId="a5cff0a7-175c-4c52-bf31-098958d646c9" providerId="ADAL" clId="{D54221E3-5341-43E7-8F25-813FDD7A8FA7}" dt="2024-07-16T10:58:35.780" v="1" actId="47"/>
      <pc:docMkLst>
        <pc:docMk/>
      </pc:docMkLst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659106947" sldId="256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760953598" sldId="259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883535254" sldId="260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740777882" sldId="261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98114539" sldId="262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1385470999" sldId="264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30587292" sldId="265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3514209359" sldId="266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4280456279" sldId="269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854553870" sldId="279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569828487" sldId="280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3968019065" sldId="282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257573581" sldId="283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752868606" sldId="306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243898732" sldId="309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3824116101" sldId="346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306249418" sldId="347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929243222" sldId="353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602250345" sldId="356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777362638" sldId="360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940596876" sldId="362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4032348914" sldId="363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3796873315" sldId="366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140436820" sldId="367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532526705" sldId="368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187316176" sldId="369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426773222" sldId="370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83255113" sldId="516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4096662782" sldId="520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649694297" sldId="523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3851111243" sldId="524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636110925" sldId="529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883914563" sldId="530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305894621" sldId="531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873405984" sldId="532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720311622" sldId="533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3823585644" sldId="534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877551194" sldId="535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646893359" sldId="536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130957307" sldId="537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789350808" sldId="538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477156388" sldId="539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535550950" sldId="540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3625050519" sldId="541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842163212" sldId="542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181715299" sldId="543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1651882692" sldId="618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2238938683" sldId="2147375770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3082165845" sldId="2147375783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3972304400" sldId="2147375784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3295750600" sldId="2147375785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501030285" sldId="2147375798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1300893667" sldId="2147375804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2182883357" sldId="2147375805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2065882972" sldId="2147375806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1085431644" sldId="2147375807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593779612" sldId="2147375808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697352767" sldId="2147375816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1443076549" sldId="2147375817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2524598047" sldId="2147375819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1601280043" sldId="2147375874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3893041484" sldId="2147375877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800635664" sldId="2147375879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7082348" sldId="2147375880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420402709" sldId="2147375881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251992398" sldId="2147375898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103191677" sldId="2147375899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904094094" sldId="2147375902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2417377436" sldId="2147375903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3626628347" sldId="2147375904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2915783206" sldId="2147375905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3777363852" sldId="2147375906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941795723" sldId="2147375907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2437286061" sldId="2147375908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2355585557" sldId="2147375909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925398759" sldId="2147375910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3144250586" sldId="2147375911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3297770784" sldId="2147375912"/>
        </pc:sldMkLst>
      </pc:sldChg>
      <pc:sldChg chg="del">
        <pc:chgData name="Brewer - Pluym, Alexandra" userId="a5cff0a7-175c-4c52-bf31-098958d646c9" providerId="ADAL" clId="{D54221E3-5341-43E7-8F25-813FDD7A8FA7}" dt="2024-07-16T10:58:35.780" v="1" actId="47"/>
        <pc:sldMkLst>
          <pc:docMk/>
          <pc:sldMk cId="4292038340" sldId="2147375913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674400928" sldId="2147375915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676689123" sldId="2147375916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06232799" sldId="2147375917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198115007" sldId="2147375918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3978913233" sldId="2147375919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2839091777" sldId="2147375920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4108309850" sldId="2147375921"/>
        </pc:sldMkLst>
      </pc:sldChg>
      <pc:sldChg chg="del">
        <pc:chgData name="Brewer - Pluym, Alexandra" userId="a5cff0a7-175c-4c52-bf31-098958d646c9" providerId="ADAL" clId="{D54221E3-5341-43E7-8F25-813FDD7A8FA7}" dt="2024-07-16T10:58:19.287" v="0" actId="47"/>
        <pc:sldMkLst>
          <pc:docMk/>
          <pc:sldMk cId="3700585947" sldId="2147375922"/>
        </pc:sldMkLst>
      </pc:sldChg>
      <pc:sldMasterChg chg="delSldLayout">
        <pc:chgData name="Brewer - Pluym, Alexandra" userId="a5cff0a7-175c-4c52-bf31-098958d646c9" providerId="ADAL" clId="{D54221E3-5341-43E7-8F25-813FDD7A8FA7}" dt="2024-07-16T10:58:19.287" v="0" actId="47"/>
        <pc:sldMasterMkLst>
          <pc:docMk/>
          <pc:sldMasterMk cId="2921782041" sldId="2147483648"/>
        </pc:sldMasterMkLst>
        <pc:sldLayoutChg chg="del">
          <pc:chgData name="Brewer - Pluym, Alexandra" userId="a5cff0a7-175c-4c52-bf31-098958d646c9" providerId="ADAL" clId="{D54221E3-5341-43E7-8F25-813FDD7A8FA7}" dt="2024-07-16T10:58:19.287" v="0" actId="47"/>
          <pc:sldLayoutMkLst>
            <pc:docMk/>
            <pc:sldMasterMk cId="2921782041" sldId="2147483648"/>
            <pc:sldLayoutMk cId="940585888" sldId="2147483686"/>
          </pc:sldLayoutMkLst>
        </pc:sldLayoutChg>
        <pc:sldLayoutChg chg="del">
          <pc:chgData name="Brewer - Pluym, Alexandra" userId="a5cff0a7-175c-4c52-bf31-098958d646c9" providerId="ADAL" clId="{D54221E3-5341-43E7-8F25-813FDD7A8FA7}" dt="2024-07-16T10:58:19.287" v="0" actId="47"/>
          <pc:sldLayoutMkLst>
            <pc:docMk/>
            <pc:sldMasterMk cId="2921782041" sldId="2147483648"/>
            <pc:sldLayoutMk cId="2248492550" sldId="2147483688"/>
          </pc:sldLayoutMkLst>
        </pc:sldLayoutChg>
        <pc:sldLayoutChg chg="del">
          <pc:chgData name="Brewer - Pluym, Alexandra" userId="a5cff0a7-175c-4c52-bf31-098958d646c9" providerId="ADAL" clId="{D54221E3-5341-43E7-8F25-813FDD7A8FA7}" dt="2024-07-16T10:58:19.287" v="0" actId="47"/>
          <pc:sldLayoutMkLst>
            <pc:docMk/>
            <pc:sldMasterMk cId="2921782041" sldId="2147483648"/>
            <pc:sldLayoutMk cId="223417868" sldId="2147483689"/>
          </pc:sldLayoutMkLst>
        </pc:sldLayoutChg>
        <pc:sldLayoutChg chg="del">
          <pc:chgData name="Brewer - Pluym, Alexandra" userId="a5cff0a7-175c-4c52-bf31-098958d646c9" providerId="ADAL" clId="{D54221E3-5341-43E7-8F25-813FDD7A8FA7}" dt="2024-07-16T10:58:19.287" v="0" actId="47"/>
          <pc:sldLayoutMkLst>
            <pc:docMk/>
            <pc:sldMasterMk cId="2921782041" sldId="2147483648"/>
            <pc:sldLayoutMk cId="512858647" sldId="2147483690"/>
          </pc:sldLayoutMkLst>
        </pc:sldLayoutChg>
        <pc:sldLayoutChg chg="del">
          <pc:chgData name="Brewer - Pluym, Alexandra" userId="a5cff0a7-175c-4c52-bf31-098958d646c9" providerId="ADAL" clId="{D54221E3-5341-43E7-8F25-813FDD7A8FA7}" dt="2024-07-16T10:58:19.287" v="0" actId="47"/>
          <pc:sldLayoutMkLst>
            <pc:docMk/>
            <pc:sldMasterMk cId="2921782041" sldId="2147483648"/>
            <pc:sldLayoutMk cId="1006136033" sldId="2147483691"/>
          </pc:sldLayoutMkLst>
        </pc:sldLayoutChg>
        <pc:sldLayoutChg chg="del">
          <pc:chgData name="Brewer - Pluym, Alexandra" userId="a5cff0a7-175c-4c52-bf31-098958d646c9" providerId="ADAL" clId="{D54221E3-5341-43E7-8F25-813FDD7A8FA7}" dt="2024-07-16T10:58:19.287" v="0" actId="47"/>
          <pc:sldLayoutMkLst>
            <pc:docMk/>
            <pc:sldMasterMk cId="2921782041" sldId="2147483648"/>
            <pc:sldLayoutMk cId="1553507532" sldId="2147483692"/>
          </pc:sldLayoutMkLst>
        </pc:sldLayoutChg>
        <pc:sldLayoutChg chg="del">
          <pc:chgData name="Brewer - Pluym, Alexandra" userId="a5cff0a7-175c-4c52-bf31-098958d646c9" providerId="ADAL" clId="{D54221E3-5341-43E7-8F25-813FDD7A8FA7}" dt="2024-07-16T10:58:19.287" v="0" actId="47"/>
          <pc:sldLayoutMkLst>
            <pc:docMk/>
            <pc:sldMasterMk cId="2921782041" sldId="2147483648"/>
            <pc:sldLayoutMk cId="3259873092" sldId="2147483693"/>
          </pc:sldLayoutMkLst>
        </pc:sldLayoutChg>
      </pc:sldMasterChg>
      <pc:sldMasterChg chg="delSldLayout">
        <pc:chgData name="Brewer - Pluym, Alexandra" userId="a5cff0a7-175c-4c52-bf31-098958d646c9" providerId="ADAL" clId="{D54221E3-5341-43E7-8F25-813FDD7A8FA7}" dt="2024-07-16T10:58:19.287" v="0" actId="47"/>
        <pc:sldMasterMkLst>
          <pc:docMk/>
          <pc:sldMasterMk cId="1767181927" sldId="2147483676"/>
        </pc:sldMasterMkLst>
        <pc:sldLayoutChg chg="del">
          <pc:chgData name="Brewer - Pluym, Alexandra" userId="a5cff0a7-175c-4c52-bf31-098958d646c9" providerId="ADAL" clId="{D54221E3-5341-43E7-8F25-813FDD7A8FA7}" dt="2024-07-16T10:58:19.287" v="0" actId="47"/>
          <pc:sldLayoutMkLst>
            <pc:docMk/>
            <pc:sldMasterMk cId="1767181927" sldId="2147483676"/>
            <pc:sldLayoutMk cId="3310959221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D4913-6568-A347-B143-3132A37C3238}" type="datetimeFigureOut">
              <a:rPr lang="nl-NL" smtClean="0"/>
              <a:t>16-7-2024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E0F3B-F377-3C4E-982A-FE1D8B1EE1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11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050F-CC8E-4125-AF97-9ABE61E71B1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46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050F-CC8E-4125-AF97-9ABE61E71B1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674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050F-CC8E-4125-AF97-9ABE61E71B1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286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050F-CC8E-4125-AF97-9ABE61E71B1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593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050F-CC8E-4125-AF97-9ABE61E71B1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771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050F-CC8E-4125-AF97-9ABE61E71B1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47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050F-CC8E-4125-AF97-9ABE61E71B1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10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050F-CC8E-4125-AF97-9ABE61E71B1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07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050F-CC8E-4125-AF97-9ABE61E71B1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567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050F-CC8E-4125-AF97-9ABE61E71B1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862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050F-CC8E-4125-AF97-9ABE61E71B1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63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050F-CC8E-4125-AF97-9ABE61E71B1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52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050F-CC8E-4125-AF97-9ABE61E71B1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190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050F-CC8E-4125-AF97-9ABE61E71B1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70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7562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32BF99-7EF8-7B9D-934E-E2F302ED5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D3F94C-37D4-C8EE-C842-77B216C4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E93786-D919-2C53-C500-66D569B5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8D60422-4BF3-185A-6E14-6C1C3FF4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9643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1C328D-239E-3701-D1E7-D0BBDE1E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3852" y="2743199"/>
            <a:ext cx="4993723" cy="34464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C8AD9F-10D7-51C5-5DE7-5D3B02D14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059017" cy="344646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522A90D-7DFF-EC0F-948F-1199E041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92EBED6-E770-00C4-A516-90ACE5E2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FD067717-E8AC-09DF-DAD2-E268D4C2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556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ABF9D3-FF38-934B-26FE-1D1D5C93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E9233E-C3B7-18FF-C109-1A2564EA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0A49706F-80BE-6854-E0F6-025851489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3853" y="1669773"/>
            <a:ext cx="3508514" cy="4519889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58852B8D-51A9-EE02-30FA-051BDF6B7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40966" y="1669773"/>
            <a:ext cx="6490252" cy="451989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4441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9969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6072809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BBFA8AA-C113-8B03-D7E2-1D5A1581B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1013" y="0"/>
            <a:ext cx="3835883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597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7154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6072809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BBFA8AA-C113-8B03-D7E2-1D5A1581B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1013" y="0"/>
            <a:ext cx="3835883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50A53FC-CC21-0F4F-512D-2439066CFD73}"/>
              </a:ext>
            </a:extLst>
          </p:cNvPr>
          <p:cNvSpPr/>
          <p:nvPr userDrawn="1"/>
        </p:nvSpPr>
        <p:spPr>
          <a:xfrm>
            <a:off x="11918372" y="0"/>
            <a:ext cx="273628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42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81917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6072809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BBFA8AA-C113-8B03-D7E2-1D5A1581B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1013" y="0"/>
            <a:ext cx="3835883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25233C3-B827-615B-9D41-96648AE480C3}"/>
              </a:ext>
            </a:extLst>
          </p:cNvPr>
          <p:cNvSpPr/>
          <p:nvPr userDrawn="1"/>
        </p:nvSpPr>
        <p:spPr>
          <a:xfrm>
            <a:off x="11918372" y="0"/>
            <a:ext cx="27362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9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6072809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BBFA8AA-C113-8B03-D7E2-1D5A1581B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1013" y="0"/>
            <a:ext cx="3835883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71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7D9E58-167D-436B-413E-D585E4FA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E3E26C-E30D-8319-2E83-17BC793F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8684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32BF99-7EF8-7B9D-934E-E2F302ED5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D3F94C-37D4-C8EE-C842-77B216C4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E93786-D919-2C53-C500-66D569B5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8D60422-4BF3-185A-6E14-6C1C3FF4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8062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1C328D-239E-3701-D1E7-D0BBDE1E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3852" y="2743199"/>
            <a:ext cx="4993723" cy="34464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C8AD9F-10D7-51C5-5DE7-5D3B02D14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059017" cy="344646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522A90D-7DFF-EC0F-948F-1199E041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92EBED6-E770-00C4-A516-90ACE5E2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FD067717-E8AC-09DF-DAD2-E268D4C2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0963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ABF9D3-FF38-934B-26FE-1D1D5C93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E9233E-C3B7-18FF-C109-1A2564EA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0A49706F-80BE-6854-E0F6-025851489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3853" y="1669773"/>
            <a:ext cx="3508514" cy="4519889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58852B8D-51A9-EE02-30FA-051BDF6B7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40966" y="1669773"/>
            <a:ext cx="6490252" cy="451989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334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440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6072809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BBFA8AA-C113-8B03-D7E2-1D5A1581B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1013" y="0"/>
            <a:ext cx="3835883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21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7D9E58-167D-436B-413E-D585E4FA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E3E26C-E30D-8319-2E83-17BC793F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3051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005917-733E-9BDF-6427-2BD89886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829602-8AC2-4D34-17DE-83FA5205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850" y="2782957"/>
            <a:ext cx="10227367" cy="351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605E8F-2202-7681-461F-703F4A2B1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2366" y="566806"/>
            <a:ext cx="609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nl-NL" dirty="0"/>
              <a:t>Wat kunnen we van </a:t>
            </a:r>
            <a:r>
              <a:rPr lang="nl-NL" dirty="0" err="1"/>
              <a:t>Jere’s</a:t>
            </a:r>
            <a:r>
              <a:rPr lang="nl-NL" dirty="0"/>
              <a:t>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10783-14F9-1C62-EC97-BC4345554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7172" y="566806"/>
            <a:ext cx="596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fld id="{AC09C562-0D00-8744-856C-9DA8E5BCDFA8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DE6F168-3B19-5211-C643-55C65DB6AE1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303" y="451979"/>
            <a:ext cx="2552552" cy="700960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F5129F23-CD98-4650-19D3-71D3CFB5BB18}"/>
              </a:ext>
            </a:extLst>
          </p:cNvPr>
          <p:cNvSpPr/>
          <p:nvPr userDrawn="1"/>
        </p:nvSpPr>
        <p:spPr>
          <a:xfrm>
            <a:off x="11918372" y="0"/>
            <a:ext cx="27362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8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3" r:id="rId5"/>
    <p:sldLayoutId id="214748365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2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alatino" pitchFamily="2" charset="77"/>
          <a:ea typeface="Palatino" pitchFamily="2" charset="77"/>
          <a:cs typeface="+mn-cs"/>
        </a:defRPr>
      </a:lvl1pPr>
      <a:lvl2pPr marL="230400" indent="-2304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accent2"/>
          </a:solidFill>
          <a:latin typeface="Palatino" pitchFamily="2" charset="77"/>
          <a:ea typeface="Palatino" pitchFamily="2" charset="77"/>
          <a:cs typeface="+mn-cs"/>
        </a:defRPr>
      </a:lvl2pPr>
      <a:lvl3pPr marL="4680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alatino" pitchFamily="2" charset="77"/>
          <a:ea typeface="Palatino" pitchFamily="2" charset="77"/>
          <a:cs typeface="+mn-cs"/>
        </a:defRPr>
      </a:lvl3pPr>
      <a:lvl4pPr marL="4680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Palatino" pitchFamily="2" charset="77"/>
          <a:ea typeface="Palatino" pitchFamily="2" charset="77"/>
          <a:cs typeface="+mn-cs"/>
        </a:defRPr>
      </a:lvl4pPr>
      <a:lvl5pPr marL="4680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Palatino" pitchFamily="2" charset="77"/>
          <a:ea typeface="Palatino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005917-733E-9BDF-6427-2BD89886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829602-8AC2-4D34-17DE-83FA5205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850" y="2782957"/>
            <a:ext cx="10227367" cy="351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605E8F-2202-7681-461F-703F4A2B1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2366" y="566806"/>
            <a:ext cx="609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nl-NL" dirty="0"/>
              <a:t>Wat kunnen we van </a:t>
            </a:r>
            <a:r>
              <a:rPr lang="nl-NL" dirty="0" err="1"/>
              <a:t>Jere’s</a:t>
            </a:r>
            <a:r>
              <a:rPr lang="nl-NL" dirty="0"/>
              <a:t>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10783-14F9-1C62-EC97-BC4345554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7172" y="566806"/>
            <a:ext cx="596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fld id="{AC09C562-0D00-8744-856C-9DA8E5BCDFA8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DE6F168-3B19-5211-C643-55C65DB6AE1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303" y="451979"/>
            <a:ext cx="2552552" cy="700960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F5129F23-CD98-4650-19D3-71D3CFB5BB18}"/>
              </a:ext>
            </a:extLst>
          </p:cNvPr>
          <p:cNvSpPr/>
          <p:nvPr userDrawn="1"/>
        </p:nvSpPr>
        <p:spPr>
          <a:xfrm>
            <a:off x="11918372" y="0"/>
            <a:ext cx="273628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5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alatino" pitchFamily="2" charset="77"/>
          <a:ea typeface="Palatino" pitchFamily="2" charset="77"/>
          <a:cs typeface="+mn-cs"/>
        </a:defRPr>
      </a:lvl1pPr>
      <a:lvl2pPr marL="230400" indent="-2304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accent2"/>
          </a:solidFill>
          <a:latin typeface="Palatino" pitchFamily="2" charset="77"/>
          <a:ea typeface="Palatino" pitchFamily="2" charset="77"/>
          <a:cs typeface="+mn-cs"/>
        </a:defRPr>
      </a:lvl2pPr>
      <a:lvl3pPr marL="4680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alatino" pitchFamily="2" charset="77"/>
          <a:ea typeface="Palatino" pitchFamily="2" charset="77"/>
          <a:cs typeface="+mn-cs"/>
        </a:defRPr>
      </a:lvl3pPr>
      <a:lvl4pPr marL="4680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Palatino" pitchFamily="2" charset="77"/>
          <a:ea typeface="Palatino" pitchFamily="2" charset="77"/>
          <a:cs typeface="+mn-cs"/>
        </a:defRPr>
      </a:lvl4pPr>
      <a:lvl5pPr marL="4680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Palatino" pitchFamily="2" charset="77"/>
          <a:ea typeface="Palatino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005917-733E-9BDF-6427-2BD89886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829602-8AC2-4D34-17DE-83FA5205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850" y="2782957"/>
            <a:ext cx="10227367" cy="351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605E8F-2202-7681-461F-703F4A2B1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2366" y="566806"/>
            <a:ext cx="609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nl-NL" dirty="0"/>
              <a:t>Wat kunnen we van </a:t>
            </a:r>
            <a:r>
              <a:rPr lang="nl-NL" dirty="0" err="1"/>
              <a:t>Jere’s</a:t>
            </a:r>
            <a:r>
              <a:rPr lang="nl-NL" dirty="0"/>
              <a:t>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10783-14F9-1C62-EC97-BC4345554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7172" y="566806"/>
            <a:ext cx="596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fld id="{AC09C562-0D00-8744-856C-9DA8E5BCDFA8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DE6F168-3B19-5211-C643-55C65DB6AE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303" y="451979"/>
            <a:ext cx="2552552" cy="700960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F5129F23-CD98-4650-19D3-71D3CFB5BB18}"/>
              </a:ext>
            </a:extLst>
          </p:cNvPr>
          <p:cNvSpPr/>
          <p:nvPr userDrawn="1"/>
        </p:nvSpPr>
        <p:spPr>
          <a:xfrm>
            <a:off x="11918372" y="0"/>
            <a:ext cx="27362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0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005917-733E-9BDF-6427-2BD89886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829602-8AC2-4D34-17DE-83FA5205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850" y="2782957"/>
            <a:ext cx="10227367" cy="351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605E8F-2202-7681-461F-703F4A2B1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2366" y="566806"/>
            <a:ext cx="609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nl-NL" dirty="0"/>
              <a:t>Wat kunnen we van </a:t>
            </a:r>
            <a:r>
              <a:rPr lang="nl-NL" dirty="0" err="1"/>
              <a:t>Jere’s</a:t>
            </a:r>
            <a:r>
              <a:rPr lang="nl-NL" dirty="0"/>
              <a:t>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10783-14F9-1C62-EC97-BC4345554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7172" y="566806"/>
            <a:ext cx="596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fld id="{AC09C562-0D00-8744-856C-9DA8E5BCDFA8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DE6F168-3B19-5211-C643-55C65DB6AE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303" y="451979"/>
            <a:ext cx="2552552" cy="7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1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005917-733E-9BDF-6427-2BD89886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829602-8AC2-4D34-17DE-83FA5205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850" y="2782957"/>
            <a:ext cx="10227367" cy="351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605E8F-2202-7681-461F-703F4A2B1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2366" y="566806"/>
            <a:ext cx="609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nl-NL" dirty="0"/>
              <a:t>Wat kunnen we van </a:t>
            </a:r>
            <a:r>
              <a:rPr lang="nl-NL" dirty="0" err="1"/>
              <a:t>Jere’s</a:t>
            </a:r>
            <a:r>
              <a:rPr lang="nl-NL" dirty="0"/>
              <a:t>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10783-14F9-1C62-EC97-BC4345554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7172" y="566806"/>
            <a:ext cx="596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fld id="{AC09C562-0D00-8744-856C-9DA8E5BCDFA8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DE6F168-3B19-5211-C643-55C65DB6AE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303" y="451979"/>
            <a:ext cx="2552552" cy="7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9358D5-A371-DBE2-76ED-2823548D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553148" cy="46214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nl-NL" sz="2500" dirty="0"/>
            </a:br>
            <a:br>
              <a:rPr lang="nl-NL" sz="2500" dirty="0"/>
            </a:br>
            <a:br>
              <a:rPr lang="nl-NL" sz="2500" dirty="0"/>
            </a:br>
            <a:br>
              <a:rPr lang="nl-NL" sz="2500" dirty="0"/>
            </a:br>
            <a:br>
              <a:rPr lang="nl-NL" sz="2500" dirty="0"/>
            </a:br>
            <a:br>
              <a:rPr lang="nl-NL" sz="2500" dirty="0"/>
            </a:br>
            <a:br>
              <a:rPr lang="nl-NL" sz="2500" dirty="0"/>
            </a:br>
            <a:r>
              <a:rPr lang="en-US" sz="2500" b="1" dirty="0"/>
              <a:t>Tjibbe </a:t>
            </a:r>
            <a:r>
              <a:rPr lang="en-US" sz="2800" b="1" dirty="0"/>
              <a:t>Bosman</a:t>
            </a:r>
            <a:br>
              <a:rPr lang="en-US" sz="3200" b="1" dirty="0"/>
            </a:br>
            <a:r>
              <a:rPr lang="nl-NL" sz="1800" b="1" dirty="0"/>
              <a:t>University of Amsterdam</a:t>
            </a:r>
            <a:br>
              <a:rPr lang="nl-NL" sz="3200" dirty="0"/>
            </a:br>
            <a:endParaRPr lang="nl-NL" sz="32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52756-E4FF-A173-5C04-FED8ACC7FDD3}"/>
              </a:ext>
            </a:extLst>
          </p:cNvPr>
          <p:cNvSpPr txBox="1"/>
          <p:nvPr/>
        </p:nvSpPr>
        <p:spPr>
          <a:xfrm>
            <a:off x="1003851" y="1490499"/>
            <a:ext cx="8625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alatino"/>
              </a:rPr>
              <a:t>Audit Office Culture and Audit Quality</a:t>
            </a:r>
            <a:endParaRPr lang="nl-NL" sz="3200" dirty="0">
              <a:solidFill>
                <a:schemeClr val="bg1"/>
              </a:solidFill>
              <a:latin typeface="Palatin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C592B-B04F-D1B8-6A3B-2F6F5B343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4" b="18142"/>
          <a:stretch/>
        </p:blipFill>
        <p:spPr>
          <a:xfrm>
            <a:off x="8647573" y="3143863"/>
            <a:ext cx="2540575" cy="2571184"/>
          </a:xfrm>
          <a:prstGeom prst="ellipse">
            <a:avLst/>
          </a:prstGeom>
          <a:ln w="28575" cap="rnd">
            <a:solidFill>
              <a:srgbClr val="5482AB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376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5D433-DCCE-B755-90F7-48A7B4FD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40" y="1252188"/>
            <a:ext cx="10018130" cy="64724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Palatino"/>
              </a:rPr>
              <a:t>Quality Leadership</a:t>
            </a:r>
            <a:endParaRPr lang="nl-NL" sz="32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015A2D8-12A4-724A-BCBD-3768949F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240" y="1865869"/>
            <a:ext cx="5888847" cy="473233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ea typeface="Calibri" panose="020F0502020204030204" pitchFamily="34" charset="0"/>
              </a:rPr>
              <a:t>Firm performance</a:t>
            </a:r>
            <a:r>
              <a:rPr lang="en-US" sz="1800" dirty="0">
                <a:effectLst/>
                <a:ea typeface="Calibri" panose="020F0502020204030204" pitchFamily="34" charset="0"/>
              </a:rPr>
              <a:t> is associated with perceiving top managers as trustworthy and ethical (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Guiso</a:t>
            </a:r>
            <a:r>
              <a:rPr lang="en-US" sz="1800" dirty="0">
                <a:effectLst/>
                <a:ea typeface="Calibri" panose="020F0502020204030204" pitchFamily="34" charset="0"/>
              </a:rPr>
              <a:t>, Sapienza, and Zingales 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</a:rPr>
              <a:t>Leadership influences subordinates' </a:t>
            </a:r>
            <a:r>
              <a:rPr lang="en-US" sz="1800" b="1" dirty="0">
                <a:effectLst/>
                <a:ea typeface="Calibri" panose="020F0502020204030204" pitchFamily="34" charset="0"/>
              </a:rPr>
              <a:t>tolerance for ambiguity </a:t>
            </a:r>
            <a:r>
              <a:rPr lang="en-US" sz="1800" dirty="0">
                <a:effectLst/>
                <a:ea typeface="Calibri" panose="020F0502020204030204" pitchFamily="34" charset="0"/>
              </a:rPr>
              <a:t>(Pratt and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Jiambalvo</a:t>
            </a:r>
            <a:r>
              <a:rPr lang="en-US" sz="1800" dirty="0">
                <a:effectLst/>
                <a:ea typeface="Calibri" panose="020F0502020204030204" pitchFamily="34" charset="0"/>
              </a:rPr>
              <a:t> 1982</a:t>
            </a:r>
            <a:r>
              <a:rPr lang="en-US" sz="1800" dirty="0">
                <a:ea typeface="Calibri" panose="020F0502020204030204" pitchFamily="34" charset="0"/>
              </a:rPr>
              <a:t>)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</a:rPr>
              <a:t>Leadership style affects the willingness of auditors to engage in </a:t>
            </a:r>
            <a:r>
              <a:rPr lang="en-US" sz="1800" b="1" dirty="0">
                <a:effectLst/>
                <a:ea typeface="Calibri" panose="020F0502020204030204" pitchFamily="34" charset="0"/>
              </a:rPr>
              <a:t>dysfunctional behavior</a:t>
            </a:r>
            <a:r>
              <a:rPr lang="en-US" sz="1800" dirty="0">
                <a:effectLst/>
                <a:ea typeface="Calibri" panose="020F0502020204030204" pitchFamily="34" charset="0"/>
              </a:rPr>
              <a:t> (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Otley</a:t>
            </a:r>
            <a:r>
              <a:rPr lang="en-US" sz="1800" dirty="0">
                <a:effectLst/>
                <a:ea typeface="Calibri" panose="020F0502020204030204" pitchFamily="34" charset="0"/>
              </a:rPr>
              <a:t> and Pierce 1995, 1996)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Audit firms </a:t>
            </a:r>
            <a:r>
              <a:rPr lang="en-US" sz="1800" b="1" dirty="0">
                <a:ea typeface="Calibri" panose="020F0502020204030204" pitchFamily="34" charset="0"/>
              </a:rPr>
              <a:t>value leadership</a:t>
            </a:r>
            <a:r>
              <a:rPr lang="en-US" sz="1800" dirty="0">
                <a:ea typeface="Calibri" panose="020F0502020204030204" pitchFamily="34" charset="0"/>
              </a:rPr>
              <a:t> ability </a:t>
            </a:r>
            <a:r>
              <a:rPr lang="en-US" sz="1800" dirty="0">
                <a:effectLst/>
                <a:ea typeface="Calibri" panose="020F0502020204030204" pitchFamily="34" charset="0"/>
              </a:rPr>
              <a:t>(Dong,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Kallunki</a:t>
            </a:r>
            <a:r>
              <a:rPr lang="en-US" sz="1800" dirty="0">
                <a:effectLst/>
                <a:ea typeface="Calibri" panose="020F0502020204030204" pitchFamily="34" charset="0"/>
              </a:rPr>
              <a:t>, Nilsson, and Vanstraelen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</a:rPr>
              <a:t>TATT deficiencies as recognized by interviews during </a:t>
            </a:r>
            <a:r>
              <a:rPr lang="en-US" sz="1800" b="1" dirty="0">
                <a:effectLst/>
                <a:ea typeface="Calibri" panose="020F0502020204030204" pitchFamily="34" charset="0"/>
              </a:rPr>
              <a:t>PCAOB inspections</a:t>
            </a:r>
            <a:r>
              <a:rPr lang="en-US" sz="1800" dirty="0">
                <a:effectLst/>
                <a:ea typeface="Calibri" panose="020F0502020204030204" pitchFamily="34" charset="0"/>
              </a:rPr>
              <a:t> are associated with lower audit quality (Aobdia 2020).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01F89-74A5-C520-E402-9F530B4A062E}"/>
              </a:ext>
            </a:extLst>
          </p:cNvPr>
          <p:cNvSpPr txBox="1"/>
          <p:nvPr/>
        </p:nvSpPr>
        <p:spPr>
          <a:xfrm>
            <a:off x="7117492" y="1865869"/>
            <a:ext cx="45843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Palatino"/>
                <a:ea typeface="Calibri" panose="020F0502020204030204" pitchFamily="34" charset="0"/>
              </a:rPr>
              <a:t>Mid-level</a:t>
            </a:r>
            <a:r>
              <a:rPr lang="en-US" dirty="0">
                <a:latin typeface="Palatino"/>
                <a:ea typeface="Calibri" panose="020F0502020204030204" pitchFamily="34" charset="0"/>
              </a:rPr>
              <a:t> auditors seem more important than leadership roles (Aobdia et al 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alatino"/>
                <a:ea typeface="Calibri" panose="020F0502020204030204" pitchFamily="34" charset="0"/>
              </a:rPr>
              <a:t>Partners</a:t>
            </a:r>
            <a:r>
              <a:rPr lang="en-US" b="1" dirty="0">
                <a:latin typeface="Palatino"/>
                <a:ea typeface="Calibri" panose="020F0502020204030204" pitchFamily="34" charset="0"/>
              </a:rPr>
              <a:t> </a:t>
            </a:r>
            <a:r>
              <a:rPr lang="en-US" dirty="0">
                <a:latin typeface="Palatino"/>
                <a:ea typeface="Calibri" panose="020F0502020204030204" pitchFamily="34" charset="0"/>
              </a:rPr>
              <a:t>in leadership roles are not </a:t>
            </a:r>
            <a:r>
              <a:rPr lang="en-US" i="1" dirty="0">
                <a:latin typeface="Palatino"/>
                <a:ea typeface="Calibri" panose="020F0502020204030204" pitchFamily="34" charset="0"/>
              </a:rPr>
              <a:t>“…necessarily the partners with the greatest </a:t>
            </a:r>
            <a:r>
              <a:rPr lang="en-US" b="1" i="1" dirty="0">
                <a:latin typeface="Palatino"/>
                <a:ea typeface="Calibri" panose="020F0502020204030204" pitchFamily="34" charset="0"/>
              </a:rPr>
              <a:t>technical expertise</a:t>
            </a:r>
            <a:r>
              <a:rPr lang="en-US" i="1" dirty="0">
                <a:latin typeface="Palatino"/>
                <a:ea typeface="Calibri" panose="020F0502020204030204" pitchFamily="34" charset="0"/>
              </a:rPr>
              <a:t>” </a:t>
            </a:r>
            <a:r>
              <a:rPr lang="en-US" dirty="0">
                <a:latin typeface="Palatino"/>
                <a:ea typeface="Calibri" panose="020F0502020204030204" pitchFamily="34" charset="0"/>
              </a:rPr>
              <a:t>(</a:t>
            </a:r>
            <a:r>
              <a:rPr lang="en-US" dirty="0" err="1">
                <a:latin typeface="Palatino"/>
                <a:ea typeface="Calibri" panose="020F0502020204030204" pitchFamily="34" charset="0"/>
              </a:rPr>
              <a:t>Mowchan</a:t>
            </a:r>
            <a:r>
              <a:rPr lang="en-US" dirty="0">
                <a:latin typeface="Palatino"/>
                <a:ea typeface="Calibri" panose="020F0502020204030204" pitchFamily="34" charset="0"/>
              </a:rPr>
              <a:t> et al. 2021, 11).</a:t>
            </a:r>
            <a:endParaRPr lang="en-US" b="1" dirty="0">
              <a:latin typeface="Palatino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Palatino"/>
                <a:ea typeface="Calibri" panose="020F0502020204030204" pitchFamily="34" charset="0"/>
              </a:rPr>
              <a:t>L</a:t>
            </a:r>
            <a:r>
              <a:rPr lang="en-US" b="1" dirty="0">
                <a:effectLst/>
                <a:latin typeface="Palatino"/>
                <a:ea typeface="Calibri" panose="020F0502020204030204" pitchFamily="34" charset="0"/>
              </a:rPr>
              <a:t>eadership roles distract partners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 from their responsibilities as a signing auditor, leading to a reduction in audit quality (</a:t>
            </a:r>
            <a:r>
              <a:rPr lang="en-US" dirty="0" err="1">
                <a:effectLst/>
                <a:latin typeface="Palatino"/>
                <a:ea typeface="Calibri" panose="020F0502020204030204" pitchFamily="34" charset="0"/>
              </a:rPr>
              <a:t>Mowchan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, Seidel, and Zimmerman 2021). </a:t>
            </a:r>
            <a:endParaRPr lang="nl-NL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7379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1DBF7F-AD86-B408-A40A-B3836470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343" y="1281715"/>
            <a:ext cx="8509314" cy="532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0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5D433-DCCE-B755-90F7-48A7B4FD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41" y="1422914"/>
            <a:ext cx="10018130" cy="64724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Data Gathering &amp; Analysis</a:t>
            </a:r>
            <a:endParaRPr lang="nl-NL" sz="3200" i="1" dirty="0">
              <a:solidFill>
                <a:srgbClr val="C0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1B06CFA-9254-F9BD-0669-BA389EDD736D}"/>
              </a:ext>
            </a:extLst>
          </p:cNvPr>
          <p:cNvSpPr txBox="1"/>
          <p:nvPr/>
        </p:nvSpPr>
        <p:spPr>
          <a:xfrm>
            <a:off x="999241" y="2439394"/>
            <a:ext cx="10383462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b="1" dirty="0" err="1">
                <a:latin typeface="Palatino"/>
                <a:ea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nl-NL" dirty="0">
                <a:latin typeface="Palatin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Palatino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dirty="0">
                <a:latin typeface="Palatin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Palatino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dirty="0">
                <a:latin typeface="Palatino"/>
                <a:ea typeface="Calibri" panose="020F0502020204030204" pitchFamily="34" charset="0"/>
                <a:cs typeface="Calibri" panose="020F0502020204030204" pitchFamily="34" charset="0"/>
              </a:rPr>
              <a:t> NBA </a:t>
            </a:r>
            <a:r>
              <a:rPr lang="nl-NL" dirty="0" err="1">
                <a:latin typeface="Palatino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dirty="0">
                <a:latin typeface="Palatino"/>
                <a:ea typeface="Calibri" panose="020F0502020204030204" pitchFamily="34" charset="0"/>
                <a:cs typeface="Calibri" panose="020F0502020204030204" pitchFamily="34" charset="0"/>
              </a:rPr>
              <a:t> five </a:t>
            </a:r>
            <a:r>
              <a:rPr lang="nl-NL" dirty="0" err="1">
                <a:latin typeface="Palatino"/>
                <a:ea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nl-NL" dirty="0">
                <a:latin typeface="Palatino"/>
                <a:ea typeface="Calibri" panose="020F0502020204030204" pitchFamily="34" charset="0"/>
                <a:cs typeface="Calibri" panose="020F0502020204030204" pitchFamily="34" charset="0"/>
              </a:rPr>
              <a:t> PIE audit </a:t>
            </a:r>
            <a:r>
              <a:rPr lang="nl-NL" dirty="0" err="1">
                <a:latin typeface="Palatino"/>
                <a:ea typeface="Calibri" panose="020F0502020204030204" pitchFamily="34" charset="0"/>
                <a:cs typeface="Calibri" panose="020F0502020204030204" pitchFamily="34" charset="0"/>
              </a:rPr>
              <a:t>firms</a:t>
            </a:r>
            <a:br>
              <a:rPr lang="nl-NL" dirty="0">
                <a:latin typeface="Palatino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dirty="0">
              <a:latin typeface="Palatin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1,137 survey respondents</a:t>
            </a:r>
            <a:r>
              <a:rPr lang="en-US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in the audit line of service, average response rate of </a:t>
            </a:r>
            <a:r>
              <a:rPr lang="en-US" b="1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67,8%</a:t>
            </a:r>
            <a:br>
              <a:rPr lang="en-US" b="1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latin typeface="Palati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Referent shift</a:t>
            </a:r>
            <a:r>
              <a:rPr lang="en-US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consensus model (daily work environment: audit office)</a:t>
            </a:r>
            <a:br>
              <a:rPr lang="en-US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Palati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37 audit offices with at least 10 responses (</a:t>
            </a:r>
            <a:r>
              <a:rPr lang="en-US" b="1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average 30 respondents per office</a:t>
            </a:r>
            <a:r>
              <a:rPr lang="en-US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Palati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Identified </a:t>
            </a:r>
            <a:r>
              <a:rPr lang="en-US" b="1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89.6% of audits performed </a:t>
            </a:r>
            <a:r>
              <a:rPr lang="en-US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by these offices</a:t>
            </a:r>
          </a:p>
        </p:txBody>
      </p:sp>
    </p:spTree>
    <p:extLst>
      <p:ext uri="{BB962C8B-B14F-4D97-AF65-F5344CB8AC3E}">
        <p14:creationId xmlns:p14="http://schemas.microsoft.com/office/powerpoint/2010/main" val="54090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167FD-632A-D5D2-DABB-334041168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11" y="0"/>
            <a:ext cx="10244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74165C-6DE6-8E67-3E50-1644FE6D0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57" y="97551"/>
            <a:ext cx="9355572" cy="666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1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5D433-DCCE-B755-90F7-48A7B4FD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41" y="1361716"/>
            <a:ext cx="10018130" cy="64724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Conclusion</a:t>
            </a:r>
            <a:endParaRPr lang="nl-NL" sz="3200" i="1" dirty="0">
              <a:solidFill>
                <a:srgbClr val="C0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1B06CFA-9254-F9BD-0669-BA389EDD736D}"/>
              </a:ext>
            </a:extLst>
          </p:cNvPr>
          <p:cNvSpPr txBox="1"/>
          <p:nvPr/>
        </p:nvSpPr>
        <p:spPr>
          <a:xfrm>
            <a:off x="999241" y="2046032"/>
            <a:ext cx="106121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Audit firm culture measured by the aggregated perceptions of auditors of Error Climate, Voice, Quality Leadershi</a:t>
            </a:r>
            <a:r>
              <a:rPr lang="en-US" dirty="0">
                <a:solidFill>
                  <a:srgbClr val="1A1A20"/>
                </a:solidFill>
                <a:latin typeface="Palatino"/>
                <a:ea typeface="Calibri" panose="020F0502020204030204" pitchFamily="34" charset="0"/>
              </a:rPr>
              <a:t>p</a:t>
            </a:r>
            <a:r>
              <a:rPr lang="en-US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 and Pressures </a:t>
            </a:r>
            <a:r>
              <a:rPr lang="en-US" b="1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differs</a:t>
            </a:r>
            <a:r>
              <a:rPr lang="en-US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 significantly between </a:t>
            </a:r>
            <a:r>
              <a:rPr lang="en-US" b="1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firms</a:t>
            </a:r>
            <a:r>
              <a:rPr lang="en-US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 and between individual </a:t>
            </a:r>
            <a:r>
              <a:rPr lang="en-US" b="1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office</a:t>
            </a:r>
            <a:r>
              <a:rPr lang="en-US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 locations.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1A1A20"/>
              </a:solidFill>
              <a:effectLst/>
              <a:latin typeface="Palatino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Office culture dimensions </a:t>
            </a:r>
            <a:r>
              <a:rPr lang="en-US" b="1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positively relate to variance in audit quality</a:t>
            </a:r>
            <a:r>
              <a:rPr lang="en-US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, measured by the propensity to issue a modified or going concern audit opinion and help to </a:t>
            </a:r>
            <a:r>
              <a:rPr lang="en-US" b="1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explain quality differences between offices</a:t>
            </a:r>
            <a:r>
              <a:rPr lang="en-US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1A1A20"/>
              </a:solidFill>
              <a:effectLst/>
              <a:latin typeface="Palatino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Findings suggest that audit firm culture is an </a:t>
            </a:r>
            <a:r>
              <a:rPr lang="en-US" b="1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effective social control</a:t>
            </a:r>
            <a:r>
              <a:rPr lang="en-US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  <a:t> mechanism for delivering high-quality audits</a:t>
            </a:r>
            <a:r>
              <a:rPr lang="en-US" dirty="0">
                <a:solidFill>
                  <a:srgbClr val="1A1A20"/>
                </a:solidFill>
                <a:latin typeface="Palatino"/>
                <a:ea typeface="Calibri" panose="020F0502020204030204" pitchFamily="34" charset="0"/>
              </a:rPr>
              <a:t>.</a:t>
            </a:r>
            <a:br>
              <a:rPr lang="en-US" dirty="0">
                <a:solidFill>
                  <a:srgbClr val="1A1A20"/>
                </a:solidFill>
                <a:effectLst/>
                <a:latin typeface="Palatino"/>
                <a:ea typeface="Calibri" panose="020F0502020204030204" pitchFamily="34" charset="0"/>
              </a:rPr>
            </a:br>
            <a:endParaRPr lang="en-US" dirty="0">
              <a:solidFill>
                <a:srgbClr val="1A1A20"/>
              </a:solidFill>
              <a:effectLst/>
              <a:latin typeface="Palatino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1A20"/>
                </a:solidFill>
                <a:latin typeface="Palatino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dirty="0">
                <a:effectLst/>
                <a:latin typeface="Palatino"/>
                <a:ea typeface="SimSun" panose="02010600030101010101" pitchFamily="2" charset="-122"/>
                <a:cs typeface="Times New Roman" panose="02020603050405020304" pitchFamily="18" charset="0"/>
              </a:rPr>
              <a:t>hat the relation between culture and audit quality is </a:t>
            </a:r>
            <a:r>
              <a:rPr lang="en-US" b="1" dirty="0">
                <a:effectLst/>
                <a:latin typeface="Palatino"/>
                <a:ea typeface="SimSun" panose="02010600030101010101" pitchFamily="2" charset="-122"/>
                <a:cs typeface="Times New Roman" panose="02020603050405020304" pitchFamily="18" charset="0"/>
              </a:rPr>
              <a:t>more pronounced in more complex audit settings</a:t>
            </a:r>
            <a:r>
              <a:rPr lang="en-US" dirty="0">
                <a:effectLst/>
                <a:latin typeface="Palatino"/>
                <a:ea typeface="SimSun" panose="02010600030101010101" pitchFamily="2" charset="-122"/>
                <a:cs typeface="Times New Roman" panose="02020603050405020304" pitchFamily="18" charset="0"/>
              </a:rPr>
              <a:t>, where auditors face increased ambiguity and uncertainty.</a:t>
            </a:r>
            <a:endParaRPr lang="nl-NL" dirty="0">
              <a:effectLst/>
              <a:latin typeface="Palatin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2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9358D5-A371-DBE2-76ED-2823548D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CA" sz="4800" dirty="0"/>
            </a:br>
            <a:r>
              <a:rPr lang="en-CA" sz="4800" dirty="0"/>
              <a:t>Thank you</a:t>
            </a:r>
            <a:endParaRPr lang="en-CA" sz="2800" i="1" dirty="0"/>
          </a:p>
        </p:txBody>
      </p:sp>
      <p:pic>
        <p:nvPicPr>
          <p:cNvPr id="6" name="Tijdelijke aanduiding voor afbeelding 5" descr="Afbeelding met kleding, persoon, overdekt, vrouw&#10;&#10;Automatisch gegenereerde beschrijving">
            <a:extLst>
              <a:ext uri="{FF2B5EF4-FFF2-40B4-BE49-F238E27FC236}">
                <a16:creationId xmlns:a16="http://schemas.microsoft.com/office/drawing/2014/main" id="{A80D3AD4-7BA8-5A87-DB88-CE3D41E600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900" y="0"/>
            <a:ext cx="3836988" cy="6858000"/>
          </a:xfrm>
        </p:spPr>
      </p:pic>
    </p:spTree>
    <p:extLst>
      <p:ext uri="{BB962C8B-B14F-4D97-AF65-F5344CB8AC3E}">
        <p14:creationId xmlns:p14="http://schemas.microsoft.com/office/powerpoint/2010/main" val="229160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5D433-DCCE-B755-90F7-48A7B4FD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40" y="1295111"/>
            <a:ext cx="10018130" cy="64724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Introduction</a:t>
            </a:r>
            <a:endParaRPr lang="nl-NL" sz="3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80147-0E7E-5D27-0716-0FAC966EF646}"/>
              </a:ext>
            </a:extLst>
          </p:cNvPr>
          <p:cNvSpPr txBox="1"/>
          <p:nvPr/>
        </p:nvSpPr>
        <p:spPr>
          <a:xfrm>
            <a:off x="999240" y="1618734"/>
            <a:ext cx="7606529" cy="49665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endParaRPr lang="en-GB" dirty="0">
              <a:latin typeface="Palatino"/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Palatino"/>
              </a:rPr>
              <a:t>10y at PwC in the Netherlands and Germany, involved at FAR</a:t>
            </a:r>
            <a:br>
              <a:rPr lang="en-GB" dirty="0">
                <a:latin typeface="Palatino"/>
              </a:rPr>
            </a:br>
            <a:endParaRPr lang="en-GB" dirty="0">
              <a:latin typeface="Palatino"/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Palatino"/>
              </a:rPr>
              <a:t>PhD-candidate University of Amsterdam (June 26) / Incoming Tenure-Track Vrije Universiteit Amsterdam (September ‘24)</a:t>
            </a:r>
            <a:br>
              <a:rPr lang="en-GB" dirty="0">
                <a:effectLst/>
                <a:latin typeface="Palatino"/>
              </a:rPr>
            </a:br>
            <a:br>
              <a:rPr lang="en-GB" dirty="0">
                <a:effectLst/>
                <a:latin typeface="Palatino"/>
              </a:rPr>
            </a:br>
            <a:r>
              <a:rPr lang="en-GB" dirty="0">
                <a:effectLst/>
                <a:latin typeface="Palatino"/>
              </a:rPr>
              <a:t>Supervisors: Jan Bouwens and Olof Bik, papers:</a:t>
            </a:r>
            <a:br>
              <a:rPr lang="en-GB" dirty="0">
                <a:effectLst/>
                <a:latin typeface="Palatino"/>
              </a:rPr>
            </a:br>
            <a:r>
              <a:rPr lang="en-GB" b="1" dirty="0">
                <a:effectLst/>
                <a:latin typeface="Palatino"/>
              </a:rPr>
              <a:t>- Audit Office Culture and Audit Quality</a:t>
            </a:r>
            <a:br>
              <a:rPr lang="en-GB" dirty="0">
                <a:effectLst/>
                <a:latin typeface="Palatino"/>
              </a:rPr>
            </a:br>
            <a:r>
              <a:rPr lang="en-GB" dirty="0">
                <a:effectLst/>
                <a:latin typeface="Palatino"/>
              </a:rPr>
              <a:t>- Skin in the Game: Consequences of Audit Partner Clawback Adoption</a:t>
            </a:r>
            <a:br>
              <a:rPr lang="en-GB" dirty="0">
                <a:effectLst/>
                <a:latin typeface="Palatino"/>
              </a:rPr>
            </a:br>
            <a:r>
              <a:rPr lang="en-GB" dirty="0">
                <a:effectLst/>
                <a:latin typeface="Palatino"/>
              </a:rPr>
              <a:t>- </a:t>
            </a:r>
            <a:r>
              <a:rPr lang="en-US" dirty="0">
                <a:effectLst/>
                <a:latin typeface="Palatino"/>
              </a:rPr>
              <a:t>Do Assigned Audit Partners Perform More Effective and Efficient Audits Than Self-Selected Auditors?</a:t>
            </a:r>
            <a:br>
              <a:rPr lang="en-GB" dirty="0">
                <a:effectLst/>
                <a:latin typeface="Palatino"/>
              </a:rPr>
            </a:br>
            <a:br>
              <a:rPr lang="en-GB" dirty="0">
                <a:effectLst/>
                <a:latin typeface="Palatino"/>
              </a:rPr>
            </a:br>
            <a:r>
              <a:rPr lang="en-GB" dirty="0">
                <a:effectLst/>
                <a:latin typeface="Palatino"/>
              </a:rPr>
              <a:t>Work-in-Progress:</a:t>
            </a:r>
            <a:br>
              <a:rPr lang="en-GB" dirty="0">
                <a:effectLst/>
                <a:latin typeface="Palatino"/>
              </a:rPr>
            </a:br>
            <a:r>
              <a:rPr lang="en-GB" dirty="0">
                <a:effectLst/>
                <a:latin typeface="Palatino"/>
              </a:rPr>
              <a:t>- </a:t>
            </a:r>
            <a:r>
              <a:rPr lang="en-US" dirty="0">
                <a:effectLst/>
                <a:latin typeface="Palatino"/>
                <a:ea typeface="Verdana" panose="020B0604030504040204" pitchFamily="34" charset="0"/>
                <a:cs typeface="Times New Roman" panose="02020603050405020304" pitchFamily="18" charset="0"/>
              </a:rPr>
              <a:t>Does Auditing Prevent Fraud? Evidence from Bankruptcies</a:t>
            </a:r>
            <a:br>
              <a:rPr lang="en-US" dirty="0">
                <a:effectLst/>
                <a:latin typeface="Palatino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Palatino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GB" dirty="0">
                <a:effectLst/>
                <a:latin typeface="Palatino"/>
                <a:ea typeface="Verdana" panose="020B0604030504040204" pitchFamily="34" charset="0"/>
                <a:cs typeface="Times New Roman" panose="02020603050405020304" pitchFamily="18" charset="0"/>
              </a:rPr>
              <a:t>Who </a:t>
            </a:r>
            <a:r>
              <a:rPr lang="en-GB" dirty="0">
                <a:latin typeface="Palatino"/>
                <a:ea typeface="Verdan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GB" dirty="0">
                <a:effectLst/>
                <a:latin typeface="Palatino"/>
                <a:ea typeface="Verdana" panose="020B0604030504040204" pitchFamily="34" charset="0"/>
                <a:cs typeface="Times New Roman" panose="02020603050405020304" pitchFamily="18" charset="0"/>
              </a:rPr>
              <a:t>enefits from Mandatory Audit Requirements?</a:t>
            </a:r>
            <a:br>
              <a:rPr lang="en-GB" dirty="0">
                <a:effectLst/>
                <a:latin typeface="Palatino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Palatino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dirty="0">
                <a:effectLst/>
                <a:latin typeface="Palatino"/>
                <a:ea typeface="Verdana" panose="020B0604030504040204" pitchFamily="34" charset="0"/>
                <a:cs typeface="Times New Roman" panose="02020603050405020304" pitchFamily="18" charset="0"/>
              </a:rPr>
              <a:t>The Determinants and Consequences of Disciplinary Auditor Convictions in the Netherlands</a:t>
            </a:r>
            <a:br>
              <a:rPr lang="en-GB" dirty="0">
                <a:effectLst/>
                <a:latin typeface="Palatino"/>
              </a:rPr>
            </a:br>
            <a:endParaRPr lang="en-GB" dirty="0">
              <a:effectLst/>
              <a:latin typeface="Palatino"/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Palatino"/>
              </a:rPr>
              <a:t>We</a:t>
            </a:r>
            <a:r>
              <a:rPr lang="en-GB" dirty="0">
                <a:effectLst/>
                <a:latin typeface="Palatino"/>
              </a:rPr>
              <a:t> welcome </a:t>
            </a:r>
            <a:r>
              <a:rPr lang="en-GB" dirty="0">
                <a:latin typeface="Palatino"/>
              </a:rPr>
              <a:t>all suggestions and input on the paper and the data</a:t>
            </a:r>
            <a:endParaRPr lang="en-GB" dirty="0">
              <a:effectLst/>
              <a:latin typeface="Palatino"/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effectLst/>
              <a:latin typeface="Palatin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535C9-F19B-8D9B-E0B9-0CFD0D08B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36" r="9590"/>
          <a:stretch/>
        </p:blipFill>
        <p:spPr>
          <a:xfrm>
            <a:off x="8716616" y="10"/>
            <a:ext cx="3475383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735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5D433-DCCE-B755-90F7-48A7B4FD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41" y="1277557"/>
            <a:ext cx="10018130" cy="64724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Audit Firm Culture</a:t>
            </a:r>
            <a:endParaRPr lang="nl-NL" sz="3200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C3F29-4CDF-A6F4-B4C3-109E61270374}"/>
              </a:ext>
            </a:extLst>
          </p:cNvPr>
          <p:cNvSpPr txBox="1"/>
          <p:nvPr/>
        </p:nvSpPr>
        <p:spPr>
          <a:xfrm>
            <a:off x="999241" y="1924803"/>
            <a:ext cx="109089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Palatino"/>
              </a:rPr>
              <a:t>Recognized by IAASB 2014, PCAOB 2023, FRC 2018 and AFM 2020</a:t>
            </a:r>
            <a:br>
              <a:rPr lang="en-GB" dirty="0">
                <a:latin typeface="Palatino"/>
              </a:rPr>
            </a:br>
            <a:endParaRPr lang="en-GB" dirty="0">
              <a:latin typeface="Palatin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Auditors face important </a:t>
            </a:r>
            <a:r>
              <a:rPr lang="en-US" b="1" dirty="0">
                <a:effectLst/>
                <a:latin typeface="Palatino"/>
                <a:ea typeface="Calibri" panose="020F0502020204030204" pitchFamily="34" charset="0"/>
              </a:rPr>
              <a:t>ambiguities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 in their daily work, while the quality of their work is largely </a:t>
            </a:r>
            <a:r>
              <a:rPr lang="en-US" b="1" dirty="0">
                <a:effectLst/>
                <a:latin typeface="Palatino"/>
                <a:ea typeface="Calibri" panose="020F0502020204030204" pitchFamily="34" charset="0"/>
              </a:rPr>
              <a:t>unobservable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.</a:t>
            </a:r>
            <a:br>
              <a:rPr lang="en-US" dirty="0">
                <a:effectLst/>
                <a:latin typeface="Palatino"/>
                <a:ea typeface="Calibri" panose="020F0502020204030204" pitchFamily="34" charset="0"/>
              </a:rPr>
            </a:br>
            <a:endParaRPr lang="en-US" dirty="0">
              <a:effectLst/>
              <a:latin typeface="Palatino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Audit firm culture might be an effective </a:t>
            </a:r>
            <a:r>
              <a:rPr lang="en-US" b="1" dirty="0">
                <a:effectLst/>
                <a:latin typeface="Palatino"/>
                <a:ea typeface="Calibri" panose="020F0502020204030204" pitchFamily="34" charset="0"/>
              </a:rPr>
              <a:t>social control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 mechanism to deal with these ambiguities (O’Reilly, 1989)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4B18C-FC05-A1BD-6E9C-6B29D5B5B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5" y="4516131"/>
            <a:ext cx="3070736" cy="2225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6EB5A9-8BE5-EAA7-C0DE-63DF91352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915" y="4516131"/>
            <a:ext cx="3874057" cy="2225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19D553-341C-C2FA-4EC4-CC54CDE4F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850" y="4191082"/>
            <a:ext cx="4069702" cy="26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1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5D433-DCCE-B755-90F7-48A7B4FD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40" y="1360105"/>
            <a:ext cx="10018130" cy="64724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Why Culture?</a:t>
            </a:r>
            <a:endParaRPr lang="nl-NL" sz="3200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C3F29-4CDF-A6F4-B4C3-109E61270374}"/>
              </a:ext>
            </a:extLst>
          </p:cNvPr>
          <p:cNvSpPr txBox="1"/>
          <p:nvPr/>
        </p:nvSpPr>
        <p:spPr>
          <a:xfrm>
            <a:off x="999240" y="2106205"/>
            <a:ext cx="1100663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Audits are </a:t>
            </a:r>
            <a:r>
              <a:rPr lang="en-US" b="1" dirty="0">
                <a:effectLst/>
                <a:latin typeface="Palatino"/>
                <a:ea typeface="Calibri" panose="020F0502020204030204" pitchFamily="34" charset="0"/>
              </a:rPr>
              <a:t>idiosyncratic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 and require </a:t>
            </a:r>
            <a:r>
              <a:rPr lang="en-US" b="1" dirty="0">
                <a:effectLst/>
                <a:latin typeface="Palatino"/>
                <a:ea typeface="Calibri" panose="020F0502020204030204" pitchFamily="34" charset="0"/>
              </a:rPr>
              <a:t>judgment 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(ambiguity in standards)</a:t>
            </a:r>
            <a:endParaRPr lang="en-US" b="1" dirty="0">
              <a:effectLst/>
              <a:latin typeface="Palatino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effectLst/>
              <a:latin typeface="Palatino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Palatino"/>
                <a:ea typeface="Calibri" panose="020F0502020204030204" pitchFamily="34" charset="0"/>
              </a:rPr>
              <a:t>Residual risk from the audit risk model is </a:t>
            </a:r>
            <a:r>
              <a:rPr lang="en-US" b="1" dirty="0">
                <a:latin typeface="Palatino"/>
                <a:ea typeface="Calibri" panose="020F0502020204030204" pitchFamily="34" charset="0"/>
              </a:rPr>
              <a:t>never zero</a:t>
            </a:r>
            <a:r>
              <a:rPr lang="en-US" dirty="0">
                <a:latin typeface="Palatino"/>
                <a:ea typeface="Calibri" panose="020F0502020204030204" pitchFamily="34" charset="0"/>
              </a:rPr>
              <a:t> (AR = IR x CR x DR)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effectLst/>
              <a:latin typeface="Palatino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Audit quality is </a:t>
            </a:r>
            <a:r>
              <a:rPr lang="en-US" b="1" dirty="0">
                <a:effectLst/>
                <a:latin typeface="Palatino"/>
                <a:ea typeface="Calibri" panose="020F0502020204030204" pitchFamily="34" charset="0"/>
              </a:rPr>
              <a:t>hard to observe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 in the short-term (</a:t>
            </a:r>
            <a:r>
              <a:rPr lang="en-US" b="1" dirty="0">
                <a:effectLst/>
                <a:latin typeface="Palatino"/>
                <a:ea typeface="Calibri" panose="020F0502020204030204" pitchFamily="34" charset="0"/>
              </a:rPr>
              <a:t>credence good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Palatino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Individual auditors invest in and depend on their (professional) relations with their colleagues (</a:t>
            </a:r>
            <a:r>
              <a:rPr lang="en-US" b="1" dirty="0">
                <a:effectLst/>
                <a:latin typeface="Palatino"/>
                <a:ea typeface="Calibri" panose="020F0502020204030204" pitchFamily="34" charset="0"/>
              </a:rPr>
              <a:t>partnership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effectLst/>
              <a:latin typeface="Palatino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Subpar performance may have significant </a:t>
            </a:r>
            <a:r>
              <a:rPr lang="en-US" b="1" dirty="0">
                <a:effectLst/>
                <a:latin typeface="Palatino"/>
                <a:ea typeface="Calibri" panose="020F0502020204030204" pitchFamily="34" charset="0"/>
              </a:rPr>
              <a:t>reputational effects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 on colleagues’ - </a:t>
            </a:r>
            <a:r>
              <a:rPr lang="en-US" b="1" dirty="0">
                <a:effectLst/>
                <a:latin typeface="Palatino"/>
                <a:ea typeface="Calibri" panose="020F0502020204030204" pitchFamily="34" charset="0"/>
              </a:rPr>
              <a:t>perceptions are relevant</a:t>
            </a:r>
            <a:endParaRPr lang="en-US" dirty="0">
              <a:effectLst/>
              <a:latin typeface="Palatino"/>
              <a:ea typeface="Calibri" panose="020F0502020204030204" pitchFamily="34" charset="0"/>
            </a:endParaRPr>
          </a:p>
          <a:p>
            <a:endParaRPr lang="en-US" dirty="0">
              <a:latin typeface="Palatin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Palatino"/>
              </a:rPr>
              <a:t>With observability out of reach, social norms might be an </a:t>
            </a:r>
            <a:r>
              <a:rPr lang="en-US" b="1" dirty="0">
                <a:latin typeface="Palatino"/>
              </a:rPr>
              <a:t>effective control</a:t>
            </a:r>
            <a:endParaRPr lang="en-US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248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5D433-DCCE-B755-90F7-48A7B4FD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41" y="1557814"/>
            <a:ext cx="10018130" cy="64724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What Culture?</a:t>
            </a:r>
            <a:endParaRPr lang="nl-NL" sz="3200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C3F29-4CDF-A6F4-B4C3-109E61270374}"/>
              </a:ext>
            </a:extLst>
          </p:cNvPr>
          <p:cNvSpPr txBox="1"/>
          <p:nvPr/>
        </p:nvSpPr>
        <p:spPr>
          <a:xfrm>
            <a:off x="999241" y="2439839"/>
            <a:ext cx="108212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Organizational culture is defined as </a:t>
            </a:r>
            <a:r>
              <a:rPr lang="en-US" i="1" dirty="0">
                <a:effectLst/>
                <a:latin typeface="Palatino"/>
                <a:ea typeface="Calibri" panose="020F0502020204030204" pitchFamily="34" charset="0"/>
              </a:rPr>
              <a:t>“a pattern of shared assumptions, beliefs, and expectations that guide members’ interpretations and actions by defining appropriate behavior within an organization”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 (Chatman, Caldwell, O’Reilly, and </a:t>
            </a:r>
            <a:r>
              <a:rPr lang="en-US" dirty="0" err="1">
                <a:effectLst/>
                <a:latin typeface="Palatino"/>
                <a:ea typeface="Calibri" panose="020F0502020204030204" pitchFamily="34" charset="0"/>
              </a:rPr>
              <a:t>Doerr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 2014, 787)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Palatin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Palatino"/>
              </a:rPr>
              <a:t>Operationalized by 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the </a:t>
            </a:r>
            <a:r>
              <a:rPr lang="en-US" b="1" dirty="0">
                <a:effectLst/>
                <a:latin typeface="Palatino"/>
                <a:ea typeface="Calibri" panose="020F0502020204030204" pitchFamily="34" charset="0"/>
              </a:rPr>
              <a:t>aggregated perceptions 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of auditors of </a:t>
            </a:r>
          </a:p>
          <a:p>
            <a:pPr marL="457200" indent="-457200">
              <a:buFontTx/>
              <a:buChar char="-"/>
            </a:pP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Error Climate – </a:t>
            </a:r>
            <a:r>
              <a:rPr lang="en-US" dirty="0" err="1">
                <a:effectLst/>
                <a:latin typeface="Palatino"/>
                <a:ea typeface="Calibri" panose="020F0502020204030204" pitchFamily="34" charset="0"/>
              </a:rPr>
              <a:t>Grone</a:t>
            </a:r>
            <a:r>
              <a:rPr lang="en-US" dirty="0" err="1">
                <a:latin typeface="Palatino"/>
                <a:ea typeface="Calibri" panose="020F0502020204030204" pitchFamily="34" charset="0"/>
              </a:rPr>
              <a:t>wold</a:t>
            </a:r>
            <a:r>
              <a:rPr lang="en-US" dirty="0">
                <a:latin typeface="Palatino"/>
                <a:ea typeface="Calibri" panose="020F0502020204030204" pitchFamily="34" charset="0"/>
              </a:rPr>
              <a:t> and </a:t>
            </a:r>
            <a:r>
              <a:rPr lang="en-US" dirty="0" err="1">
                <a:latin typeface="Palatino"/>
                <a:ea typeface="Calibri" panose="020F0502020204030204" pitchFamily="34" charset="0"/>
              </a:rPr>
              <a:t>Donle</a:t>
            </a:r>
            <a:r>
              <a:rPr lang="en-US" dirty="0">
                <a:latin typeface="Palatino"/>
                <a:ea typeface="Calibri" panose="020F0502020204030204" pitchFamily="34" charset="0"/>
              </a:rPr>
              <a:t> (2011)</a:t>
            </a:r>
            <a:endParaRPr lang="en-US" dirty="0">
              <a:effectLst/>
              <a:latin typeface="Palatino"/>
              <a:ea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Voice – Van Dyne and </a:t>
            </a:r>
            <a:r>
              <a:rPr lang="en-US" dirty="0" err="1">
                <a:effectLst/>
                <a:latin typeface="Palatino"/>
                <a:ea typeface="Calibri" panose="020F0502020204030204" pitchFamily="34" charset="0"/>
              </a:rPr>
              <a:t>LePine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 (1998)</a:t>
            </a:r>
          </a:p>
          <a:p>
            <a:pPr marL="457200" indent="-457200">
              <a:buFontTx/>
              <a:buChar char="-"/>
            </a:pP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Quality Leadership – Self-developed with the NBA</a:t>
            </a:r>
          </a:p>
          <a:p>
            <a:pPr marL="457200" indent="-457200">
              <a:buFontTx/>
              <a:buChar char="-"/>
            </a:pP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Pressures – </a:t>
            </a:r>
            <a:r>
              <a:rPr lang="en-US" dirty="0" err="1">
                <a:effectLst/>
                <a:latin typeface="Palatino"/>
                <a:ea typeface="Calibri" panose="020F0502020204030204" pitchFamily="34" charset="0"/>
              </a:rPr>
              <a:t>Beekes</a:t>
            </a:r>
            <a:r>
              <a:rPr lang="en-US" dirty="0">
                <a:effectLst/>
                <a:latin typeface="Palatino"/>
                <a:ea typeface="Calibri" panose="020F0502020204030204" pitchFamily="34" charset="0"/>
              </a:rPr>
              <a:t> et al (2014)</a:t>
            </a:r>
            <a:endParaRPr lang="nl-NL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85808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5D433-DCCE-B755-90F7-48A7B4FD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41" y="1242475"/>
            <a:ext cx="10018130" cy="64724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Palatino"/>
              </a:rPr>
              <a:t>Why is dealing with errors hard?</a:t>
            </a:r>
            <a:endParaRPr lang="nl-NL" sz="32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0DA889B-5377-4B0B-271E-F56A12C38BA2}"/>
              </a:ext>
            </a:extLst>
          </p:cNvPr>
          <p:cNvSpPr txBox="1">
            <a:spLocks/>
          </p:cNvSpPr>
          <p:nvPr/>
        </p:nvSpPr>
        <p:spPr>
          <a:xfrm>
            <a:off x="999241" y="1889721"/>
            <a:ext cx="10738567" cy="4695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+mn-cs"/>
              </a:defRPr>
            </a:lvl2pPr>
            <a:lvl3pPr marL="625475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err="1"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Errors</a:t>
            </a:r>
            <a:r>
              <a:rPr lang="nl-NL" sz="1800" dirty="0"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are in </a:t>
            </a:r>
            <a:r>
              <a:rPr lang="nl-NL" sz="1800" b="1" dirty="0"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direct conflict </a:t>
            </a:r>
            <a:r>
              <a:rPr lang="nl-NL" sz="1800" b="1" dirty="0" err="1"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800" b="1" dirty="0"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Audit </a:t>
            </a:r>
            <a:r>
              <a:rPr lang="nl-NL" sz="1800" b="1" dirty="0" err="1"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nl-NL" sz="1800" b="1" dirty="0"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1800" dirty="0" err="1"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Seckler</a:t>
            </a:r>
            <a:r>
              <a:rPr lang="nl-NL" sz="1800" dirty="0"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et al 2017, 24)</a:t>
            </a:r>
            <a:br>
              <a:rPr lang="nl-NL" sz="1800" dirty="0"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1800" dirty="0">
              <a:effectLst/>
              <a:latin typeface="Palati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There is always an element of surprise to errors (Bell and Kozlowski 2011) and people are inclined to consider </a:t>
            </a: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errors as signals of negative performance or lack of intelligence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(Mangels, Butterfield, Lamb, Good, and Dweck 2006).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Palatino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To admit to a mistake, individuals </a:t>
            </a: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expose their weaknesses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to the organization, which imposes on interpersonal relation and their </a:t>
            </a: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career perspective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(</a:t>
            </a:r>
            <a:r>
              <a:rPr lang="en-US" sz="1800" dirty="0" err="1">
                <a:effectLst/>
                <a:latin typeface="Palatino"/>
                <a:ea typeface="Calibri" panose="020F0502020204030204" pitchFamily="34" charset="0"/>
              </a:rPr>
              <a:t>Emby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, Zhao, and </a:t>
            </a:r>
            <a:r>
              <a:rPr lang="en-US" sz="1800" dirty="0" err="1">
                <a:effectLst/>
                <a:latin typeface="Palatino"/>
                <a:ea typeface="Calibri" panose="020F0502020204030204" pitchFamily="34" charset="0"/>
              </a:rPr>
              <a:t>Sieweke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2019).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Palatino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Sign of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a lack of accountability, poor ability, knowledge and/or performance (Grohnert et al. 2019, 218) / Fear of sanctions (Westermann et al 2019, Gold et al 2021)</a:t>
            </a:r>
            <a:br>
              <a:rPr lang="en-US" sz="1800" dirty="0">
                <a:effectLst/>
                <a:latin typeface="Palatino"/>
                <a:ea typeface="Calibri" panose="020F0502020204030204" pitchFamily="34" charset="0"/>
              </a:rPr>
            </a:br>
            <a:endParaRPr lang="en-US" sz="1800" dirty="0">
              <a:effectLst/>
              <a:latin typeface="Palatino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Up-or-out / grow-or-go</a:t>
            </a:r>
            <a:r>
              <a:rPr lang="en-US" sz="1800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complicates the handling of errors (Jones et al. 2010)</a:t>
            </a:r>
            <a:br>
              <a:rPr lang="en-US" sz="1800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latin typeface="Palati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b="1" dirty="0" err="1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nl-NL" sz="1800" b="1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care</a:t>
            </a:r>
            <a:r>
              <a:rPr lang="nl-NL" sz="1800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obligation</a:t>
            </a:r>
            <a:r>
              <a:rPr lang="nl-NL" sz="1800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&lt;-&gt; “no </a:t>
            </a:r>
            <a:r>
              <a:rPr lang="nl-NL" sz="1800" dirty="0" err="1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blame</a:t>
            </a:r>
            <a:r>
              <a:rPr lang="nl-NL" sz="1800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culture” (</a:t>
            </a:r>
            <a:r>
              <a:rPr lang="nl-NL" sz="1800" dirty="0" err="1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Walton</a:t>
            </a:r>
            <a:r>
              <a:rPr lang="nl-NL" sz="1800" dirty="0"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2004)</a:t>
            </a:r>
          </a:p>
        </p:txBody>
      </p:sp>
    </p:spTree>
    <p:extLst>
      <p:ext uri="{BB962C8B-B14F-4D97-AF65-F5344CB8AC3E}">
        <p14:creationId xmlns:p14="http://schemas.microsoft.com/office/powerpoint/2010/main" val="125385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5D433-DCCE-B755-90F7-48A7B4FD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41" y="1397176"/>
            <a:ext cx="10018130" cy="64724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Palatino"/>
              </a:rPr>
              <a:t>Why is dealing with errors important?</a:t>
            </a:r>
            <a:endParaRPr lang="nl-NL" sz="32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0DA889B-5377-4B0B-271E-F56A12C38BA2}"/>
              </a:ext>
            </a:extLst>
          </p:cNvPr>
          <p:cNvSpPr txBox="1">
            <a:spLocks/>
          </p:cNvSpPr>
          <p:nvPr/>
        </p:nvSpPr>
        <p:spPr>
          <a:xfrm>
            <a:off x="999241" y="2236572"/>
            <a:ext cx="10764391" cy="452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+mn-cs"/>
              </a:defRPr>
            </a:lvl2pPr>
            <a:lvl3pPr marL="625475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Organizational culture develops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from how organizations deal with errors (</a:t>
            </a:r>
            <a:r>
              <a:rPr lang="en-US" sz="1800" dirty="0" err="1">
                <a:effectLst/>
                <a:latin typeface="Palatino"/>
                <a:ea typeface="Calibri" panose="020F0502020204030204" pitchFamily="34" charset="0"/>
              </a:rPr>
              <a:t>Frese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and Keith 2015)</a:t>
            </a:r>
            <a:br>
              <a:rPr lang="en-US" sz="1800" dirty="0">
                <a:effectLst/>
                <a:latin typeface="Palatino"/>
                <a:ea typeface="Calibri" panose="020F0502020204030204" pitchFamily="34" charset="0"/>
              </a:rPr>
            </a:br>
            <a:endParaRPr lang="en-US" sz="1800" dirty="0">
              <a:effectLst/>
              <a:latin typeface="Palatino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Error climate informs group members on the </a:t>
            </a: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expected behavior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within a working group on how to deal with and learn from errors (Cannon and Edmondson 2001). </a:t>
            </a: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Socialization to avoid structural errors 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(Westermann et al. 2015)</a:t>
            </a:r>
            <a:br>
              <a:rPr lang="en-US" sz="1800" dirty="0">
                <a:effectLst/>
                <a:latin typeface="Palatino"/>
                <a:ea typeface="Calibri" panose="020F0502020204030204" pitchFamily="34" charset="0"/>
              </a:rPr>
            </a:br>
            <a:endParaRPr lang="en-US" sz="1800" dirty="0">
              <a:effectLst/>
              <a:latin typeface="Palatino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Auditors report to learn most from </a:t>
            </a: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informal learning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such as learning on-the-job (</a:t>
            </a:r>
            <a:r>
              <a:rPr lang="en-US" sz="1800" dirty="0" err="1">
                <a:effectLst/>
                <a:latin typeface="Palatino"/>
                <a:ea typeface="Calibri" panose="020F0502020204030204" pitchFamily="34" charset="0"/>
              </a:rPr>
              <a:t>Daoust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and </a:t>
            </a:r>
            <a:r>
              <a:rPr lang="en-US" sz="1800" dirty="0" err="1">
                <a:effectLst/>
                <a:latin typeface="Palatino"/>
                <a:ea typeface="Calibri" panose="020F0502020204030204" pitchFamily="34" charset="0"/>
              </a:rPr>
              <a:t>Malsch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2019) and </a:t>
            </a: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learning from errors is more likely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than learning from success (</a:t>
            </a:r>
            <a:r>
              <a:rPr lang="en-US" sz="1800" dirty="0" err="1">
                <a:effectLst/>
                <a:latin typeface="Palatino"/>
                <a:ea typeface="Calibri" panose="020F0502020204030204" pitchFamily="34" charset="0"/>
              </a:rPr>
              <a:t>Joung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et al. 2006; Dahlin et al. 2018).</a:t>
            </a:r>
          </a:p>
        </p:txBody>
      </p:sp>
    </p:spTree>
    <p:extLst>
      <p:ext uri="{BB962C8B-B14F-4D97-AF65-F5344CB8AC3E}">
        <p14:creationId xmlns:p14="http://schemas.microsoft.com/office/powerpoint/2010/main" val="126519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5D433-DCCE-B755-90F7-48A7B4FD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41" y="1335392"/>
            <a:ext cx="10018130" cy="64724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Palatino"/>
              </a:rPr>
              <a:t>Positive Error Climate Effects</a:t>
            </a:r>
            <a:endParaRPr lang="nl-NL" sz="32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0DA889B-5377-4B0B-271E-F56A12C38BA2}"/>
              </a:ext>
            </a:extLst>
          </p:cNvPr>
          <p:cNvSpPr txBox="1">
            <a:spLocks/>
          </p:cNvSpPr>
          <p:nvPr/>
        </p:nvSpPr>
        <p:spPr>
          <a:xfrm>
            <a:off x="999241" y="2162432"/>
            <a:ext cx="10504900" cy="4600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+mn-cs"/>
              </a:defRPr>
            </a:lvl2pPr>
            <a:lvl3pPr marL="625475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Audit staff is </a:t>
            </a: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more willing to discuss errors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made by peers, as well as their own (Gold et al. 2013) </a:t>
            </a:r>
            <a:br>
              <a:rPr lang="en-US" sz="1800" dirty="0">
                <a:effectLst/>
                <a:latin typeface="Palatino"/>
                <a:ea typeface="Calibri" panose="020F0502020204030204" pitchFamily="34" charset="0"/>
              </a:rPr>
            </a:br>
            <a:endParaRPr lang="en-US" sz="1800" dirty="0">
              <a:effectLst/>
              <a:latin typeface="Palatino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Feel more responsible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for errors (</a:t>
            </a:r>
            <a:r>
              <a:rPr lang="en-US" sz="1800" dirty="0" err="1">
                <a:effectLst/>
                <a:latin typeface="Palatino"/>
                <a:ea typeface="Calibri" panose="020F0502020204030204" pitchFamily="34" charset="0"/>
              </a:rPr>
              <a:t>Gronewold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and </a:t>
            </a:r>
            <a:r>
              <a:rPr lang="en-US" sz="1800" dirty="0" err="1">
                <a:effectLst/>
                <a:latin typeface="Palatino"/>
                <a:ea typeface="Calibri" panose="020F0502020204030204" pitchFamily="34" charset="0"/>
              </a:rPr>
              <a:t>Donle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2011)</a:t>
            </a:r>
            <a:br>
              <a:rPr lang="en-US" sz="1800" dirty="0">
                <a:effectLst/>
                <a:latin typeface="Palatino"/>
                <a:ea typeface="Calibri" panose="020F0502020204030204" pitchFamily="34" charset="0"/>
              </a:rPr>
            </a:br>
            <a:endParaRPr lang="en-US" sz="1800" dirty="0">
              <a:effectLst/>
              <a:latin typeface="Palatino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Junior auditors are </a:t>
            </a: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more likely to seek help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from a superior </a:t>
            </a:r>
            <a:br>
              <a:rPr lang="en-US" sz="1800" dirty="0">
                <a:effectLst/>
                <a:latin typeface="Palatino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(</a:t>
            </a:r>
            <a:r>
              <a:rPr lang="en-US" sz="1800" dirty="0" err="1">
                <a:effectLst/>
                <a:latin typeface="Palatino"/>
                <a:ea typeface="Calibri" panose="020F0502020204030204" pitchFamily="34" charset="0"/>
              </a:rPr>
              <a:t>Grohnert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et al. 2019)</a:t>
            </a:r>
            <a:br>
              <a:rPr lang="en-US" sz="1800" dirty="0">
                <a:effectLst/>
                <a:latin typeface="Palatino"/>
                <a:ea typeface="Calibri" panose="020F0502020204030204" pitchFamily="34" charset="0"/>
              </a:rPr>
            </a:br>
            <a:endParaRPr lang="en-US" sz="1800" dirty="0">
              <a:effectLst/>
              <a:latin typeface="Palatino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Self-report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errors (</a:t>
            </a:r>
            <a:r>
              <a:rPr lang="en-US" sz="1800" dirty="0" err="1">
                <a:effectLst/>
                <a:latin typeface="Palatino"/>
                <a:ea typeface="Calibri" panose="020F0502020204030204" pitchFamily="34" charset="0"/>
              </a:rPr>
              <a:t>Stefaniak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and Robertson 2010; </a:t>
            </a:r>
            <a:r>
              <a:rPr lang="en-US" sz="1800" dirty="0" err="1">
                <a:effectLst/>
                <a:latin typeface="Palatino"/>
                <a:ea typeface="Calibri" panose="020F0502020204030204" pitchFamily="34" charset="0"/>
              </a:rPr>
              <a:t>Gronewold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et al. 2013)</a:t>
            </a:r>
            <a:br>
              <a:rPr lang="en-US" sz="1800" dirty="0">
                <a:effectLst/>
                <a:latin typeface="Palatino"/>
                <a:ea typeface="Calibri" panose="020F0502020204030204" pitchFamily="34" charset="0"/>
              </a:rPr>
            </a:br>
            <a:endParaRPr lang="en-US" sz="1800" dirty="0">
              <a:effectLst/>
              <a:latin typeface="Palatino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Mitigate learning barriers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(Van </a:t>
            </a:r>
            <a:r>
              <a:rPr lang="en-US" sz="1800" dirty="0" err="1">
                <a:effectLst/>
                <a:latin typeface="Palatino"/>
                <a:ea typeface="Calibri" panose="020F0502020204030204" pitchFamily="34" charset="0"/>
              </a:rPr>
              <a:t>Mourik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et al. 2021)</a:t>
            </a:r>
            <a:endParaRPr lang="nl-NL" sz="1800" dirty="0">
              <a:latin typeface="Palatin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7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5D433-DCCE-B755-90F7-48A7B4FD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40" y="1489092"/>
            <a:ext cx="10018130" cy="64724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Palatino"/>
              </a:rPr>
              <a:t>Voice</a:t>
            </a:r>
            <a:endParaRPr lang="nl-NL" sz="3200" i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3A882-DB43-9049-37F6-93781DE9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240" y="2136338"/>
            <a:ext cx="5456799" cy="295831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Partners are </a:t>
            </a: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dependent on a team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for the performance of an audit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Partners exhibit significant </a:t>
            </a: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overconfidence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in the ability of subordinates to detect errors (Messier et al. 2008</a:t>
            </a:r>
            <a:r>
              <a:rPr lang="en-US" sz="1800" dirty="0">
                <a:latin typeface="Palatino"/>
                <a:ea typeface="Calibri" panose="020F0502020204030204" pitchFamily="34" charset="0"/>
              </a:rPr>
              <a:t>)</a:t>
            </a:r>
            <a:endParaRPr lang="en-US" sz="1800" dirty="0">
              <a:effectLst/>
              <a:latin typeface="Palatino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Palatino"/>
                <a:ea typeface="Calibri" panose="020F0502020204030204" pitchFamily="34" charset="0"/>
              </a:rPr>
              <a:t>Tacit knowledge</a:t>
            </a: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 is important in auditing (Bol et al. 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Palatino"/>
                <a:ea typeface="Calibri" panose="020F0502020204030204" pitchFamily="34" charset="0"/>
              </a:rPr>
              <a:t>Prior survey and experimental auditing studies use auditors’ willingness to speak up as a dependent variable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2D910-FD1B-D679-A0EA-72EDDB9A766F}"/>
              </a:ext>
            </a:extLst>
          </p:cNvPr>
          <p:cNvSpPr txBox="1"/>
          <p:nvPr/>
        </p:nvSpPr>
        <p:spPr>
          <a:xfrm>
            <a:off x="6868260" y="2136338"/>
            <a:ext cx="48088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Risk of </a:t>
            </a:r>
            <a:r>
              <a:rPr lang="nl-NL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too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much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b="1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irrelevant input 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(Morrison 2004) </a:t>
            </a:r>
            <a:r>
              <a:rPr lang="nl-NL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difussion</a:t>
            </a:r>
            <a:r>
              <a:rPr lang="nl-NL" b="1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b="1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responsibilities</a:t>
            </a:r>
            <a:endParaRPr lang="nl-NL" b="1" dirty="0">
              <a:solidFill>
                <a:srgbClr val="000000"/>
              </a:solidFill>
              <a:latin typeface="Palati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Voice has a </a:t>
            </a:r>
            <a:r>
              <a:rPr lang="nl-NL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negative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relationship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decision</a:t>
            </a:r>
            <a:r>
              <a:rPr lang="nl-NL" b="1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-making </a:t>
            </a:r>
            <a:r>
              <a:rPr lang="nl-NL" b="1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accuracy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nl-NL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LePine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Van Dyne 2001)</a:t>
            </a:r>
            <a:endParaRPr lang="nl-NL" dirty="0">
              <a:solidFill>
                <a:srgbClr val="000000"/>
              </a:solidFill>
              <a:latin typeface="Palati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Speaking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-up is </a:t>
            </a:r>
            <a:r>
              <a:rPr lang="nl-NL" b="1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b="1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sufficient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avoid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failures</a:t>
            </a:r>
            <a:r>
              <a:rPr lang="nl-NL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(Noort et al.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err="1">
                <a:solidFill>
                  <a:srgbClr val="000000"/>
                </a:solidFill>
                <a:latin typeface="Palatino"/>
                <a:cs typeface="Times New Roman" panose="02020603050405020304" pitchFamily="18" charset="0"/>
              </a:rPr>
              <a:t>Inverted</a:t>
            </a:r>
            <a:r>
              <a:rPr lang="nl-NL" b="1" dirty="0">
                <a:solidFill>
                  <a:srgbClr val="000000"/>
                </a:solidFill>
                <a:latin typeface="Palatino"/>
                <a:cs typeface="Times New Roman" panose="02020603050405020304" pitchFamily="18" charset="0"/>
              </a:rPr>
              <a:t> U-</a:t>
            </a:r>
            <a:r>
              <a:rPr lang="nl-NL" b="1" dirty="0" err="1">
                <a:solidFill>
                  <a:srgbClr val="000000"/>
                </a:solidFill>
                <a:latin typeface="Palatino"/>
                <a:cs typeface="Times New Roman" panose="02020603050405020304" pitchFamily="18" charset="0"/>
              </a:rPr>
              <a:t>shape</a:t>
            </a:r>
            <a:r>
              <a:rPr lang="nl-NL" dirty="0">
                <a:solidFill>
                  <a:srgbClr val="000000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Palatino"/>
                <a:cs typeface="Times New Roman" panose="02020603050405020304" pitchFamily="18" charset="0"/>
              </a:rPr>
              <a:t>with</a:t>
            </a:r>
            <a:r>
              <a:rPr lang="nl-NL" dirty="0">
                <a:solidFill>
                  <a:srgbClr val="000000"/>
                </a:solidFill>
                <a:latin typeface="Palatino"/>
                <a:cs typeface="Times New Roman" panose="02020603050405020304" pitchFamily="18" charset="0"/>
              </a:rPr>
              <a:t> performance in </a:t>
            </a:r>
            <a:r>
              <a:rPr lang="nl-NL" dirty="0" err="1">
                <a:solidFill>
                  <a:srgbClr val="000000"/>
                </a:solidFill>
                <a:latin typeface="Palatino"/>
                <a:cs typeface="Times New Roman" panose="02020603050405020304" pitchFamily="18" charset="0"/>
              </a:rPr>
              <a:t>the</a:t>
            </a:r>
            <a:r>
              <a:rPr lang="nl-NL" dirty="0">
                <a:solidFill>
                  <a:srgbClr val="000000"/>
                </a:solidFill>
                <a:latin typeface="Palatino"/>
                <a:cs typeface="Times New Roman" panose="02020603050405020304" pitchFamily="18" charset="0"/>
              </a:rPr>
              <a:t> restaurant </a:t>
            </a:r>
            <a:r>
              <a:rPr lang="nl-NL" dirty="0" err="1">
                <a:solidFill>
                  <a:srgbClr val="000000"/>
                </a:solidFill>
                <a:latin typeface="Palatino"/>
                <a:cs typeface="Times New Roman" panose="02020603050405020304" pitchFamily="18" charset="0"/>
              </a:rPr>
              <a:t>industry</a:t>
            </a:r>
            <a:r>
              <a:rPr lang="nl-NL" dirty="0">
                <a:solidFill>
                  <a:srgbClr val="000000"/>
                </a:solidFill>
                <a:latin typeface="Palatino"/>
                <a:cs typeface="Times New Roman" panose="02020603050405020304" pitchFamily="18" charset="0"/>
              </a:rPr>
              <a:t> (</a:t>
            </a:r>
            <a:r>
              <a:rPr lang="nl-NL" dirty="0" err="1">
                <a:solidFill>
                  <a:srgbClr val="000000"/>
                </a:solidFill>
                <a:latin typeface="Palatino"/>
                <a:cs typeface="Times New Roman" panose="02020603050405020304" pitchFamily="18" charset="0"/>
              </a:rPr>
              <a:t>MacKenzie</a:t>
            </a:r>
            <a:r>
              <a:rPr lang="nl-NL" dirty="0">
                <a:solidFill>
                  <a:srgbClr val="000000"/>
                </a:solidFill>
                <a:latin typeface="Palatino"/>
                <a:cs typeface="Times New Roman" panose="02020603050405020304" pitchFamily="18" charset="0"/>
              </a:rPr>
              <a:t> et al. 2011)</a:t>
            </a:r>
            <a:endParaRPr lang="nl-NL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3557114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89">
      <a:dk1>
        <a:srgbClr val="061D41"/>
      </a:dk1>
      <a:lt1>
        <a:srgbClr val="FFFFFF"/>
      </a:lt1>
      <a:dk2>
        <a:srgbClr val="0E2841"/>
      </a:dk2>
      <a:lt2>
        <a:srgbClr val="DCE5EB"/>
      </a:lt2>
      <a:accent1>
        <a:srgbClr val="5482AB"/>
      </a:accent1>
      <a:accent2>
        <a:srgbClr val="B85E5C"/>
      </a:accent2>
      <a:accent3>
        <a:srgbClr val="C8D3EC"/>
      </a:accent3>
      <a:accent4>
        <a:srgbClr val="5382AB"/>
      </a:accent4>
      <a:accent5>
        <a:srgbClr val="BB915C"/>
      </a:accent5>
      <a:accent6>
        <a:srgbClr val="549561"/>
      </a:accent6>
      <a:hlink>
        <a:srgbClr val="0D2841"/>
      </a:hlink>
      <a:folHlink>
        <a:srgbClr val="B85E5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4_Kantoorthema">
  <a:themeElements>
    <a:clrScheme name="Aangepast 89">
      <a:dk1>
        <a:srgbClr val="061D41"/>
      </a:dk1>
      <a:lt1>
        <a:srgbClr val="FFFFFF"/>
      </a:lt1>
      <a:dk2>
        <a:srgbClr val="0E2841"/>
      </a:dk2>
      <a:lt2>
        <a:srgbClr val="DCE5EB"/>
      </a:lt2>
      <a:accent1>
        <a:srgbClr val="5482AB"/>
      </a:accent1>
      <a:accent2>
        <a:srgbClr val="B85E5C"/>
      </a:accent2>
      <a:accent3>
        <a:srgbClr val="C8D3EC"/>
      </a:accent3>
      <a:accent4>
        <a:srgbClr val="5382AB"/>
      </a:accent4>
      <a:accent5>
        <a:srgbClr val="BB915C"/>
      </a:accent5>
      <a:accent6>
        <a:srgbClr val="549561"/>
      </a:accent6>
      <a:hlink>
        <a:srgbClr val="0D2841"/>
      </a:hlink>
      <a:folHlink>
        <a:srgbClr val="B85E5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Kantoorthema">
  <a:themeElements>
    <a:clrScheme name="Aangepast 89">
      <a:dk1>
        <a:srgbClr val="061D41"/>
      </a:dk1>
      <a:lt1>
        <a:srgbClr val="FFFFFF"/>
      </a:lt1>
      <a:dk2>
        <a:srgbClr val="0E2841"/>
      </a:dk2>
      <a:lt2>
        <a:srgbClr val="DCE5EB"/>
      </a:lt2>
      <a:accent1>
        <a:srgbClr val="5482AB"/>
      </a:accent1>
      <a:accent2>
        <a:srgbClr val="B85E5C"/>
      </a:accent2>
      <a:accent3>
        <a:srgbClr val="C8D3EC"/>
      </a:accent3>
      <a:accent4>
        <a:srgbClr val="5382AB"/>
      </a:accent4>
      <a:accent5>
        <a:srgbClr val="BB915C"/>
      </a:accent5>
      <a:accent6>
        <a:srgbClr val="549561"/>
      </a:accent6>
      <a:hlink>
        <a:srgbClr val="0D2841"/>
      </a:hlink>
      <a:folHlink>
        <a:srgbClr val="B85E5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Kantoorthema">
  <a:themeElements>
    <a:clrScheme name="Aangepast 89">
      <a:dk1>
        <a:srgbClr val="061D41"/>
      </a:dk1>
      <a:lt1>
        <a:srgbClr val="FFFFFF"/>
      </a:lt1>
      <a:dk2>
        <a:srgbClr val="0E2841"/>
      </a:dk2>
      <a:lt2>
        <a:srgbClr val="DCE5EB"/>
      </a:lt2>
      <a:accent1>
        <a:srgbClr val="5482AB"/>
      </a:accent1>
      <a:accent2>
        <a:srgbClr val="B85E5C"/>
      </a:accent2>
      <a:accent3>
        <a:srgbClr val="C8D3EC"/>
      </a:accent3>
      <a:accent4>
        <a:srgbClr val="5382AB"/>
      </a:accent4>
      <a:accent5>
        <a:srgbClr val="BB915C"/>
      </a:accent5>
      <a:accent6>
        <a:srgbClr val="549561"/>
      </a:accent6>
      <a:hlink>
        <a:srgbClr val="0D2841"/>
      </a:hlink>
      <a:folHlink>
        <a:srgbClr val="B85E5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Kantoorthema">
  <a:themeElements>
    <a:clrScheme name="Aangepast 89">
      <a:dk1>
        <a:srgbClr val="061D41"/>
      </a:dk1>
      <a:lt1>
        <a:srgbClr val="FFFFFF"/>
      </a:lt1>
      <a:dk2>
        <a:srgbClr val="0E2841"/>
      </a:dk2>
      <a:lt2>
        <a:srgbClr val="DCE5EB"/>
      </a:lt2>
      <a:accent1>
        <a:srgbClr val="5482AB"/>
      </a:accent1>
      <a:accent2>
        <a:srgbClr val="B85E5C"/>
      </a:accent2>
      <a:accent3>
        <a:srgbClr val="C8D3EC"/>
      </a:accent3>
      <a:accent4>
        <a:srgbClr val="5382AB"/>
      </a:accent4>
      <a:accent5>
        <a:srgbClr val="BB915C"/>
      </a:accent5>
      <a:accent6>
        <a:srgbClr val="549561"/>
      </a:accent6>
      <a:hlink>
        <a:srgbClr val="0D2841"/>
      </a:hlink>
      <a:folHlink>
        <a:srgbClr val="B85E5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9B68AD5C6473419016245A4C8F232A" ma:contentTypeVersion="18" ma:contentTypeDescription="Create a new document." ma:contentTypeScope="" ma:versionID="6f634c2dbefcd5dd566a6301a14f9cb1">
  <xsd:schema xmlns:xsd="http://www.w3.org/2001/XMLSchema" xmlns:xs="http://www.w3.org/2001/XMLSchema" xmlns:p="http://schemas.microsoft.com/office/2006/metadata/properties" xmlns:ns2="cfa0b15c-9dbf-4bf3-b9c1-0e971fd491c0" xmlns:ns3="5e32fc3a-fecd-4233-88ba-c24f09b37c26" targetNamespace="http://schemas.microsoft.com/office/2006/metadata/properties" ma:root="true" ma:fieldsID="530d817df6fc99696767a36aea99b893" ns2:_="" ns3:_="">
    <xsd:import namespace="cfa0b15c-9dbf-4bf3-b9c1-0e971fd491c0"/>
    <xsd:import namespace="5e32fc3a-fecd-4233-88ba-c24f09b37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0b15c-9dbf-4bf3-b9c1-0e971fd491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f045da-f286-4f69-b0b3-d1bb40ac4c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2fc3a-fecd-4233-88ba-c24f09b37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e9213a-e89f-49c0-8cc6-a14a314a9171}" ma:internalName="TaxCatchAll" ma:showField="CatchAllData" ma:web="5e32fc3a-fecd-4233-88ba-c24f09b37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a0b15c-9dbf-4bf3-b9c1-0e971fd491c0">
      <Terms xmlns="http://schemas.microsoft.com/office/infopath/2007/PartnerControls"/>
    </lcf76f155ced4ddcb4097134ff3c332f>
    <TaxCatchAll xmlns="5e32fc3a-fecd-4233-88ba-c24f09b37c26" xsi:nil="true"/>
  </documentManagement>
</p:properties>
</file>

<file path=customXml/itemProps1.xml><?xml version="1.0" encoding="utf-8"?>
<ds:datastoreItem xmlns:ds="http://schemas.openxmlformats.org/officeDocument/2006/customXml" ds:itemID="{BDEDACBD-7CC3-46BE-BF1F-A1C1B1CD4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0b15c-9dbf-4bf3-b9c1-0e971fd491c0"/>
    <ds:schemaRef ds:uri="5e32fc3a-fecd-4233-88ba-c24f09b37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9BDFC0-F806-4158-8669-02D5CA5406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E0015-2524-4FCA-B21B-B444E9D9D9D0}">
  <ds:schemaRefs>
    <ds:schemaRef ds:uri="http://schemas.microsoft.com/office/2006/documentManagement/types"/>
    <ds:schemaRef ds:uri="http://purl.org/dc/dcmitype/"/>
    <ds:schemaRef ds:uri="cfa0b15c-9dbf-4bf3-b9c1-0e971fd491c0"/>
    <ds:schemaRef ds:uri="http://purl.org/dc/terms/"/>
    <ds:schemaRef ds:uri="5e32fc3a-fecd-4233-88ba-c24f09b37c26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1222</Words>
  <Application>Microsoft Office PowerPoint</Application>
  <PresentationFormat>Widescreen</PresentationFormat>
  <Paragraphs>96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Arial</vt:lpstr>
      <vt:lpstr>Calibri</vt:lpstr>
      <vt:lpstr>Georgia</vt:lpstr>
      <vt:lpstr>Palatino</vt:lpstr>
      <vt:lpstr>Kantoorthema</vt:lpstr>
      <vt:lpstr>4_Kantoorthema</vt:lpstr>
      <vt:lpstr>1_Kantoorthema</vt:lpstr>
      <vt:lpstr>2_Kantoorthema</vt:lpstr>
      <vt:lpstr>3_Kantoorthema</vt:lpstr>
      <vt:lpstr>       Tjibbe Bosman University of Amsterdam </vt:lpstr>
      <vt:lpstr>Introduction</vt:lpstr>
      <vt:lpstr>Audit Firm Culture</vt:lpstr>
      <vt:lpstr>Why Culture?</vt:lpstr>
      <vt:lpstr>What Culture?</vt:lpstr>
      <vt:lpstr>Why is dealing with errors hard?</vt:lpstr>
      <vt:lpstr>Why is dealing with errors important?</vt:lpstr>
      <vt:lpstr>Positive Error Climate Effects</vt:lpstr>
      <vt:lpstr>Voice</vt:lpstr>
      <vt:lpstr>Quality Leadership</vt:lpstr>
      <vt:lpstr>PowerPoint Presentation</vt:lpstr>
      <vt:lpstr>Data Gathering &amp; Analysis</vt:lpstr>
      <vt:lpstr>PowerPoint Presentation</vt:lpstr>
      <vt:lpstr>PowerPoint Presentation</vt:lpstr>
      <vt:lpstr>Conclusion</vt:lpstr>
      <vt:lpstr>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Nadji van den Broek</dc:creator>
  <cp:lastModifiedBy>Brewer - Pluym, Alexandra</cp:lastModifiedBy>
  <cp:revision>9</cp:revision>
  <dcterms:created xsi:type="dcterms:W3CDTF">2024-06-17T07:06:16Z</dcterms:created>
  <dcterms:modified xsi:type="dcterms:W3CDTF">2024-07-16T10:58:38Z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0x0101000E9B68AD5C6473419016245A4C8F232A</vt:lpwstr>
  </property>
  <property fmtid="{D5CDD505-2E9C-101B-9397-08002B2CF9AE}" pid="3" name="MediaServiceImageTags">
    <vt:lpwstr/>
  </property>
</Properties>
</file>