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58" r:id="rId5"/>
    <p:sldId id="262" r:id="rId6"/>
    <p:sldId id="271" r:id="rId7"/>
    <p:sldId id="272" r:id="rId8"/>
    <p:sldId id="274" r:id="rId9"/>
    <p:sldId id="275" r:id="rId10"/>
    <p:sldId id="276" r:id="rId11"/>
    <p:sldId id="277" r:id="rId12"/>
    <p:sldId id="260" r:id="rId13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sther Steenvoort" initials="ES" lastIdx="1" clrIdx="0">
    <p:extLst>
      <p:ext uri="{19B8F6BF-5375-455C-9EA6-DF929625EA0E}">
        <p15:presenceInfo xmlns:p15="http://schemas.microsoft.com/office/powerpoint/2012/main" userId="S::esther.steenvoort@foundationforauditingresearch.org::3f960665-6ba7-491b-977f-76864cce0f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35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A8583-9121-4924-95B1-70BCC3BF7B5E}" type="datetimeFigureOut">
              <a:rPr lang="en-GB"/>
              <a:t>17/06/2022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F3B31A-C371-4468-9E16-BBF0FFED1782}" type="slidenum">
              <a:rPr lang="en-GB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965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C07A1-D285-471D-9520-17E0C2745F2D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3892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C07A1-D285-471D-9520-17E0C2745F2D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280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1C07A1-D285-471D-9520-17E0C2745F2D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9613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1C07A1-D285-471D-9520-17E0C2745F2D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1698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1C07A1-D285-471D-9520-17E0C2745F2D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1153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1C07A1-D285-471D-9520-17E0C2745F2D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58249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1C07A1-D285-471D-9520-17E0C2745F2D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3277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1C07A1-D285-471D-9520-17E0C2745F2D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03474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1C07A1-D285-471D-9520-17E0C2745F2D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7357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2E011-B7F9-45B1-A038-35053E31F093}" type="datetimeFigureOut">
              <a:rPr lang="nl-NL" smtClean="0"/>
              <a:t>17-6-2022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0EC5-297D-4F7A-A5EE-3D27921AE39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6681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2E011-B7F9-45B1-A038-35053E31F093}" type="datetimeFigureOut">
              <a:rPr lang="nl-NL" smtClean="0"/>
              <a:t>17-6-2022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0EC5-297D-4F7A-A5EE-3D27921AE39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6458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2E011-B7F9-45B1-A038-35053E31F093}" type="datetimeFigureOut">
              <a:rPr lang="nl-NL" smtClean="0"/>
              <a:t>17-6-2022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0EC5-297D-4F7A-A5EE-3D27921AE39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080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2E011-B7F9-45B1-A038-35053E31F093}" type="datetimeFigureOut">
              <a:rPr lang="nl-NL" smtClean="0"/>
              <a:t>17-6-2022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0EC5-297D-4F7A-A5EE-3D27921AE39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0403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2E011-B7F9-45B1-A038-35053E31F093}" type="datetimeFigureOut">
              <a:rPr lang="nl-NL" smtClean="0"/>
              <a:t>17-6-2022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0EC5-297D-4F7A-A5EE-3D27921AE39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6086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2E011-B7F9-45B1-A038-35053E31F093}" type="datetimeFigureOut">
              <a:rPr lang="nl-NL" smtClean="0"/>
              <a:t>17-6-2022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0EC5-297D-4F7A-A5EE-3D27921AE39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0949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2E011-B7F9-45B1-A038-35053E31F093}" type="datetimeFigureOut">
              <a:rPr lang="nl-NL" smtClean="0"/>
              <a:t>17-6-2022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0EC5-297D-4F7A-A5EE-3D27921AE39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0974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2E011-B7F9-45B1-A038-35053E31F093}" type="datetimeFigureOut">
              <a:rPr lang="nl-NL" smtClean="0"/>
              <a:t>17-6-2022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0EC5-297D-4F7A-A5EE-3D27921AE39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3384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2E011-B7F9-45B1-A038-35053E31F093}" type="datetimeFigureOut">
              <a:rPr lang="nl-NL" smtClean="0"/>
              <a:t>17-6-2022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0EC5-297D-4F7A-A5EE-3D27921AE39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0332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2E011-B7F9-45B1-A038-35053E31F093}" type="datetimeFigureOut">
              <a:rPr lang="nl-NL" smtClean="0"/>
              <a:t>17-6-2022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0EC5-297D-4F7A-A5EE-3D27921AE39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8024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2E011-B7F9-45B1-A038-35053E31F093}" type="datetimeFigureOut">
              <a:rPr lang="nl-NL" smtClean="0"/>
              <a:t>17-6-2022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0EC5-297D-4F7A-A5EE-3D27921AE39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4486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2E011-B7F9-45B1-A038-35053E31F093}" type="datetimeFigureOut">
              <a:rPr lang="nl-NL" smtClean="0"/>
              <a:t>17-6-2022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00EC5-297D-4F7A-A5EE-3D27921AE39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6537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>
          <a:xfrm>
            <a:off x="838200" y="431673"/>
            <a:ext cx="10515600" cy="56573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nl-NL" sz="5400" b="1" dirty="0" err="1">
                <a:solidFill>
                  <a:schemeClr val="bg1"/>
                </a:solidFill>
                <a:latin typeface="Source Sans Pro"/>
                <a:ea typeface="Source Sans Pro"/>
                <a:cs typeface="Arial"/>
              </a:rPr>
              <a:t>Loss</a:t>
            </a:r>
            <a:r>
              <a:rPr lang="nl-NL" sz="5400" b="1" dirty="0">
                <a:solidFill>
                  <a:schemeClr val="bg1"/>
                </a:solidFill>
                <a:latin typeface="Source Sans Pro"/>
                <a:ea typeface="Source Sans Pro"/>
                <a:cs typeface="Arial"/>
              </a:rPr>
              <a:t> of Talent</a:t>
            </a:r>
          </a:p>
          <a:p>
            <a:pPr algn="ctr">
              <a:lnSpc>
                <a:spcPct val="150000"/>
              </a:lnSpc>
            </a:pPr>
            <a:r>
              <a:rPr lang="nl-NL" sz="2400" b="1" dirty="0">
                <a:solidFill>
                  <a:schemeClr val="bg1"/>
                </a:solidFill>
                <a:latin typeface="Source Sans Pro"/>
                <a:ea typeface="Source Sans Pro"/>
                <a:cs typeface="Arial"/>
              </a:rPr>
              <a:t>A </a:t>
            </a:r>
            <a:r>
              <a:rPr lang="nl-NL" sz="2400" b="1" dirty="0" err="1">
                <a:solidFill>
                  <a:schemeClr val="bg1"/>
                </a:solidFill>
                <a:latin typeface="Source Sans Pro"/>
                <a:ea typeface="Source Sans Pro"/>
                <a:cs typeface="Arial"/>
              </a:rPr>
              <a:t>threat</a:t>
            </a:r>
            <a:r>
              <a:rPr lang="nl-NL" sz="2400" b="1" dirty="0">
                <a:solidFill>
                  <a:schemeClr val="bg1"/>
                </a:solidFill>
                <a:latin typeface="Source Sans Pro"/>
                <a:ea typeface="Source Sans Pro"/>
                <a:cs typeface="Arial"/>
              </a:rPr>
              <a:t> </a:t>
            </a:r>
            <a:r>
              <a:rPr lang="nl-NL" sz="2400" b="1" dirty="0" err="1">
                <a:solidFill>
                  <a:schemeClr val="bg1"/>
                </a:solidFill>
                <a:latin typeface="Source Sans Pro"/>
                <a:ea typeface="Source Sans Pro"/>
                <a:cs typeface="Arial"/>
              </a:rPr>
              <a:t>to</a:t>
            </a:r>
            <a:r>
              <a:rPr lang="nl-NL" sz="2400" b="1" dirty="0">
                <a:solidFill>
                  <a:schemeClr val="bg1"/>
                </a:solidFill>
                <a:latin typeface="Source Sans Pro"/>
                <a:ea typeface="Source Sans Pro"/>
                <a:cs typeface="Arial"/>
              </a:rPr>
              <a:t> audit </a:t>
            </a:r>
            <a:r>
              <a:rPr lang="nl-NL" sz="2400" b="1" dirty="0" err="1">
                <a:solidFill>
                  <a:schemeClr val="bg1"/>
                </a:solidFill>
                <a:latin typeface="Source Sans Pro"/>
                <a:ea typeface="Source Sans Pro"/>
                <a:cs typeface="Arial"/>
              </a:rPr>
              <a:t>quality</a:t>
            </a:r>
            <a:endParaRPr lang="nl-NL" sz="2400" b="1" dirty="0">
              <a:solidFill>
                <a:schemeClr val="bg1"/>
              </a:solidFill>
              <a:latin typeface="Source Sans Pro"/>
              <a:ea typeface="Source Sans Pro"/>
              <a:cs typeface="Arial"/>
            </a:endParaRPr>
          </a:p>
          <a:p>
            <a:pPr algn="ctr">
              <a:lnSpc>
                <a:spcPct val="150000"/>
              </a:lnSpc>
            </a:pPr>
            <a:r>
              <a:rPr lang="nl-NL" sz="2200" dirty="0">
                <a:solidFill>
                  <a:schemeClr val="bg1"/>
                </a:solidFill>
                <a:latin typeface="Source Sans Pro"/>
                <a:ea typeface="Source Sans Pro"/>
                <a:cs typeface="Arial"/>
              </a:rPr>
              <a:t>Isabella Grabner, Judith Künneke, Frank Moers</a:t>
            </a:r>
          </a:p>
          <a:p>
            <a:pPr algn="ctr">
              <a:lnSpc>
                <a:spcPct val="150000"/>
              </a:lnSpc>
            </a:pPr>
            <a:br>
              <a:rPr lang="nl-NL" sz="2400" b="1" dirty="0">
                <a:latin typeface="Source Sans Pro" panose="020B0503030403020204" pitchFamily="34" charset="77"/>
                <a:cs typeface="Arial" panose="020B0604020202020204" pitchFamily="34" charset="0"/>
              </a:rPr>
            </a:br>
            <a:r>
              <a:rPr lang="nl-NL" sz="2200" dirty="0" err="1">
                <a:solidFill>
                  <a:schemeClr val="bg1"/>
                </a:solidFill>
                <a:latin typeface="Source Sans Pro"/>
                <a:ea typeface="Source Sans Pro"/>
                <a:cs typeface="Arial"/>
              </a:rPr>
              <a:t>June</a:t>
            </a:r>
            <a:r>
              <a:rPr lang="nl-NL" sz="2200" dirty="0">
                <a:solidFill>
                  <a:schemeClr val="bg1"/>
                </a:solidFill>
                <a:latin typeface="Source Sans Pro"/>
                <a:ea typeface="Source Sans Pro"/>
                <a:cs typeface="Arial"/>
              </a:rPr>
              <a:t> 21, 2022</a:t>
            </a:r>
          </a:p>
          <a:p>
            <a:pPr algn="ctr">
              <a:lnSpc>
                <a:spcPct val="150000"/>
              </a:lnSpc>
            </a:pPr>
            <a:endParaRPr lang="nl-NL" sz="1100" dirty="0">
              <a:solidFill>
                <a:schemeClr val="bg1"/>
              </a:solidFill>
              <a:latin typeface="Source Sans Pro" panose="020B0503030403020204" pitchFamily="34" charset="77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nl-NL" sz="3200" b="1" dirty="0">
              <a:solidFill>
                <a:schemeClr val="bg1"/>
              </a:solidFill>
              <a:latin typeface="Source Sans Pro" panose="020B0503030403020204" pitchFamily="34" charset="77"/>
              <a:ea typeface="Source Sans Pro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nl-NL" sz="3200" b="1" dirty="0">
              <a:latin typeface="Source Sans Pro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research is made </a:t>
            </a:r>
            <a:r>
              <a:rPr kumimoji="0" lang="nl-NL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possible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funding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data </a:t>
            </a:r>
            <a:r>
              <a:rPr kumimoji="0" lang="nl-NL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provided</a:t>
            </a:r>
            <a:b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nl-NL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through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kumimoji="0" lang="nl-NL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Foundation for Auditing Research</a:t>
            </a:r>
          </a:p>
        </p:txBody>
      </p:sp>
    </p:spTree>
    <p:extLst>
      <p:ext uri="{BB962C8B-B14F-4D97-AF65-F5344CB8AC3E}">
        <p14:creationId xmlns:p14="http://schemas.microsoft.com/office/powerpoint/2010/main" val="309188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929C880C-7E0F-4385-92FE-30B122E56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945" y="471825"/>
            <a:ext cx="12481367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 sz="1500" b="1" i="0" u="none" strike="noStrike" cap="none" normalizeH="0" baseline="0">
              <a:ln>
                <a:noFill/>
              </a:ln>
              <a:solidFill>
                <a:srgbClr val="1A3586"/>
              </a:solidFill>
              <a:effectLst/>
              <a:latin typeface="&amp;quo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l-NL" altLang="nl-NL" sz="1200" b="0" i="1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&amp;quot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57F38EC-FD6E-4912-986F-2C67478DF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1A3586"/>
                </a:solidFill>
              </a:rPr>
              <a:t>Research question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3F31EE5-8607-4975-92A6-B8AC69C24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4259"/>
            <a:ext cx="10515600" cy="4351338"/>
          </a:xfrm>
        </p:spPr>
        <p:txBody>
          <a:bodyPr>
            <a:normAutofit fontScale="77500" lnSpcReduction="20000"/>
          </a:bodyPr>
          <a:lstStyle/>
          <a:p>
            <a:r>
              <a:rPr lang="nl-NL" dirty="0" err="1"/>
              <a:t>Improving</a:t>
            </a:r>
            <a:r>
              <a:rPr lang="nl-NL" dirty="0"/>
              <a:t> audit </a:t>
            </a:r>
            <a:r>
              <a:rPr lang="nl-NL" dirty="0" err="1"/>
              <a:t>quality</a:t>
            </a:r>
            <a:r>
              <a:rPr lang="nl-NL" dirty="0"/>
              <a:t> is a </a:t>
            </a:r>
            <a:r>
              <a:rPr lang="nl-NL" dirty="0" err="1"/>
              <a:t>main</a:t>
            </a:r>
            <a:r>
              <a:rPr lang="nl-NL" dirty="0"/>
              <a:t> priority</a:t>
            </a:r>
            <a:endParaRPr lang="en-US" dirty="0"/>
          </a:p>
          <a:p>
            <a:pPr lvl="1"/>
            <a:r>
              <a:rPr lang="en-US" dirty="0"/>
              <a:t>People are the most valuable asset an audit firm has and as such key for delivering high audit quality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poor potential identification can result in a loss of valuable people, especially in a tight labor market with increased mobility, all of which poses a threat to audit quality</a:t>
            </a:r>
            <a:endParaRPr lang="nl-NL" dirty="0"/>
          </a:p>
          <a:p>
            <a:endParaRPr lang="nl-NL" dirty="0"/>
          </a:p>
          <a:p>
            <a:r>
              <a:rPr lang="nl-NL" dirty="0"/>
              <a:t>RQ: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what</a:t>
            </a:r>
            <a:r>
              <a:rPr lang="nl-NL" dirty="0"/>
              <a:t> </a:t>
            </a:r>
            <a:r>
              <a:rPr lang="nl-NL" dirty="0" err="1"/>
              <a:t>extent</a:t>
            </a:r>
            <a:r>
              <a:rPr lang="nl-NL" dirty="0"/>
              <a:t> is talent </a:t>
            </a:r>
            <a:r>
              <a:rPr lang="nl-NL" dirty="0" err="1"/>
              <a:t>identified</a:t>
            </a:r>
            <a:r>
              <a:rPr lang="nl-NL" dirty="0"/>
              <a:t> in audit </a:t>
            </a:r>
            <a:r>
              <a:rPr lang="nl-NL" dirty="0" err="1"/>
              <a:t>firms</a:t>
            </a:r>
            <a:r>
              <a:rPr lang="nl-NL" dirty="0"/>
              <a:t>?</a:t>
            </a:r>
          </a:p>
          <a:p>
            <a:pPr lvl="1"/>
            <a:r>
              <a:rPr lang="nl-NL" dirty="0" err="1"/>
              <a:t>What</a:t>
            </a:r>
            <a:r>
              <a:rPr lang="nl-NL" dirty="0"/>
              <a:t> is “talent”?</a:t>
            </a:r>
          </a:p>
          <a:p>
            <a:pPr lvl="2"/>
            <a:r>
              <a:rPr lang="nl-NL" sz="2100" dirty="0" err="1"/>
              <a:t>Potential</a:t>
            </a:r>
            <a:r>
              <a:rPr lang="en-US" sz="2100" dirty="0"/>
              <a:t> to perform well in a more complex future role</a:t>
            </a:r>
            <a:r>
              <a:rPr lang="nl-NL" sz="2100" dirty="0"/>
              <a:t>. Focus </a:t>
            </a:r>
            <a:r>
              <a:rPr lang="nl-NL" dirty="0"/>
              <a:t>is on </a:t>
            </a:r>
            <a:r>
              <a:rPr lang="nl-NL" dirty="0" err="1"/>
              <a:t>knowledge</a:t>
            </a:r>
            <a:r>
              <a:rPr lang="nl-NL" dirty="0"/>
              <a:t> </a:t>
            </a:r>
            <a:r>
              <a:rPr lang="nl-NL" dirty="0" err="1"/>
              <a:t>gained</a:t>
            </a:r>
            <a:r>
              <a:rPr lang="nl-NL" dirty="0"/>
              <a:t> via </a:t>
            </a:r>
            <a:r>
              <a:rPr lang="nl-NL" dirty="0" err="1"/>
              <a:t>instruction</a:t>
            </a:r>
            <a:r>
              <a:rPr lang="nl-NL" dirty="0"/>
              <a:t> (“</a:t>
            </a:r>
            <a:r>
              <a:rPr lang="nl-NL" dirty="0" err="1"/>
              <a:t>technical</a:t>
            </a:r>
            <a:r>
              <a:rPr lang="nl-NL" dirty="0"/>
              <a:t>”) vs. </a:t>
            </a:r>
            <a:r>
              <a:rPr lang="nl-NL" dirty="0" err="1"/>
              <a:t>knowledge</a:t>
            </a:r>
            <a:r>
              <a:rPr lang="nl-NL" dirty="0"/>
              <a:t> </a:t>
            </a:r>
            <a:r>
              <a:rPr lang="nl-NL" dirty="0" err="1"/>
              <a:t>gained</a:t>
            </a:r>
            <a:r>
              <a:rPr lang="nl-NL" dirty="0"/>
              <a:t> via (</a:t>
            </a:r>
            <a:r>
              <a:rPr lang="nl-NL" dirty="0" err="1"/>
              <a:t>social</a:t>
            </a:r>
            <a:r>
              <a:rPr lang="nl-NL" dirty="0"/>
              <a:t>) </a:t>
            </a:r>
            <a:r>
              <a:rPr lang="nl-NL" dirty="0" err="1"/>
              <a:t>experiences</a:t>
            </a:r>
            <a:r>
              <a:rPr lang="nl-NL" dirty="0"/>
              <a:t> (“</a:t>
            </a:r>
            <a:r>
              <a:rPr lang="nl-NL" dirty="0" err="1"/>
              <a:t>tacit</a:t>
            </a:r>
            <a:r>
              <a:rPr lang="nl-NL" dirty="0"/>
              <a:t>”)</a:t>
            </a:r>
          </a:p>
          <a:p>
            <a:pPr lvl="1"/>
            <a:r>
              <a:rPr lang="nl-NL" dirty="0" err="1"/>
              <a:t>What</a:t>
            </a:r>
            <a:r>
              <a:rPr lang="nl-NL" dirty="0"/>
              <a:t> is “</a:t>
            </a:r>
            <a:r>
              <a:rPr lang="nl-NL" dirty="0" err="1"/>
              <a:t>identify</a:t>
            </a:r>
            <a:r>
              <a:rPr lang="nl-NL" dirty="0"/>
              <a:t>”?</a:t>
            </a:r>
          </a:p>
          <a:p>
            <a:pPr lvl="2"/>
            <a:r>
              <a:rPr lang="nl-NL" dirty="0"/>
              <a:t>The </a:t>
            </a:r>
            <a:r>
              <a:rPr lang="nl-NL" dirty="0" err="1"/>
              <a:t>early</a:t>
            </a:r>
            <a:r>
              <a:rPr lang="nl-NL" dirty="0"/>
              <a:t> assessment of factors/</a:t>
            </a:r>
            <a:r>
              <a:rPr lang="nl-NL" dirty="0" err="1"/>
              <a:t>characteristics</a:t>
            </a:r>
            <a:r>
              <a:rPr lang="nl-NL" dirty="0"/>
              <a:t> </a:t>
            </a:r>
            <a:r>
              <a:rPr lang="nl-NL" dirty="0" err="1"/>
              <a:t>that</a:t>
            </a:r>
            <a:r>
              <a:rPr lang="nl-NL" dirty="0"/>
              <a:t> matter at a later </a:t>
            </a:r>
            <a:r>
              <a:rPr lang="nl-NL" dirty="0" err="1"/>
              <a:t>career</a:t>
            </a:r>
            <a:r>
              <a:rPr lang="nl-NL" dirty="0"/>
              <a:t> stage</a:t>
            </a:r>
          </a:p>
          <a:p>
            <a:endParaRPr lang="nl-NL" dirty="0"/>
          </a:p>
          <a:p>
            <a:r>
              <a:rPr lang="nl-NL" dirty="0" err="1"/>
              <a:t>Main</a:t>
            </a:r>
            <a:r>
              <a:rPr lang="nl-NL" dirty="0"/>
              <a:t> </a:t>
            </a:r>
            <a:r>
              <a:rPr lang="nl-NL" dirty="0" err="1"/>
              <a:t>conclusion</a:t>
            </a:r>
            <a:endParaRPr lang="nl-NL" dirty="0"/>
          </a:p>
          <a:p>
            <a:pPr lvl="1"/>
            <a:r>
              <a:rPr lang="en-US" dirty="0"/>
              <a:t>Knowledge that is important for delivering high audit quality as an engagement partner                  is ignored in the assessment of the pool of employees from which to choose future       engagement partners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45527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929C880C-7E0F-4385-92FE-30B122E56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945" y="471825"/>
            <a:ext cx="12481367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500" b="1" i="0" u="none" strike="noStrike" kern="1200" cap="none" spc="0" normalizeH="0" baseline="0" noProof="0">
              <a:ln>
                <a:noFill/>
              </a:ln>
              <a:solidFill>
                <a:srgbClr val="1A3586"/>
              </a:solidFill>
              <a:effectLst/>
              <a:uLnTx/>
              <a:uFillTx/>
              <a:latin typeface="&amp;quo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200" b="0" i="1" u="none" strike="noStrike" kern="1200" cap="none" spc="0" normalizeH="0" baseline="0" noProof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&amp;quot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57F38EC-FD6E-4912-986F-2C67478DF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1A3586"/>
                </a:solidFill>
              </a:rPr>
              <a:t>Data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3F31EE5-8607-4975-92A6-B8AC69C24D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dirty="0"/>
              <a:t>A </a:t>
            </a:r>
            <a:r>
              <a:rPr lang="nl-NL" dirty="0" err="1"/>
              <a:t>combination</a:t>
            </a:r>
            <a:r>
              <a:rPr lang="nl-NL" dirty="0"/>
              <a:t> of survey questionnaire data and </a:t>
            </a:r>
            <a:r>
              <a:rPr lang="nl-NL" dirty="0" err="1"/>
              <a:t>archival</a:t>
            </a:r>
            <a:r>
              <a:rPr lang="nl-NL" dirty="0"/>
              <a:t> data</a:t>
            </a:r>
          </a:p>
          <a:p>
            <a:pPr lvl="1"/>
            <a:r>
              <a:rPr lang="en-US" dirty="0"/>
              <a:t>All data is linked while maintaining anonymity</a:t>
            </a:r>
            <a:endParaRPr lang="nl-NL" dirty="0"/>
          </a:p>
          <a:p>
            <a:endParaRPr lang="nl-NL" dirty="0"/>
          </a:p>
          <a:p>
            <a:r>
              <a:rPr lang="nl-NL" dirty="0"/>
              <a:t>Survey questionnaire data</a:t>
            </a:r>
          </a:p>
          <a:p>
            <a:pPr lvl="1"/>
            <a:r>
              <a:rPr lang="nl-NL" dirty="0" err="1"/>
              <a:t>Key</a:t>
            </a:r>
            <a:r>
              <a:rPr lang="nl-NL" dirty="0"/>
              <a:t> in </a:t>
            </a:r>
            <a:r>
              <a:rPr lang="nl-NL" dirty="0" err="1"/>
              <a:t>measuring</a:t>
            </a:r>
            <a:r>
              <a:rPr lang="nl-NL" dirty="0"/>
              <a:t> </a:t>
            </a:r>
            <a:r>
              <a:rPr lang="nl-NL" dirty="0" err="1"/>
              <a:t>two</a:t>
            </a:r>
            <a:r>
              <a:rPr lang="nl-NL" dirty="0"/>
              <a:t> types of </a:t>
            </a:r>
            <a:r>
              <a:rPr lang="nl-NL" dirty="0" err="1"/>
              <a:t>knowledge</a:t>
            </a:r>
            <a:endParaRPr lang="nl-NL" dirty="0"/>
          </a:p>
          <a:p>
            <a:pPr lvl="2"/>
            <a:r>
              <a:rPr lang="nl-NL" dirty="0"/>
              <a:t>Technical </a:t>
            </a:r>
            <a:r>
              <a:rPr lang="nl-NL" dirty="0" err="1"/>
              <a:t>knowledge</a:t>
            </a:r>
            <a:r>
              <a:rPr lang="nl-NL" dirty="0"/>
              <a:t>: </a:t>
            </a:r>
            <a:r>
              <a:rPr lang="en-US" dirty="0"/>
              <a:t>A form of declarative knowledge, typically acquired from formal instruction</a:t>
            </a:r>
            <a:endParaRPr lang="nl-NL" dirty="0"/>
          </a:p>
          <a:p>
            <a:pPr lvl="2"/>
            <a:r>
              <a:rPr lang="nl-NL" dirty="0" err="1"/>
              <a:t>Tacit</a:t>
            </a:r>
            <a:r>
              <a:rPr lang="nl-NL" dirty="0"/>
              <a:t> </a:t>
            </a:r>
            <a:r>
              <a:rPr lang="nl-NL" dirty="0" err="1"/>
              <a:t>knowledge</a:t>
            </a:r>
            <a:r>
              <a:rPr lang="nl-NL" dirty="0"/>
              <a:t>: </a:t>
            </a:r>
            <a:r>
              <a:rPr lang="en-US" dirty="0"/>
              <a:t>A form of procedural knowledge, typically acquired from daily (social) experiences</a:t>
            </a:r>
          </a:p>
          <a:p>
            <a:pPr lvl="3"/>
            <a:r>
              <a:rPr lang="en-US" dirty="0"/>
              <a:t>Learning by doing and learning from others</a:t>
            </a:r>
            <a:endParaRPr lang="nl-NL" dirty="0"/>
          </a:p>
          <a:p>
            <a:endParaRPr lang="nl-NL" dirty="0"/>
          </a:p>
          <a:p>
            <a:r>
              <a:rPr lang="nl-NL" dirty="0" err="1"/>
              <a:t>Archival</a:t>
            </a:r>
            <a:r>
              <a:rPr lang="nl-NL" dirty="0"/>
              <a:t> data</a:t>
            </a:r>
          </a:p>
          <a:p>
            <a:pPr lvl="1"/>
            <a:r>
              <a:rPr lang="nl-NL" dirty="0" err="1"/>
              <a:t>Personnel</a:t>
            </a:r>
            <a:r>
              <a:rPr lang="nl-NL" dirty="0"/>
              <a:t> files</a:t>
            </a:r>
          </a:p>
          <a:p>
            <a:pPr lvl="2"/>
            <a:r>
              <a:rPr lang="nl-NL" dirty="0" err="1"/>
              <a:t>Career</a:t>
            </a:r>
            <a:r>
              <a:rPr lang="nl-NL" dirty="0"/>
              <a:t> </a:t>
            </a:r>
            <a:r>
              <a:rPr lang="nl-NL" dirty="0" err="1"/>
              <a:t>history</a:t>
            </a:r>
            <a:r>
              <a:rPr lang="nl-NL" dirty="0"/>
              <a:t>, performance and </a:t>
            </a:r>
            <a:r>
              <a:rPr lang="nl-NL" dirty="0" err="1"/>
              <a:t>potential</a:t>
            </a:r>
            <a:r>
              <a:rPr lang="nl-NL" dirty="0"/>
              <a:t> assessments</a:t>
            </a:r>
          </a:p>
          <a:p>
            <a:pPr lvl="1"/>
            <a:r>
              <a:rPr lang="nl-NL" dirty="0"/>
              <a:t>Audit engagement data</a:t>
            </a:r>
          </a:p>
          <a:p>
            <a:pPr lvl="2"/>
            <a:r>
              <a:rPr lang="nl-NL" dirty="0" err="1"/>
              <a:t>Internal</a:t>
            </a:r>
            <a:r>
              <a:rPr lang="nl-NL" dirty="0"/>
              <a:t> </a:t>
            </a:r>
            <a:r>
              <a:rPr lang="nl-NL" dirty="0" err="1"/>
              <a:t>Quality</a:t>
            </a:r>
            <a:r>
              <a:rPr lang="nl-NL" dirty="0"/>
              <a:t> Review of audit engagement (</a:t>
            </a:r>
            <a:r>
              <a:rPr lang="nl-NL" dirty="0" err="1"/>
              <a:t>used</a:t>
            </a:r>
            <a:r>
              <a:rPr lang="nl-NL" dirty="0"/>
              <a:t> as </a:t>
            </a:r>
            <a:r>
              <a:rPr lang="nl-NL" dirty="0" err="1"/>
              <a:t>measure</a:t>
            </a:r>
            <a:r>
              <a:rPr lang="nl-NL" dirty="0"/>
              <a:t> of audit </a:t>
            </a:r>
            <a:r>
              <a:rPr lang="nl-NL" dirty="0" err="1"/>
              <a:t>quality</a:t>
            </a:r>
            <a:r>
              <a:rPr lang="nl-NL" dirty="0"/>
              <a:t>)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34212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929C880C-7E0F-4385-92FE-30B122E56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945" y="471825"/>
            <a:ext cx="12481367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500" b="1" i="0" u="none" strike="noStrike" kern="1200" cap="none" spc="0" normalizeH="0" baseline="0" noProof="0">
              <a:ln>
                <a:noFill/>
              </a:ln>
              <a:solidFill>
                <a:srgbClr val="1A3586"/>
              </a:solidFill>
              <a:effectLst/>
              <a:uLnTx/>
              <a:uFillTx/>
              <a:latin typeface="&amp;quo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200" b="0" i="1" u="none" strike="noStrike" kern="1200" cap="none" spc="0" normalizeH="0" baseline="0" noProof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&amp;quot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57F38EC-FD6E-4912-986F-2C67478DF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1A3586"/>
                </a:solidFill>
              </a:rPr>
              <a:t>Analysis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3F31EE5-8607-4975-92A6-B8AC69C24D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err="1"/>
              <a:t>Two</a:t>
            </a:r>
            <a:r>
              <a:rPr lang="nl-NL" dirty="0"/>
              <a:t> </a:t>
            </a:r>
            <a:r>
              <a:rPr lang="nl-NL" dirty="0" err="1"/>
              <a:t>parts</a:t>
            </a:r>
            <a:endParaRPr lang="nl-NL" dirty="0"/>
          </a:p>
          <a:p>
            <a:pPr lvl="1"/>
            <a:r>
              <a:rPr lang="nl-NL" dirty="0"/>
              <a:t>Part I: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what</a:t>
            </a:r>
            <a:r>
              <a:rPr lang="nl-NL" dirty="0"/>
              <a:t> </a:t>
            </a:r>
            <a:r>
              <a:rPr lang="nl-NL" dirty="0" err="1"/>
              <a:t>extent</a:t>
            </a:r>
            <a:r>
              <a:rPr lang="nl-NL" dirty="0"/>
              <a:t> is </a:t>
            </a:r>
            <a:r>
              <a:rPr lang="nl-NL" dirty="0" err="1"/>
              <a:t>an</a:t>
            </a:r>
            <a:r>
              <a:rPr lang="nl-NL" dirty="0"/>
              <a:t> engagement </a:t>
            </a:r>
            <a:r>
              <a:rPr lang="nl-NL" dirty="0" err="1"/>
              <a:t>partner’s</a:t>
            </a:r>
            <a:r>
              <a:rPr lang="nl-NL" dirty="0"/>
              <a:t> </a:t>
            </a:r>
            <a:r>
              <a:rPr lang="nl-NL" dirty="0" err="1"/>
              <a:t>technical</a:t>
            </a:r>
            <a:r>
              <a:rPr lang="nl-NL" dirty="0"/>
              <a:t> and </a:t>
            </a:r>
            <a:r>
              <a:rPr lang="nl-NL" dirty="0" err="1"/>
              <a:t>tacit</a:t>
            </a:r>
            <a:r>
              <a:rPr lang="nl-NL" dirty="0"/>
              <a:t> </a:t>
            </a:r>
            <a:r>
              <a:rPr lang="nl-NL" dirty="0" err="1"/>
              <a:t>knowledge</a:t>
            </a:r>
            <a:r>
              <a:rPr lang="nl-NL" dirty="0"/>
              <a:t> </a:t>
            </a:r>
            <a:r>
              <a:rPr lang="nl-NL" dirty="0" err="1"/>
              <a:t>associated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audit </a:t>
            </a:r>
            <a:r>
              <a:rPr lang="nl-NL" dirty="0" err="1"/>
              <a:t>quality</a:t>
            </a:r>
            <a:r>
              <a:rPr lang="nl-NL" dirty="0"/>
              <a:t>? </a:t>
            </a:r>
          </a:p>
          <a:p>
            <a:pPr lvl="2">
              <a:spcAft>
                <a:spcPts val="600"/>
              </a:spcAft>
            </a:pPr>
            <a:r>
              <a:rPr lang="nl-NL" dirty="0" err="1">
                <a:sym typeface="Wingdings" panose="05000000000000000000" pitchFamily="2" charset="2"/>
              </a:rPr>
              <a:t>By</a:t>
            </a:r>
            <a:r>
              <a:rPr lang="nl-NL" dirty="0">
                <a:sym typeface="Wingdings" panose="05000000000000000000" pitchFamily="2" charset="2"/>
              </a:rPr>
              <a:t> </a:t>
            </a:r>
            <a:r>
              <a:rPr lang="nl-NL" dirty="0" err="1">
                <a:sym typeface="Wingdings" panose="05000000000000000000" pitchFamily="2" charset="2"/>
              </a:rPr>
              <a:t>examining</a:t>
            </a:r>
            <a:r>
              <a:rPr lang="nl-NL" dirty="0">
                <a:sym typeface="Wingdings" panose="05000000000000000000" pitchFamily="2" charset="2"/>
              </a:rPr>
              <a:t> </a:t>
            </a:r>
            <a:r>
              <a:rPr lang="nl-NL" dirty="0" err="1">
                <a:sym typeface="Wingdings" panose="05000000000000000000" pitchFamily="2" charset="2"/>
              </a:rPr>
              <a:t>what</a:t>
            </a:r>
            <a:r>
              <a:rPr lang="nl-NL" dirty="0">
                <a:sym typeface="Wingdings" panose="05000000000000000000" pitchFamily="2" charset="2"/>
              </a:rPr>
              <a:t> </a:t>
            </a:r>
            <a:r>
              <a:rPr lang="nl-NL" dirty="0" err="1">
                <a:sym typeface="Wingdings" panose="05000000000000000000" pitchFamily="2" charset="2"/>
              </a:rPr>
              <a:t>matters</a:t>
            </a:r>
            <a:r>
              <a:rPr lang="nl-NL" dirty="0">
                <a:sym typeface="Wingdings" panose="05000000000000000000" pitchFamily="2" charset="2"/>
              </a:rPr>
              <a:t> for audit </a:t>
            </a:r>
            <a:r>
              <a:rPr lang="nl-NL" dirty="0" err="1">
                <a:sym typeface="Wingdings" panose="05000000000000000000" pitchFamily="2" charset="2"/>
              </a:rPr>
              <a:t>quality</a:t>
            </a:r>
            <a:r>
              <a:rPr lang="nl-NL" dirty="0">
                <a:sym typeface="Wingdings" panose="05000000000000000000" pitchFamily="2" charset="2"/>
              </a:rPr>
              <a:t> at </a:t>
            </a:r>
            <a:r>
              <a:rPr lang="nl-NL" dirty="0" err="1">
                <a:sym typeface="Wingdings" panose="05000000000000000000" pitchFamily="2" charset="2"/>
              </a:rPr>
              <a:t>the</a:t>
            </a:r>
            <a:r>
              <a:rPr lang="nl-NL" dirty="0">
                <a:sym typeface="Wingdings" panose="05000000000000000000" pitchFamily="2" charset="2"/>
              </a:rPr>
              <a:t> engagement partner level, we </a:t>
            </a:r>
            <a:r>
              <a:rPr lang="nl-NL" dirty="0" err="1">
                <a:sym typeface="Wingdings" panose="05000000000000000000" pitchFamily="2" charset="2"/>
              </a:rPr>
              <a:t>can</a:t>
            </a:r>
            <a:r>
              <a:rPr lang="nl-NL" dirty="0">
                <a:sym typeface="Wingdings" panose="05000000000000000000" pitchFamily="2" charset="2"/>
              </a:rPr>
              <a:t> highlight </a:t>
            </a:r>
            <a:r>
              <a:rPr lang="nl-NL" dirty="0" err="1">
                <a:sym typeface="Wingdings" panose="05000000000000000000" pitchFamily="2" charset="2"/>
              </a:rPr>
              <a:t>which</a:t>
            </a:r>
            <a:r>
              <a:rPr lang="nl-NL" dirty="0">
                <a:sym typeface="Wingdings" panose="05000000000000000000" pitchFamily="2" charset="2"/>
              </a:rPr>
              <a:t> </a:t>
            </a:r>
            <a:r>
              <a:rPr lang="nl-NL" dirty="0" err="1">
                <a:sym typeface="Wingdings" panose="05000000000000000000" pitchFamily="2" charset="2"/>
              </a:rPr>
              <a:t>knowledge</a:t>
            </a:r>
            <a:r>
              <a:rPr lang="nl-NL" dirty="0">
                <a:sym typeface="Wingdings" panose="05000000000000000000" pitchFamily="2" charset="2"/>
              </a:rPr>
              <a:t> is relevant for </a:t>
            </a:r>
            <a:r>
              <a:rPr lang="nl-NL" dirty="0" err="1">
                <a:sym typeface="Wingdings" panose="05000000000000000000" pitchFamily="2" charset="2"/>
              </a:rPr>
              <a:t>potential</a:t>
            </a:r>
            <a:r>
              <a:rPr lang="nl-NL" dirty="0">
                <a:sym typeface="Wingdings" panose="05000000000000000000" pitchFamily="2" charset="2"/>
              </a:rPr>
              <a:t> </a:t>
            </a:r>
            <a:r>
              <a:rPr lang="nl-NL" dirty="0" err="1">
                <a:sym typeface="Wingdings" panose="05000000000000000000" pitchFamily="2" charset="2"/>
              </a:rPr>
              <a:t>identification</a:t>
            </a:r>
            <a:r>
              <a:rPr lang="nl-NL" dirty="0">
                <a:sym typeface="Wingdings" panose="05000000000000000000" pitchFamily="2" charset="2"/>
              </a:rPr>
              <a:t> at </a:t>
            </a:r>
            <a:r>
              <a:rPr lang="nl-NL" dirty="0" err="1">
                <a:sym typeface="Wingdings" panose="05000000000000000000" pitchFamily="2" charset="2"/>
              </a:rPr>
              <a:t>lower</a:t>
            </a:r>
            <a:r>
              <a:rPr lang="nl-NL" dirty="0">
                <a:sym typeface="Wingdings" panose="05000000000000000000" pitchFamily="2" charset="2"/>
              </a:rPr>
              <a:t> levels</a:t>
            </a:r>
          </a:p>
          <a:p>
            <a:pPr lvl="1"/>
            <a:r>
              <a:rPr lang="nl-NL" dirty="0">
                <a:sym typeface="Wingdings" panose="05000000000000000000" pitchFamily="2" charset="2"/>
              </a:rPr>
              <a:t>Part II: Is </a:t>
            </a:r>
            <a:r>
              <a:rPr lang="nl-NL" dirty="0" err="1">
                <a:sym typeface="Wingdings" panose="05000000000000000000" pitchFamily="2" charset="2"/>
              </a:rPr>
              <a:t>the</a:t>
            </a:r>
            <a:r>
              <a:rPr lang="nl-NL" dirty="0">
                <a:sym typeface="Wingdings" panose="05000000000000000000" pitchFamily="2" charset="2"/>
              </a:rPr>
              <a:t> </a:t>
            </a:r>
            <a:r>
              <a:rPr lang="nl-NL" dirty="0" err="1">
                <a:sym typeface="Wingdings" panose="05000000000000000000" pitchFamily="2" charset="2"/>
              </a:rPr>
              <a:t>knowledge</a:t>
            </a:r>
            <a:r>
              <a:rPr lang="nl-NL" dirty="0">
                <a:sym typeface="Wingdings" panose="05000000000000000000" pitchFamily="2" charset="2"/>
              </a:rPr>
              <a:t> </a:t>
            </a:r>
            <a:r>
              <a:rPr lang="nl-NL" dirty="0" err="1">
                <a:sym typeface="Wingdings" panose="05000000000000000000" pitchFamily="2" charset="2"/>
              </a:rPr>
              <a:t>that</a:t>
            </a:r>
            <a:r>
              <a:rPr lang="nl-NL" dirty="0">
                <a:sym typeface="Wingdings" panose="05000000000000000000" pitchFamily="2" charset="2"/>
              </a:rPr>
              <a:t> </a:t>
            </a:r>
            <a:r>
              <a:rPr lang="nl-NL" dirty="0" err="1">
                <a:sym typeface="Wingdings" panose="05000000000000000000" pitchFamily="2" charset="2"/>
              </a:rPr>
              <a:t>matters</a:t>
            </a:r>
            <a:r>
              <a:rPr lang="nl-NL" dirty="0">
                <a:sym typeface="Wingdings" panose="05000000000000000000" pitchFamily="2" charset="2"/>
              </a:rPr>
              <a:t> for audit </a:t>
            </a:r>
            <a:r>
              <a:rPr lang="nl-NL" dirty="0" err="1">
                <a:sym typeface="Wingdings" panose="05000000000000000000" pitchFamily="2" charset="2"/>
              </a:rPr>
              <a:t>quality</a:t>
            </a:r>
            <a:r>
              <a:rPr lang="nl-NL" dirty="0">
                <a:sym typeface="Wingdings" panose="05000000000000000000" pitchFamily="2" charset="2"/>
              </a:rPr>
              <a:t> </a:t>
            </a:r>
            <a:r>
              <a:rPr lang="nl-NL" dirty="0" err="1">
                <a:sym typeface="Wingdings" panose="05000000000000000000" pitchFamily="2" charset="2"/>
              </a:rPr>
              <a:t>adequately</a:t>
            </a:r>
            <a:r>
              <a:rPr lang="nl-NL" dirty="0">
                <a:sym typeface="Wingdings" panose="05000000000000000000" pitchFamily="2" charset="2"/>
              </a:rPr>
              <a:t> </a:t>
            </a:r>
            <a:r>
              <a:rPr lang="nl-NL" dirty="0" err="1">
                <a:sym typeface="Wingdings" panose="05000000000000000000" pitchFamily="2" charset="2"/>
              </a:rPr>
              <a:t>assessed</a:t>
            </a:r>
            <a:r>
              <a:rPr lang="nl-NL" dirty="0">
                <a:sym typeface="Wingdings" panose="05000000000000000000" pitchFamily="2" charset="2"/>
              </a:rPr>
              <a:t> at </a:t>
            </a:r>
            <a:r>
              <a:rPr lang="nl-NL" dirty="0" err="1">
                <a:sym typeface="Wingdings" panose="05000000000000000000" pitchFamily="2" charset="2"/>
              </a:rPr>
              <a:t>lower</a:t>
            </a:r>
            <a:r>
              <a:rPr lang="nl-NL" dirty="0">
                <a:sym typeface="Wingdings" panose="05000000000000000000" pitchFamily="2" charset="2"/>
              </a:rPr>
              <a:t> levels in </a:t>
            </a:r>
            <a:r>
              <a:rPr lang="nl-NL" dirty="0" err="1">
                <a:sym typeface="Wingdings" panose="05000000000000000000" pitchFamily="2" charset="2"/>
              </a:rPr>
              <a:t>the</a:t>
            </a:r>
            <a:r>
              <a:rPr lang="nl-NL" dirty="0">
                <a:sym typeface="Wingdings" panose="05000000000000000000" pitchFamily="2" charset="2"/>
              </a:rPr>
              <a:t> </a:t>
            </a:r>
            <a:r>
              <a:rPr lang="nl-NL" dirty="0" err="1">
                <a:sym typeface="Wingdings" panose="05000000000000000000" pitchFamily="2" charset="2"/>
              </a:rPr>
              <a:t>hierarchy</a:t>
            </a:r>
            <a:r>
              <a:rPr lang="nl-NL" dirty="0">
                <a:sym typeface="Wingdings" panose="05000000000000000000" pitchFamily="2" charset="2"/>
              </a:rPr>
              <a:t>?</a:t>
            </a:r>
          </a:p>
          <a:p>
            <a:pPr lvl="2"/>
            <a:r>
              <a:rPr lang="nl-NL" dirty="0" err="1"/>
              <a:t>If</a:t>
            </a:r>
            <a:r>
              <a:rPr lang="nl-NL" dirty="0"/>
              <a:t> performance </a:t>
            </a:r>
            <a:r>
              <a:rPr lang="nl-NL" dirty="0" err="1"/>
              <a:t>and</a:t>
            </a:r>
            <a:r>
              <a:rPr lang="nl-NL" dirty="0"/>
              <a:t>/or </a:t>
            </a:r>
            <a:r>
              <a:rPr lang="nl-NL" dirty="0" err="1"/>
              <a:t>potential</a:t>
            </a:r>
            <a:r>
              <a:rPr lang="nl-NL" dirty="0"/>
              <a:t> assessments </a:t>
            </a:r>
            <a:r>
              <a:rPr lang="nl-NL" dirty="0" err="1"/>
              <a:t>ignore</a:t>
            </a:r>
            <a:r>
              <a:rPr lang="nl-NL" dirty="0"/>
              <a:t> </a:t>
            </a:r>
            <a:r>
              <a:rPr lang="nl-NL" dirty="0" err="1"/>
              <a:t>aspects</a:t>
            </a:r>
            <a:r>
              <a:rPr lang="nl-NL" dirty="0"/>
              <a:t> </a:t>
            </a:r>
            <a:r>
              <a:rPr lang="nl-NL" dirty="0" err="1"/>
              <a:t>that</a:t>
            </a:r>
            <a:r>
              <a:rPr lang="nl-NL" dirty="0"/>
              <a:t> matter at a later </a:t>
            </a:r>
            <a:r>
              <a:rPr lang="nl-NL" dirty="0" err="1"/>
              <a:t>career</a:t>
            </a:r>
            <a:r>
              <a:rPr lang="nl-NL" dirty="0"/>
              <a:t> stage, </a:t>
            </a:r>
            <a:r>
              <a:rPr lang="nl-NL" dirty="0" err="1"/>
              <a:t>then</a:t>
            </a:r>
            <a:r>
              <a:rPr lang="nl-NL" dirty="0"/>
              <a:t> </a:t>
            </a:r>
            <a:r>
              <a:rPr lang="nl-NL" dirty="0" err="1"/>
              <a:t>potential</a:t>
            </a:r>
            <a:r>
              <a:rPr lang="nl-NL" dirty="0"/>
              <a:t> is </a:t>
            </a:r>
            <a:r>
              <a:rPr lang="nl-NL" dirty="0" err="1"/>
              <a:t>inadequately</a:t>
            </a:r>
            <a:r>
              <a:rPr lang="nl-NL" dirty="0"/>
              <a:t> </a:t>
            </a:r>
            <a:r>
              <a:rPr lang="nl-NL" dirty="0" err="1"/>
              <a:t>assessed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thus</a:t>
            </a:r>
            <a:r>
              <a:rPr lang="nl-NL" dirty="0"/>
              <a:t> </a:t>
            </a:r>
            <a:r>
              <a:rPr lang="nl-NL" dirty="0" err="1"/>
              <a:t>inadequately</a:t>
            </a:r>
            <a:r>
              <a:rPr lang="nl-NL" dirty="0"/>
              <a:t> </a:t>
            </a:r>
            <a:r>
              <a:rPr lang="nl-NL" dirty="0" err="1"/>
              <a:t>identified</a:t>
            </a:r>
            <a:endParaRPr lang="nl-NL" dirty="0"/>
          </a:p>
          <a:p>
            <a:endParaRPr lang="nl-NL" dirty="0"/>
          </a:p>
          <a:p>
            <a:r>
              <a:rPr lang="nl-NL" dirty="0"/>
              <a:t>Important </a:t>
            </a:r>
            <a:r>
              <a:rPr lang="nl-NL" dirty="0" err="1"/>
              <a:t>note</a:t>
            </a:r>
            <a:r>
              <a:rPr lang="nl-NL" dirty="0"/>
              <a:t>: none of </a:t>
            </a:r>
            <a:r>
              <a:rPr lang="nl-NL" dirty="0" err="1"/>
              <a:t>our</a:t>
            </a:r>
            <a:r>
              <a:rPr lang="nl-NL" dirty="0"/>
              <a:t> </a:t>
            </a:r>
            <a:r>
              <a:rPr lang="nl-NL" dirty="0" err="1"/>
              <a:t>findings</a:t>
            </a:r>
            <a:r>
              <a:rPr lang="nl-NL" dirty="0"/>
              <a:t>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credibly</a:t>
            </a:r>
            <a:r>
              <a:rPr lang="nl-NL" dirty="0"/>
              <a:t> </a:t>
            </a:r>
            <a:r>
              <a:rPr lang="nl-NL" dirty="0" err="1"/>
              <a:t>attributed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     factors </a:t>
            </a:r>
            <a:r>
              <a:rPr lang="nl-NL" dirty="0" err="1"/>
              <a:t>not</a:t>
            </a:r>
            <a:r>
              <a:rPr lang="nl-NL" dirty="0"/>
              <a:t> taken </a:t>
            </a:r>
            <a:r>
              <a:rPr lang="nl-NL" dirty="0" err="1"/>
              <a:t>into</a:t>
            </a:r>
            <a:r>
              <a:rPr lang="nl-NL" dirty="0"/>
              <a:t> account in </a:t>
            </a:r>
            <a:r>
              <a:rPr lang="nl-NL" dirty="0" err="1"/>
              <a:t>our</a:t>
            </a:r>
            <a:r>
              <a:rPr lang="nl-NL" dirty="0"/>
              <a:t> </a:t>
            </a:r>
            <a:r>
              <a:rPr lang="nl-NL" dirty="0" err="1"/>
              <a:t>study</a:t>
            </a:r>
            <a:endParaRPr lang="nl-NL" dirty="0"/>
          </a:p>
          <a:p>
            <a:pPr lvl="1"/>
            <a:r>
              <a:rPr lang="nl-NL" dirty="0"/>
              <a:t>I </a:t>
            </a:r>
            <a:r>
              <a:rPr lang="nl-NL" dirty="0" err="1"/>
              <a:t>will</a:t>
            </a:r>
            <a:r>
              <a:rPr lang="nl-NL" dirty="0"/>
              <a:t> </a:t>
            </a:r>
            <a:r>
              <a:rPr lang="nl-NL" dirty="0" err="1"/>
              <a:t>spare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econometric</a:t>
            </a:r>
            <a:r>
              <a:rPr lang="nl-NL" dirty="0"/>
              <a:t> details</a:t>
            </a:r>
          </a:p>
        </p:txBody>
      </p:sp>
    </p:spTree>
    <p:extLst>
      <p:ext uri="{BB962C8B-B14F-4D97-AF65-F5344CB8AC3E}">
        <p14:creationId xmlns:p14="http://schemas.microsoft.com/office/powerpoint/2010/main" val="1063690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929C880C-7E0F-4385-92FE-30B122E56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945" y="471825"/>
            <a:ext cx="12481367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500" b="1" i="0" u="none" strike="noStrike" kern="1200" cap="none" spc="0" normalizeH="0" baseline="0" noProof="0">
              <a:ln>
                <a:noFill/>
              </a:ln>
              <a:solidFill>
                <a:srgbClr val="1A3586"/>
              </a:solidFill>
              <a:effectLst/>
              <a:uLnTx/>
              <a:uFillTx/>
              <a:latin typeface="&amp;quo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200" b="0" i="1" u="none" strike="noStrike" kern="1200" cap="none" spc="0" normalizeH="0" baseline="0" noProof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&amp;quot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57F38EC-FD6E-4912-986F-2C67478DF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>
                <a:solidFill>
                  <a:srgbClr val="1A3586"/>
                </a:solidFill>
              </a:rPr>
              <a:t>Results</a:t>
            </a:r>
            <a:r>
              <a:rPr lang="nl-NL" dirty="0">
                <a:solidFill>
                  <a:srgbClr val="1A3586"/>
                </a:solidFill>
              </a:rPr>
              <a:t>/</a:t>
            </a:r>
            <a:r>
              <a:rPr lang="nl-NL" dirty="0" err="1">
                <a:solidFill>
                  <a:srgbClr val="1A3586"/>
                </a:solidFill>
              </a:rPr>
              <a:t>findings</a:t>
            </a:r>
            <a:endParaRPr lang="nl-NL" dirty="0">
              <a:solidFill>
                <a:srgbClr val="1A3586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3F31EE5-8607-4975-92A6-B8AC69C24D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While both technical and tacit knowledge of the engagement partner are positively related to audit quality, tacit knowledge is much more important than technical knowledge (ratio of 5:3)</a:t>
            </a:r>
          </a:p>
          <a:p>
            <a:pPr lvl="1"/>
            <a:r>
              <a:rPr lang="en-US" dirty="0"/>
              <a:t>Consistent with the idea that tacit knowledge becomes relatively more important as one moves up the hierarchy</a:t>
            </a:r>
            <a:endParaRPr lang="nl-NL" dirty="0"/>
          </a:p>
          <a:p>
            <a:pPr lvl="1"/>
            <a:endParaRPr lang="en-US" dirty="0"/>
          </a:p>
          <a:p>
            <a:r>
              <a:rPr lang="en-US" dirty="0"/>
              <a:t>In the assessment of both performance </a:t>
            </a:r>
            <a:r>
              <a:rPr lang="en-US" u="sng" dirty="0"/>
              <a:t>and</a:t>
            </a:r>
            <a:r>
              <a:rPr lang="en-US" dirty="0"/>
              <a:t> potential of auditors (non-partners), the emphasis is only on technical knowledge; tacit knowledge    is not related to these assessments</a:t>
            </a:r>
          </a:p>
          <a:p>
            <a:pPr lvl="1"/>
            <a:r>
              <a:rPr lang="en-US" dirty="0"/>
              <a:t>Knowledge that is most important for delivering audit quality as an engagement partner is ignored in the assessment of the pool of employees from which to   choose future engagement partners</a:t>
            </a:r>
          </a:p>
          <a:p>
            <a:pPr lvl="2"/>
            <a:r>
              <a:rPr lang="en-US" dirty="0"/>
              <a:t>Such behavior is the underlying cause of the Peter Principle</a:t>
            </a:r>
          </a:p>
          <a:p>
            <a:pPr lvl="2"/>
            <a:r>
              <a:rPr lang="en-US" dirty="0"/>
              <a:t>Can lead employees to feel undervalued by their leaders, which is a key factor for	        quitting/moving (not specific to the audit industry)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89960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929C880C-7E0F-4385-92FE-30B122E56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945" y="471825"/>
            <a:ext cx="12481367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500" b="1" i="0" u="none" strike="noStrike" kern="1200" cap="none" spc="0" normalizeH="0" baseline="0" noProof="0">
              <a:ln>
                <a:noFill/>
              </a:ln>
              <a:solidFill>
                <a:srgbClr val="1A3586"/>
              </a:solidFill>
              <a:effectLst/>
              <a:uLnTx/>
              <a:uFillTx/>
              <a:latin typeface="&amp;quo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200" b="0" i="1" u="none" strike="noStrike" kern="1200" cap="none" spc="0" normalizeH="0" baseline="0" noProof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&amp;quot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57F38EC-FD6E-4912-986F-2C67478DF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>
                <a:solidFill>
                  <a:srgbClr val="1A3586"/>
                </a:solidFill>
              </a:rPr>
              <a:t>Contribution</a:t>
            </a:r>
            <a:r>
              <a:rPr lang="nl-NL" dirty="0">
                <a:solidFill>
                  <a:srgbClr val="1A3586"/>
                </a:solidFill>
              </a:rPr>
              <a:t> </a:t>
            </a:r>
            <a:r>
              <a:rPr lang="nl-NL" dirty="0" err="1">
                <a:solidFill>
                  <a:srgbClr val="1A3586"/>
                </a:solidFill>
              </a:rPr>
              <a:t>to</a:t>
            </a:r>
            <a:r>
              <a:rPr lang="nl-NL" dirty="0">
                <a:solidFill>
                  <a:srgbClr val="1A3586"/>
                </a:solidFill>
              </a:rPr>
              <a:t> </a:t>
            </a:r>
            <a:r>
              <a:rPr lang="nl-NL" dirty="0" err="1">
                <a:solidFill>
                  <a:srgbClr val="1A3586"/>
                </a:solidFill>
              </a:rPr>
              <a:t>academic</a:t>
            </a:r>
            <a:r>
              <a:rPr lang="nl-NL" dirty="0">
                <a:solidFill>
                  <a:srgbClr val="1A3586"/>
                </a:solidFill>
              </a:rPr>
              <a:t> </a:t>
            </a:r>
            <a:r>
              <a:rPr lang="nl-NL" dirty="0" err="1">
                <a:solidFill>
                  <a:srgbClr val="1A3586"/>
                </a:solidFill>
              </a:rPr>
              <a:t>knowledge</a:t>
            </a:r>
            <a:endParaRPr lang="nl-NL" dirty="0">
              <a:solidFill>
                <a:srgbClr val="1A3586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3F31EE5-8607-4975-92A6-B8AC69C24D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NL" dirty="0"/>
              <a:t>Prior research shows </a:t>
            </a:r>
            <a:r>
              <a:rPr lang="nl-NL" dirty="0" err="1"/>
              <a:t>that</a:t>
            </a:r>
            <a:r>
              <a:rPr lang="nl-NL" dirty="0"/>
              <a:t> </a:t>
            </a:r>
            <a:r>
              <a:rPr lang="nl-NL" b="1" u="sng" dirty="0" err="1"/>
              <a:t>experienced</a:t>
            </a:r>
            <a:r>
              <a:rPr lang="nl-NL" dirty="0"/>
              <a:t> auditors </a:t>
            </a:r>
            <a:r>
              <a:rPr lang="nl-NL" dirty="0" err="1"/>
              <a:t>who</a:t>
            </a:r>
            <a:r>
              <a:rPr lang="nl-NL" dirty="0"/>
              <a:t> have </a:t>
            </a:r>
            <a:r>
              <a:rPr lang="nl-NL" dirty="0" err="1"/>
              <a:t>higher</a:t>
            </a:r>
            <a:r>
              <a:rPr lang="nl-NL" dirty="0"/>
              <a:t> </a:t>
            </a:r>
            <a:r>
              <a:rPr lang="nl-NL" dirty="0" err="1"/>
              <a:t>tacit</a:t>
            </a:r>
            <a:r>
              <a:rPr lang="nl-NL" dirty="0"/>
              <a:t> </a:t>
            </a:r>
            <a:r>
              <a:rPr lang="nl-NL" dirty="0" err="1"/>
              <a:t>knowldge</a:t>
            </a:r>
            <a:r>
              <a:rPr lang="nl-NL" dirty="0"/>
              <a:t> </a:t>
            </a:r>
            <a:r>
              <a:rPr lang="nl-NL" dirty="0" err="1"/>
              <a:t>receive</a:t>
            </a:r>
            <a:r>
              <a:rPr lang="nl-NL" dirty="0"/>
              <a:t> </a:t>
            </a:r>
            <a:r>
              <a:rPr lang="nl-NL" dirty="0" err="1"/>
              <a:t>higher</a:t>
            </a:r>
            <a:r>
              <a:rPr lang="nl-NL" dirty="0"/>
              <a:t> performance ratings</a:t>
            </a:r>
          </a:p>
          <a:p>
            <a:pPr lvl="1"/>
            <a:r>
              <a:rPr lang="nl-NL" dirty="0"/>
              <a:t>Bol, Estep, Moers, </a:t>
            </a:r>
            <a:r>
              <a:rPr lang="nl-NL" dirty="0" err="1"/>
              <a:t>and</a:t>
            </a:r>
            <a:r>
              <a:rPr lang="nl-NL" dirty="0"/>
              <a:t> Peecher (2018) show </a:t>
            </a:r>
            <a:r>
              <a:rPr lang="nl-NL" dirty="0" err="1"/>
              <a:t>that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is party </a:t>
            </a:r>
            <a:r>
              <a:rPr lang="nl-NL" dirty="0" err="1"/>
              <a:t>due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these auditors </a:t>
            </a:r>
            <a:r>
              <a:rPr lang="nl-NL" dirty="0" err="1"/>
              <a:t>being</a:t>
            </a:r>
            <a:r>
              <a:rPr lang="nl-NL" dirty="0"/>
              <a:t> </a:t>
            </a:r>
            <a:r>
              <a:rPr lang="nl-NL" dirty="0" err="1"/>
              <a:t>better</a:t>
            </a:r>
            <a:r>
              <a:rPr lang="nl-NL" dirty="0"/>
              <a:t> at </a:t>
            </a:r>
            <a:r>
              <a:rPr lang="en-US" dirty="0"/>
              <a:t>developing their employees (better human capital development)</a:t>
            </a:r>
          </a:p>
          <a:p>
            <a:pPr lvl="1"/>
            <a:r>
              <a:rPr lang="en-US" dirty="0"/>
              <a:t>We provide another reason: these auditors deliver higher audit quality</a:t>
            </a:r>
            <a:endParaRPr lang="nl-NL" dirty="0"/>
          </a:p>
          <a:p>
            <a:pPr lvl="1"/>
            <a:endParaRPr lang="nl-NL" dirty="0"/>
          </a:p>
          <a:p>
            <a:r>
              <a:rPr lang="nl-NL" dirty="0"/>
              <a:t>Recent research shows </a:t>
            </a:r>
            <a:r>
              <a:rPr lang="nl-NL" dirty="0" err="1"/>
              <a:t>that</a:t>
            </a:r>
            <a:r>
              <a:rPr lang="nl-NL" dirty="0"/>
              <a:t> </a:t>
            </a:r>
            <a:r>
              <a:rPr lang="nl-NL" dirty="0" err="1"/>
              <a:t>inherently</a:t>
            </a:r>
            <a:r>
              <a:rPr lang="nl-NL" dirty="0"/>
              <a:t> </a:t>
            </a:r>
            <a:r>
              <a:rPr lang="nl-NL" dirty="0" err="1"/>
              <a:t>subjective</a:t>
            </a:r>
            <a:r>
              <a:rPr lang="nl-NL" dirty="0"/>
              <a:t> </a:t>
            </a:r>
            <a:r>
              <a:rPr lang="nl-NL" dirty="0" err="1"/>
              <a:t>potential</a:t>
            </a:r>
            <a:r>
              <a:rPr lang="nl-NL" dirty="0"/>
              <a:t> ratings </a:t>
            </a:r>
            <a:r>
              <a:rPr lang="nl-NL" dirty="0" err="1"/>
              <a:t>poorly</a:t>
            </a:r>
            <a:r>
              <a:rPr lang="nl-NL" dirty="0"/>
              <a:t> </a:t>
            </a:r>
            <a:r>
              <a:rPr lang="nl-NL" dirty="0" err="1"/>
              <a:t>predict</a:t>
            </a:r>
            <a:r>
              <a:rPr lang="nl-NL" dirty="0"/>
              <a:t> performance </a:t>
            </a:r>
            <a:r>
              <a:rPr lang="nl-NL" dirty="0" err="1"/>
              <a:t>after</a:t>
            </a:r>
            <a:r>
              <a:rPr lang="nl-NL" dirty="0"/>
              <a:t> </a:t>
            </a:r>
            <a:r>
              <a:rPr lang="nl-NL" dirty="0" err="1"/>
              <a:t>being</a:t>
            </a:r>
            <a:r>
              <a:rPr lang="nl-NL" dirty="0"/>
              <a:t> </a:t>
            </a:r>
            <a:r>
              <a:rPr lang="nl-NL" dirty="0" err="1"/>
              <a:t>promoted</a:t>
            </a:r>
            <a:r>
              <a:rPr lang="nl-NL" dirty="0"/>
              <a:t> (</a:t>
            </a:r>
            <a:r>
              <a:rPr lang="nl-NL" dirty="0" err="1"/>
              <a:t>Benson</a:t>
            </a:r>
            <a:r>
              <a:rPr lang="nl-NL" dirty="0"/>
              <a:t>, Li,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Shue</a:t>
            </a:r>
            <a:r>
              <a:rPr lang="nl-NL" dirty="0"/>
              <a:t> 2021; Grabner, Künneke, </a:t>
            </a:r>
            <a:r>
              <a:rPr lang="nl-NL" dirty="0" err="1"/>
              <a:t>and</a:t>
            </a:r>
            <a:r>
              <a:rPr lang="nl-NL" dirty="0"/>
              <a:t> Moers 2022)</a:t>
            </a:r>
          </a:p>
          <a:p>
            <a:pPr lvl="1"/>
            <a:r>
              <a:rPr lang="nl-NL" dirty="0"/>
              <a:t>We </a:t>
            </a:r>
            <a:r>
              <a:rPr lang="nl-NL" dirty="0" err="1"/>
              <a:t>extend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</a:t>
            </a:r>
            <a:r>
              <a:rPr lang="nl-NL" dirty="0" err="1"/>
              <a:t>literature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showing</a:t>
            </a:r>
            <a:r>
              <a:rPr lang="nl-NL" dirty="0"/>
              <a:t> </a:t>
            </a:r>
            <a:r>
              <a:rPr lang="nl-NL" dirty="0" err="1"/>
              <a:t>that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is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due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“random </a:t>
            </a:r>
            <a:r>
              <a:rPr lang="nl-NL" dirty="0" err="1"/>
              <a:t>inaccuracies</a:t>
            </a:r>
            <a:r>
              <a:rPr lang="nl-NL" dirty="0"/>
              <a:t>” but </a:t>
            </a:r>
            <a:r>
              <a:rPr lang="nl-NL" dirty="0" err="1"/>
              <a:t>due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     </a:t>
            </a:r>
            <a:r>
              <a:rPr lang="nl-NL" dirty="0" err="1"/>
              <a:t>systematically</a:t>
            </a:r>
            <a:r>
              <a:rPr lang="nl-NL" dirty="0"/>
              <a:t> </a:t>
            </a:r>
            <a:r>
              <a:rPr lang="nl-NL" dirty="0" err="1"/>
              <a:t>ignoring</a:t>
            </a:r>
            <a:r>
              <a:rPr lang="nl-NL" dirty="0"/>
              <a:t> </a:t>
            </a:r>
            <a:r>
              <a:rPr lang="en-US" dirty="0"/>
              <a:t>a form of knowledge that is of great importance later on in assessing  potential now</a:t>
            </a:r>
            <a:endParaRPr lang="nl-NL" dirty="0"/>
          </a:p>
          <a:p>
            <a:pPr lvl="1"/>
            <a:endParaRPr lang="nl-NL" dirty="0"/>
          </a:p>
          <a:p>
            <a:r>
              <a:rPr lang="nl-NL" dirty="0"/>
              <a:t>More research is </a:t>
            </a:r>
            <a:r>
              <a:rPr lang="nl-NL" dirty="0" err="1"/>
              <a:t>needed</a:t>
            </a:r>
            <a:r>
              <a:rPr lang="nl-NL" dirty="0"/>
              <a:t> on:</a:t>
            </a:r>
          </a:p>
          <a:p>
            <a:pPr lvl="1"/>
            <a:r>
              <a:rPr lang="nl-NL" dirty="0" err="1"/>
              <a:t>Other</a:t>
            </a:r>
            <a:r>
              <a:rPr lang="nl-NL" dirty="0"/>
              <a:t> </a:t>
            </a:r>
            <a:r>
              <a:rPr lang="nl-NL" dirty="0" err="1"/>
              <a:t>characteristics</a:t>
            </a:r>
            <a:r>
              <a:rPr lang="nl-NL" dirty="0"/>
              <a:t> </a:t>
            </a:r>
            <a:r>
              <a:rPr lang="nl-NL" dirty="0" err="1"/>
              <a:t>that</a:t>
            </a:r>
            <a:r>
              <a:rPr lang="nl-NL" dirty="0"/>
              <a:t> </a:t>
            </a:r>
            <a:r>
              <a:rPr lang="nl-NL" dirty="0" err="1"/>
              <a:t>might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systematically</a:t>
            </a:r>
            <a:r>
              <a:rPr lang="nl-NL" dirty="0"/>
              <a:t> </a:t>
            </a:r>
            <a:r>
              <a:rPr lang="nl-NL" dirty="0" err="1"/>
              <a:t>ignored</a:t>
            </a:r>
            <a:endParaRPr lang="nl-NL" dirty="0"/>
          </a:p>
          <a:p>
            <a:pPr lvl="1"/>
            <a:r>
              <a:rPr lang="nl-NL" dirty="0" err="1"/>
              <a:t>What</a:t>
            </a:r>
            <a:r>
              <a:rPr lang="nl-NL" dirty="0"/>
              <a:t> </a:t>
            </a:r>
            <a:r>
              <a:rPr lang="nl-NL" dirty="0" err="1"/>
              <a:t>causes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</a:t>
            </a:r>
            <a:r>
              <a:rPr lang="nl-NL" dirty="0" err="1"/>
              <a:t>problem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occur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36244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929C880C-7E0F-4385-92FE-30B122E56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945" y="471825"/>
            <a:ext cx="12481367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500" b="1" i="0" u="none" strike="noStrike" kern="1200" cap="none" spc="0" normalizeH="0" baseline="0" noProof="0">
              <a:ln>
                <a:noFill/>
              </a:ln>
              <a:solidFill>
                <a:srgbClr val="1A3586"/>
              </a:solidFill>
              <a:effectLst/>
              <a:uLnTx/>
              <a:uFillTx/>
              <a:latin typeface="&amp;quo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200" b="0" i="1" u="none" strike="noStrike" kern="1200" cap="none" spc="0" normalizeH="0" baseline="0" noProof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&amp;quot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57F38EC-FD6E-4912-986F-2C67478DF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>
                <a:solidFill>
                  <a:srgbClr val="1A3586"/>
                </a:solidFill>
              </a:rPr>
              <a:t>Contribution</a:t>
            </a:r>
            <a:r>
              <a:rPr lang="nl-NL" dirty="0">
                <a:solidFill>
                  <a:srgbClr val="1A3586"/>
                </a:solidFill>
              </a:rPr>
              <a:t> </a:t>
            </a:r>
            <a:r>
              <a:rPr lang="nl-NL" dirty="0" err="1">
                <a:solidFill>
                  <a:srgbClr val="1A3586"/>
                </a:solidFill>
              </a:rPr>
              <a:t>to</a:t>
            </a:r>
            <a:r>
              <a:rPr lang="nl-NL" dirty="0">
                <a:solidFill>
                  <a:srgbClr val="1A3586"/>
                </a:solidFill>
              </a:rPr>
              <a:t> audit </a:t>
            </a:r>
            <a:r>
              <a:rPr lang="nl-NL" dirty="0" err="1">
                <a:solidFill>
                  <a:srgbClr val="1A3586"/>
                </a:solidFill>
              </a:rPr>
              <a:t>quality</a:t>
            </a:r>
            <a:endParaRPr lang="nl-NL" dirty="0">
              <a:solidFill>
                <a:srgbClr val="1A3586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3F31EE5-8607-4975-92A6-B8AC69C24D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people</a:t>
            </a:r>
            <a:r>
              <a:rPr lang="nl-NL" dirty="0"/>
              <a:t> </a:t>
            </a:r>
            <a:r>
              <a:rPr lang="nl-NL" dirty="0" err="1"/>
              <a:t>being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key</a:t>
            </a:r>
            <a:r>
              <a:rPr lang="nl-NL" dirty="0"/>
              <a:t> driver of audit </a:t>
            </a:r>
            <a:r>
              <a:rPr lang="nl-NL" dirty="0" err="1"/>
              <a:t>quality</a:t>
            </a:r>
            <a:r>
              <a:rPr lang="nl-NL" dirty="0"/>
              <a:t>, inadequate </a:t>
            </a:r>
            <a:r>
              <a:rPr lang="nl-NL" dirty="0" err="1"/>
              <a:t>potential</a:t>
            </a:r>
            <a:r>
              <a:rPr lang="nl-NL" dirty="0"/>
              <a:t> </a:t>
            </a:r>
            <a:r>
              <a:rPr lang="nl-NL" dirty="0" err="1"/>
              <a:t>identification</a:t>
            </a:r>
            <a:r>
              <a:rPr lang="nl-NL" dirty="0"/>
              <a:t> puts </a:t>
            </a:r>
            <a:r>
              <a:rPr lang="nl-NL" dirty="0" err="1"/>
              <a:t>this</a:t>
            </a:r>
            <a:r>
              <a:rPr lang="nl-NL" dirty="0"/>
              <a:t> </a:t>
            </a:r>
            <a:r>
              <a:rPr lang="nl-NL" dirty="0" err="1"/>
              <a:t>quality</a:t>
            </a:r>
            <a:r>
              <a:rPr lang="nl-NL" dirty="0"/>
              <a:t> at risk</a:t>
            </a:r>
          </a:p>
          <a:p>
            <a:pPr lvl="1"/>
            <a:r>
              <a:rPr lang="nl-NL" dirty="0"/>
              <a:t>The </a:t>
            </a:r>
            <a:r>
              <a:rPr lang="nl-NL" dirty="0" err="1"/>
              <a:t>evidence</a:t>
            </a:r>
            <a:r>
              <a:rPr lang="nl-NL" dirty="0"/>
              <a:t> here </a:t>
            </a:r>
            <a:r>
              <a:rPr lang="nl-NL" dirty="0" err="1"/>
              <a:t>suggests</a:t>
            </a:r>
            <a:r>
              <a:rPr lang="nl-NL" dirty="0"/>
              <a:t> </a:t>
            </a:r>
            <a:r>
              <a:rPr lang="nl-NL" dirty="0" err="1"/>
              <a:t>such</a:t>
            </a:r>
            <a:r>
              <a:rPr lang="nl-NL" dirty="0"/>
              <a:t> inadequate </a:t>
            </a:r>
            <a:r>
              <a:rPr lang="nl-NL" dirty="0" err="1"/>
              <a:t>identification</a:t>
            </a:r>
            <a:r>
              <a:rPr lang="nl-NL" dirty="0"/>
              <a:t> (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is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unique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</a:t>
            </a:r>
            <a:r>
              <a:rPr lang="nl-NL" dirty="0" err="1"/>
              <a:t>study</a:t>
            </a:r>
            <a:r>
              <a:rPr lang="nl-NL" dirty="0"/>
              <a:t>/setting)</a:t>
            </a:r>
          </a:p>
          <a:p>
            <a:endParaRPr lang="nl-NL" dirty="0"/>
          </a:p>
          <a:p>
            <a:r>
              <a:rPr lang="en-US" sz="2800" dirty="0"/>
              <a:t>How might this be tackled?</a:t>
            </a:r>
          </a:p>
          <a:p>
            <a:pPr lvl="1"/>
            <a:r>
              <a:rPr lang="en-US" dirty="0"/>
              <a:t>Revisit the “skill set” that is required to advance and be successful in the firm</a:t>
            </a:r>
          </a:p>
          <a:p>
            <a:pPr lvl="2"/>
            <a:r>
              <a:rPr lang="en-US" dirty="0"/>
              <a:t>Which competencies does someone need </a:t>
            </a:r>
            <a:r>
              <a:rPr lang="en-US" u="sng" dirty="0"/>
              <a:t>later</a:t>
            </a:r>
            <a:r>
              <a:rPr lang="en-US" dirty="0"/>
              <a:t> and map them out as well as possible</a:t>
            </a:r>
            <a:endParaRPr lang="nl-NL" dirty="0"/>
          </a:p>
          <a:p>
            <a:pPr lvl="1"/>
            <a:r>
              <a:rPr lang="en-US" dirty="0"/>
              <a:t>Develop and carefully select supervisors/mentors</a:t>
            </a:r>
          </a:p>
          <a:p>
            <a:pPr lvl="2"/>
            <a:r>
              <a:rPr lang="en-US" dirty="0"/>
              <a:t>To be able to identify potential, one must not only know what to look for but also have the skills             to “see it”. A good auditor is not necessarily a good supervisor/mentor</a:t>
            </a:r>
          </a:p>
          <a:p>
            <a:pPr lvl="1"/>
            <a:r>
              <a:rPr lang="en-US" sz="2400" dirty="0"/>
              <a:t>Provide employees with opportunities outside of current job function</a:t>
            </a:r>
          </a:p>
          <a:p>
            <a:pPr lvl="2"/>
            <a:r>
              <a:rPr lang="en-US" dirty="0"/>
              <a:t>Challenge them and provide room for learning, which also allows observing how well they do               and whether they improve (and thus whether they are fit for a more complex role)</a:t>
            </a:r>
          </a:p>
          <a:p>
            <a:pPr lvl="1"/>
            <a:r>
              <a:rPr lang="en-US" dirty="0"/>
              <a:t>Treat the assessment of potential as a core activity of a supervisor/mentor</a:t>
            </a:r>
          </a:p>
          <a:p>
            <a:pPr lvl="2"/>
            <a:r>
              <a:rPr lang="en-US" dirty="0"/>
              <a:t>Too often annual assessments are seen as “taking time away from real work”</a:t>
            </a:r>
          </a:p>
        </p:txBody>
      </p:sp>
    </p:spTree>
    <p:extLst>
      <p:ext uri="{BB962C8B-B14F-4D97-AF65-F5344CB8AC3E}">
        <p14:creationId xmlns:p14="http://schemas.microsoft.com/office/powerpoint/2010/main" val="2624163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929C880C-7E0F-4385-92FE-30B122E56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945" y="471825"/>
            <a:ext cx="12481367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500" b="1" i="0" u="none" strike="noStrike" kern="1200" cap="none" spc="0" normalizeH="0" baseline="0" noProof="0">
              <a:ln>
                <a:noFill/>
              </a:ln>
              <a:solidFill>
                <a:srgbClr val="1A3586"/>
              </a:solidFill>
              <a:effectLst/>
              <a:uLnTx/>
              <a:uFillTx/>
              <a:latin typeface="&amp;quo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200" b="0" i="1" u="none" strike="noStrike" kern="1200" cap="none" spc="0" normalizeH="0" baseline="0" noProof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&amp;quot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57F38EC-FD6E-4912-986F-2C67478DF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1A3586"/>
                </a:solidFill>
              </a:rPr>
              <a:t>Knowledge </a:t>
            </a:r>
            <a:r>
              <a:rPr lang="nl-NL" dirty="0" err="1">
                <a:solidFill>
                  <a:srgbClr val="1A3586"/>
                </a:solidFill>
              </a:rPr>
              <a:t>sharing</a:t>
            </a:r>
            <a:r>
              <a:rPr lang="nl-NL" dirty="0">
                <a:solidFill>
                  <a:srgbClr val="1A3586"/>
                </a:solidFill>
              </a:rPr>
              <a:t> plan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3F31EE5-8607-4975-92A6-B8AC69C24D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FAR conference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other</a:t>
            </a:r>
            <a:r>
              <a:rPr lang="nl-NL" dirty="0"/>
              <a:t> FAR-</a:t>
            </a:r>
            <a:r>
              <a:rPr lang="nl-NL" dirty="0" err="1"/>
              <a:t>related</a:t>
            </a:r>
            <a:r>
              <a:rPr lang="nl-NL" dirty="0"/>
              <a:t> outlets</a:t>
            </a:r>
          </a:p>
          <a:p>
            <a:pPr lvl="1"/>
            <a:endParaRPr lang="nl-NL" dirty="0"/>
          </a:p>
          <a:p>
            <a:r>
              <a:rPr lang="nl-NL" dirty="0"/>
              <a:t>Presentation at </a:t>
            </a:r>
            <a:r>
              <a:rPr lang="nl-NL" dirty="0" err="1"/>
              <a:t>academic</a:t>
            </a:r>
            <a:r>
              <a:rPr lang="nl-NL" dirty="0"/>
              <a:t> conferences</a:t>
            </a:r>
          </a:p>
          <a:p>
            <a:pPr lvl="1"/>
            <a:endParaRPr lang="nl-NL" dirty="0"/>
          </a:p>
          <a:p>
            <a:r>
              <a:rPr lang="nl-NL" dirty="0" err="1"/>
              <a:t>Submission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academic</a:t>
            </a:r>
            <a:r>
              <a:rPr lang="nl-NL" dirty="0"/>
              <a:t> </a:t>
            </a:r>
            <a:r>
              <a:rPr lang="nl-NL" dirty="0" err="1"/>
              <a:t>journals</a:t>
            </a:r>
            <a:endParaRPr lang="nl-NL" dirty="0"/>
          </a:p>
          <a:p>
            <a:pPr lvl="1"/>
            <a:endParaRPr lang="nl-NL" dirty="0"/>
          </a:p>
          <a:p>
            <a:r>
              <a:rPr lang="nl-NL" dirty="0" err="1"/>
              <a:t>Article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main</a:t>
            </a:r>
            <a:r>
              <a:rPr lang="nl-NL" dirty="0"/>
              <a:t> </a:t>
            </a:r>
            <a:r>
              <a:rPr lang="nl-NL" dirty="0" err="1"/>
              <a:t>takeaways</a:t>
            </a:r>
            <a:r>
              <a:rPr lang="nl-NL" dirty="0"/>
              <a:t> for practitioner-</a:t>
            </a:r>
            <a:r>
              <a:rPr lang="nl-NL" dirty="0" err="1"/>
              <a:t>oriented</a:t>
            </a:r>
            <a:r>
              <a:rPr lang="nl-NL" dirty="0"/>
              <a:t> </a:t>
            </a:r>
            <a:r>
              <a:rPr lang="nl-NL" dirty="0" err="1"/>
              <a:t>journal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3426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>
          <a:xfrm>
            <a:off x="535259" y="600348"/>
            <a:ext cx="10818541" cy="57930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400" b="1" i="0" u="none" strike="noStrike" kern="1200" cap="none" spc="0" normalizeH="0" baseline="0" noProof="0" dirty="0">
                <a:ln>
                  <a:noFill/>
                </a:ln>
                <a:solidFill>
                  <a:srgbClr val="1A3586"/>
                </a:solidFill>
                <a:effectLst/>
                <a:uLnTx/>
                <a:uFillTx/>
                <a:latin typeface="Source Sans Pro"/>
                <a:ea typeface="Source Sans Pro"/>
                <a:cs typeface="Arial"/>
              </a:rPr>
              <a:t>THANK YOU 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750" b="0" i="0" u="none" strike="noStrike" kern="1200" cap="none" spc="0" normalizeH="0" baseline="0" noProof="0" dirty="0">
              <a:ln>
                <a:noFill/>
              </a:ln>
              <a:solidFill>
                <a:srgbClr val="1A3586"/>
              </a:solidFill>
              <a:effectLst/>
              <a:uLnTx/>
              <a:uFillTx/>
              <a:latin typeface="Source Sans Pro" panose="020B0503030403020204" pitchFamily="34" charset="77"/>
              <a:ea typeface="+mj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1A3586"/>
              </a:solidFill>
              <a:effectLst/>
              <a:uLnTx/>
              <a:uFillTx/>
              <a:latin typeface="Source Sans Pro"/>
              <a:ea typeface="Source Sans Pro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000" b="1" i="0" u="none" strike="noStrike" kern="1200" cap="none" spc="0" normalizeH="0" baseline="0" noProof="0" dirty="0">
              <a:ln>
                <a:noFill/>
              </a:ln>
              <a:solidFill>
                <a:srgbClr val="1A3586"/>
              </a:solidFill>
              <a:effectLst/>
              <a:uLnTx/>
              <a:uFillTx/>
              <a:latin typeface="Source Sans Pro"/>
              <a:ea typeface="Source Sans Pro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srgbClr val="1A3586"/>
              </a:solidFill>
              <a:effectLst/>
              <a:uLnTx/>
              <a:uFillTx/>
              <a:latin typeface="Source Sans Pro" panose="020B0503030403020204" pitchFamily="34" charset="77"/>
              <a:ea typeface="Source Sans Pro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500" b="1" i="0" u="none" strike="noStrike" kern="1200" cap="none" spc="0" normalizeH="0" baseline="0" noProof="0" dirty="0">
              <a:ln>
                <a:noFill/>
              </a:ln>
              <a:solidFill>
                <a:srgbClr val="1A3586"/>
              </a:solidFill>
              <a:effectLst/>
              <a:uLnTx/>
              <a:uFillTx/>
              <a:latin typeface="Source Sans Pro" panose="020B0503030403020204" pitchFamily="34" charset="77"/>
              <a:ea typeface="Source Sans Pro" panose="020B0503030403020204" pitchFamily="34" charset="77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500" b="1" i="0" u="none" strike="noStrike" kern="1200" cap="none" spc="0" normalizeH="0" baseline="0" noProof="0" dirty="0">
              <a:ln>
                <a:noFill/>
              </a:ln>
              <a:solidFill>
                <a:srgbClr val="1A3586"/>
              </a:solidFill>
              <a:effectLst/>
              <a:uLnTx/>
              <a:uFillTx/>
              <a:latin typeface="Source Sans Pro"/>
              <a:ea typeface="Source Sans Pro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nl-NL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77"/>
                <a:ea typeface="+mj-ea"/>
                <a:cs typeface="Arial" panose="020B0604020202020204" pitchFamily="34" charset="0"/>
              </a:rPr>
            </a:br>
            <a:br>
              <a:rPr kumimoji="0" lang="nl-NL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Arial" panose="020B0604020202020204" pitchFamily="34" charset="0"/>
              </a:rPr>
            </a:br>
            <a:endParaRPr kumimoji="0" lang="nl-NL" sz="1500" b="1" i="1" u="none" strike="noStrike" kern="1200" cap="none" spc="0" normalizeH="0" baseline="0" noProof="0" dirty="0">
              <a:ln>
                <a:noFill/>
              </a:ln>
              <a:solidFill>
                <a:srgbClr val="1A3586"/>
              </a:solidFill>
              <a:effectLst/>
              <a:uLnTx/>
              <a:uFillTx/>
              <a:latin typeface="Source Sans Pro" panose="020B0503030403020204" pitchFamily="34" charset="77"/>
              <a:ea typeface="Source Sans Pro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34302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369516BE570941BAB7ADC639478F9E" ma:contentTypeVersion="9" ma:contentTypeDescription="Create a new document." ma:contentTypeScope="" ma:versionID="2e2ae084f6c372108d59b51a78ee9361">
  <xsd:schema xmlns:xsd="http://www.w3.org/2001/XMLSchema" xmlns:xs="http://www.w3.org/2001/XMLSchema" xmlns:p="http://schemas.microsoft.com/office/2006/metadata/properties" xmlns:ns3="bbfa2a86-0973-423e-86b7-d4dea9a2b57f" targetNamespace="http://schemas.microsoft.com/office/2006/metadata/properties" ma:root="true" ma:fieldsID="89e1c15fa326c679cc602dee85b68ec6" ns3:_="">
    <xsd:import namespace="bbfa2a86-0973-423e-86b7-d4dea9a2b57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fa2a86-0973-423e-86b7-d4dea9a2b5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92A7304-2F51-4BA2-ABF7-356E42C0B521}">
  <ds:schemaRefs>
    <ds:schemaRef ds:uri="http://purl.org/dc/terms/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infopath/2007/PartnerControls"/>
    <ds:schemaRef ds:uri="bbfa2a86-0973-423e-86b7-d4dea9a2b57f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3336C50A-0EB5-453B-AB33-5BE4CDD8F5F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61B3DFA-6D8C-4205-8314-246BC18564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fa2a86-0973-423e-86b7-d4dea9a2b5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942</Words>
  <Application>Microsoft Office PowerPoint</Application>
  <PresentationFormat>Widescreen</PresentationFormat>
  <Paragraphs>101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&amp;quot</vt:lpstr>
      <vt:lpstr>Arial</vt:lpstr>
      <vt:lpstr>Calibri</vt:lpstr>
      <vt:lpstr>Calibri Light</vt:lpstr>
      <vt:lpstr>Source Sans Pro</vt:lpstr>
      <vt:lpstr>Kantoorthema</vt:lpstr>
      <vt:lpstr>PowerPoint Presentation</vt:lpstr>
      <vt:lpstr>Research question</vt:lpstr>
      <vt:lpstr>Data</vt:lpstr>
      <vt:lpstr>Analysis</vt:lpstr>
      <vt:lpstr>Results/findings</vt:lpstr>
      <vt:lpstr>Contribution to academic knowledge</vt:lpstr>
      <vt:lpstr>Contribution to audit quality</vt:lpstr>
      <vt:lpstr>Knowledge sharing plan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Steenvoort, Esther</dc:creator>
  <cp:lastModifiedBy>Brewer - Pluym, Alexandra</cp:lastModifiedBy>
  <cp:revision>114</cp:revision>
  <dcterms:created xsi:type="dcterms:W3CDTF">2020-05-15T08:41:17Z</dcterms:created>
  <dcterms:modified xsi:type="dcterms:W3CDTF">2022-06-17T08:45:36Z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0x010100FE369516BE570941BAB7ADC639478F9E</vt:lpwstr>
  </property>
</Properties>
</file>